
<file path=[Content_Types].xml><?xml version="1.0" encoding="utf-8"?>
<Types xmlns="http://schemas.openxmlformats.org/package/2006/content-types">
  <Default Extension="avi" ContentType="video/x-msvideo"/>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38.xml" ContentType="application/vnd.openxmlformats-officedocument.presentationml.tags+xml"/>
  <Override PartName="/ppt/tags/tag139.xml" ContentType="application/vnd.openxmlformats-officedocument.presentationml.tags+xml"/>
  <Override PartName="/ppt/notesSlides/notesSlide1.xml" ContentType="application/vnd.openxmlformats-officedocument.presentationml.notesSlide+xml"/>
  <Override PartName="/ppt/tags/tag14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49" r:id="rId2"/>
    <p:sldMasterId id="2147483650" r:id="rId3"/>
  </p:sldMasterIdLst>
  <p:notesMasterIdLst>
    <p:notesMasterId r:id="rId70"/>
  </p:notesMasterIdLst>
  <p:handoutMasterIdLst>
    <p:handoutMasterId r:id="rId71"/>
  </p:handoutMasterIdLst>
  <p:sldIdLst>
    <p:sldId id="25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7">
          <p15:clr>
            <a:srgbClr val="A4A3A4"/>
          </p15:clr>
        </p15:guide>
        <p15:guide id="2" pos="3853">
          <p15:clr>
            <a:srgbClr val="A4A3A4"/>
          </p15:clr>
        </p15:guide>
      </p15:sldGuideLst>
    </p:ext>
    <p:ext uri="{2D200454-40CA-4A62-9FC3-DE9A4176ACB9}">
      <p15:notesGuideLst xmlns:p15="http://schemas.microsoft.com/office/powerpoint/2012/main">
        <p15:guide id="1" orient="horz" pos="2929">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1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9" autoAdjust="0"/>
    <p:restoredTop sz="79699" autoAdjust="0"/>
  </p:normalViewPr>
  <p:slideViewPr>
    <p:cSldViewPr snapToGrid="0">
      <p:cViewPr varScale="1">
        <p:scale>
          <a:sx n="85" d="100"/>
          <a:sy n="85" d="100"/>
        </p:scale>
        <p:origin x="351" y="42"/>
      </p:cViewPr>
      <p:guideLst>
        <p:guide orient="horz" pos="2197"/>
        <p:guide pos="3853"/>
      </p:guideLst>
    </p:cSldViewPr>
  </p:slideViewPr>
  <p:notesTextViewPr>
    <p:cViewPr>
      <p:scale>
        <a:sx n="1" d="1"/>
        <a:sy n="1" d="1"/>
      </p:scale>
      <p:origin x="0" y="0"/>
    </p:cViewPr>
  </p:notesTextViewPr>
  <p:sorterViewPr>
    <p:cViewPr>
      <p:scale>
        <a:sx n="100" d="100"/>
        <a:sy n="100" d="100"/>
      </p:scale>
      <p:origin x="0" y="16446"/>
    </p:cViewPr>
  </p:sorterViewPr>
  <p:notesViewPr>
    <p:cSldViewPr snapToGrid="0">
      <p:cViewPr varScale="1">
        <p:scale>
          <a:sx n="87" d="100"/>
          <a:sy n="87" d="100"/>
        </p:scale>
        <p:origin x="3504" y="78"/>
      </p:cViewPr>
      <p:guideLst>
        <p:guide orient="horz" pos="2929"/>
        <p:guide pos="21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3A4-443E-B6F7-9D7489F3756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3A4-443E-B6F7-9D7489F37563}"/>
              </c:ext>
            </c:extLst>
          </c:dPt>
          <c:dLbls>
            <c:dLbl>
              <c:idx val="0"/>
              <c:layout>
                <c:manualLayout>
                  <c:x val="5.31665480915171E-2"/>
                  <c:y val="-0.54229446376157697"/>
                </c:manualLayout>
              </c:layout>
              <c:tx>
                <c:rich>
                  <a:bodyPr rot="0" spcFirstLastPara="1" vertOverflow="ellipsis" vert="horz" wrap="square" lIns="38100" tIns="19050" rIns="38100" bIns="19050" anchor="ctr" anchorCtr="1">
                    <a:noAutofit/>
                  </a:bodyPr>
                  <a:lstStyle/>
                  <a:p>
                    <a:fld id="{5157CD9D-6531-4ADD-A3CC-11C3BC88C283}" type="VALUE">
                      <a:rPr lang="en-US" altLang="zh-CN"/>
                      <a:pPr/>
                      <a:t>[值]</a:t>
                    </a:fld>
                    <a:endParaRPr lang="zh-CN" altLang="en-US"/>
                  </a:p>
                </c:rich>
              </c:tx>
              <c:spPr>
                <a:noFill/>
                <a:ln>
                  <a:noFill/>
                </a:ln>
                <a:effectLst/>
              </c:spPr>
              <c:dLblPos val="bestFit"/>
              <c:showLegendKey val="0"/>
              <c:showVal val="1"/>
              <c:showCatName val="0"/>
              <c:showSerName val="0"/>
              <c:showPercent val="1"/>
              <c:showBubbleSize val="0"/>
              <c:extLst>
                <c:ext xmlns:c15="http://schemas.microsoft.com/office/drawing/2012/chart" uri="{CE6537A1-D6FC-4f65-9D91-7224C49458BB}">
                  <c15:layout>
                    <c:manualLayout>
                      <c:w val="0.35625569549638603"/>
                      <c:h val="0.232631059109558"/>
                    </c:manualLayout>
                  </c15:layout>
                  <c15:dlblFieldTable/>
                  <c15:showDataLabelsRange val="0"/>
                </c:ext>
                <c:ext xmlns:c16="http://schemas.microsoft.com/office/drawing/2014/chart" uri="{C3380CC4-5D6E-409C-BE32-E72D297353CC}">
                  <c16:uniqueId val="{00000001-C3A4-443E-B6F7-9D7489F37563}"/>
                </c:ext>
              </c:extLst>
            </c:dLbl>
            <c:dLbl>
              <c:idx val="1"/>
              <c:layout>
                <c:manualLayout>
                  <c:x val="-3.8522766252174601E-2"/>
                  <c:y val="-0.17505112419940999"/>
                </c:manualLayout>
              </c:layout>
              <c:tx>
                <c:rich>
                  <a:bodyPr/>
                  <a:lstStyle/>
                  <a:p>
                    <a:fld id="{C99E069D-1E24-4E07-B453-2E2B43B16E51}" type="VALUE">
                      <a:rPr lang="en-US" altLang="zh-CN"/>
                      <a:pPr/>
                      <a:t>[值]</a:t>
                    </a:fld>
                    <a:endParaRPr lang="zh-CN" altLang="en-US"/>
                  </a:p>
                </c:rich>
              </c:tx>
              <c:dLblPos val="bestFit"/>
              <c:showLegendKey val="0"/>
              <c:showVal val="1"/>
              <c:showCatName val="0"/>
              <c:showSerName val="0"/>
              <c:showPercent val="1"/>
              <c:showBubbleSize val="0"/>
              <c:extLst>
                <c:ext xmlns:c15="http://schemas.microsoft.com/office/drawing/2012/chart" uri="{CE6537A1-D6FC-4f65-9D91-7224C49458BB}">
                  <c15:layout>
                    <c:manualLayout>
                      <c:w val="0.26134326972285798"/>
                      <c:h val="0.16991288816167099"/>
                    </c:manualLayout>
                  </c15:layout>
                  <c15:dlblFieldTable/>
                  <c15:showDataLabelsRange val="0"/>
                </c:ext>
                <c:ext xmlns:c16="http://schemas.microsoft.com/office/drawing/2014/chart" uri="{C3380CC4-5D6E-409C-BE32-E72D297353CC}">
                  <c16:uniqueId val="{00000003-C3A4-443E-B6F7-9D7489F37563}"/>
                </c:ext>
              </c:extLst>
            </c:dLbl>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1"/>
            <c:showCatName val="0"/>
            <c:showSerName val="0"/>
            <c:showPercent val="1"/>
            <c:showBubbleSize val="0"/>
            <c:showLeaderLines val="1"/>
            <c:leaderLines>
              <c:spPr>
                <a:ln w="9525" cap="flat" cmpd="sng" algn="ctr">
                  <a:solidFill>
                    <a:schemeClr val="tx1">
                      <a:lumMod val="35000"/>
                      <a:lumOff val="65000"/>
                    </a:schemeClr>
                  </a:solidFill>
                  <a:prstDash val="solid"/>
                  <a:round/>
                </a:ln>
                <a:effectLst/>
              </c:spPr>
            </c:leaderLines>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General</c:formatCode>
                <c:ptCount val="2"/>
                <c:pt idx="0">
                  <c:v>7</c:v>
                </c:pt>
                <c:pt idx="1">
                  <c:v>11</c:v>
                </c:pt>
              </c:numCache>
            </c:numRef>
          </c:val>
          <c:extLst>
            <c:ext xmlns:c16="http://schemas.microsoft.com/office/drawing/2014/chart" uri="{C3380CC4-5D6E-409C-BE32-E72D297353CC}">
              <c16:uniqueId val="{00000004-C3A4-443E-B6F7-9D7489F37563}"/>
            </c:ext>
          </c:extLst>
        </c:ser>
        <c:dLbls>
          <c:showLegendKey val="0"/>
          <c:showVal val="1"/>
          <c:showCatName val="0"/>
          <c:showSerName val="0"/>
          <c:showPercent val="1"/>
          <c:showBubbleSize val="0"/>
          <c:showLeaderLines val="1"/>
        </c:dLbls>
        <c:firstSliceAng val="180"/>
      </c:pieChart>
      <c:spPr>
        <a:noFill/>
        <a:ln>
          <a:noFill/>
        </a:ln>
        <a:effectLst/>
      </c:spPr>
    </c:plotArea>
    <c:plotVisOnly val="1"/>
    <c:dispBlanksAs val="zero"/>
    <c:showDLblsOverMax val="0"/>
  </c:chart>
  <c:spPr>
    <a:noFill/>
    <a:ln>
      <a:noFill/>
    </a:ln>
    <a:effectLst/>
  </c:spPr>
  <c:txPr>
    <a:bodyPr/>
    <a:lstStyle/>
    <a:p>
      <a:pPr>
        <a:defRPr lang="zh-CN"/>
      </a:pPr>
      <a:endParaRPr lang="zh-CN"/>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85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85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D15755-120D-45B0-82B3-AF0A0571C57F}" type="datetimeFigureOut">
              <a:rPr lang="zh-CN" altLang="en-US" smtClean="0"/>
              <a:t>2022/8/24</a:t>
            </a:fld>
            <a:endParaRPr lang="zh-CN" altLang="en-US"/>
          </a:p>
        </p:txBody>
      </p:sp>
      <p:sp>
        <p:nvSpPr>
          <p:cNvPr id="104985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85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2BD57A-4BB5-4E6E-8D1E-A827E1FB17F2}"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9846"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9847"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B6A98-0113-44A2-BDD0-9965AECCBC40}" type="datetimeFigureOut">
              <a:rPr lang="zh-CN" altLang="en-US" smtClean="0"/>
              <a:t>2022/8/24</a:t>
            </a:fld>
            <a:endParaRPr lang="zh-CN" altLang="en-US"/>
          </a:p>
        </p:txBody>
      </p:sp>
      <p:sp>
        <p:nvSpPr>
          <p:cNvPr id="1049848"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9849"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850"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9851"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0DB545-48F7-4A65-A5DD-0640CF7925B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idx="2"/>
          </p:nvPr>
        </p:nvSpPr>
        <p:spPr/>
      </p:sp>
      <p:sp>
        <p:nvSpPr>
          <p:cNvPr id="1048588"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3" name="幻灯片图像占位符 1"/>
          <p:cNvSpPr>
            <a:spLocks noGrp="1" noRot="1" noChangeAspect="1"/>
          </p:cNvSpPr>
          <p:nvPr>
            <p:ph type="sldImg"/>
          </p:nvPr>
        </p:nvSpPr>
        <p:spPr/>
      </p:sp>
      <p:sp>
        <p:nvSpPr>
          <p:cNvPr id="1049074" name="备注占位符 2"/>
          <p:cNvSpPr>
            <a:spLocks noGrp="1"/>
          </p:cNvSpPr>
          <p:nvPr>
            <p:ph type="body" idx="1"/>
          </p:nvPr>
        </p:nvSpPr>
        <p:spPr/>
        <p:txBody>
          <a:bodyPr/>
          <a:lstStyle/>
          <a:p>
            <a:endParaRPr kumimoji="1" lang="zh-CN" altLang="en-US" dirty="0"/>
          </a:p>
        </p:txBody>
      </p:sp>
      <p:sp>
        <p:nvSpPr>
          <p:cNvPr id="1049075" name="幻灯片编号占位符 3"/>
          <p:cNvSpPr>
            <a:spLocks noGrp="1"/>
          </p:cNvSpPr>
          <p:nvPr>
            <p:ph type="sldNum" sz="quarter" idx="10"/>
          </p:nvPr>
        </p:nvSpPr>
        <p:spPr/>
        <p:txBody>
          <a:bodyPr/>
          <a:lstStyle/>
          <a:p>
            <a:fld id="{0ACE93B4-A24E-44A7-A5CE-1027C65E9956}" type="slidenum">
              <a:rPr lang="zh-CN" altLang="en-US" smtClean="0"/>
              <a:t>18</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9" name="幻灯片图像占位符 1"/>
          <p:cNvSpPr>
            <a:spLocks noGrp="1" noRot="1" noChangeAspect="1"/>
          </p:cNvSpPr>
          <p:nvPr>
            <p:ph type="sldImg"/>
          </p:nvPr>
        </p:nvSpPr>
        <p:spPr/>
      </p:sp>
      <p:sp>
        <p:nvSpPr>
          <p:cNvPr id="1049080" name="备注占位符 2"/>
          <p:cNvSpPr>
            <a:spLocks noGrp="1"/>
          </p:cNvSpPr>
          <p:nvPr>
            <p:ph type="body" idx="1"/>
          </p:nvPr>
        </p:nvSpPr>
        <p:spPr/>
        <p:txBody>
          <a:bodyPr/>
          <a:lstStyle/>
          <a:p>
            <a:r>
              <a:rPr kumimoji="1" lang="en-US" altLang="en-US" dirty="0"/>
              <a:t>左上图：平台数据处理的界面</a:t>
            </a:r>
          </a:p>
          <a:p>
            <a:r>
              <a:rPr kumimoji="1" lang="en-US" altLang="en-US" dirty="0"/>
              <a:t>右上图：平台设置数据转换规则的界面</a:t>
            </a:r>
          </a:p>
          <a:p>
            <a:pPr marL="0" marR="0" lvl="0" indent="0" algn="l" defTabSz="914400" rtl="0" eaLnBrk="1" fontAlgn="auto" latinLnBrk="0" hangingPunct="1">
              <a:lnSpc>
                <a:spcPct val="100000"/>
              </a:lnSpc>
              <a:spcBef>
                <a:spcPts val="0"/>
              </a:spcBef>
              <a:spcAft>
                <a:spcPts val="0"/>
              </a:spcAft>
              <a:buClrTx/>
              <a:buSzTx/>
              <a:buFontTx/>
              <a:buNone/>
            </a:pPr>
            <a:r>
              <a:rPr kumimoji="1" lang="en-US" altLang="en-US" dirty="0"/>
              <a:t>左下图：平台设置数据验证规则的界面</a:t>
            </a:r>
          </a:p>
          <a:p>
            <a:r>
              <a:rPr kumimoji="1" lang="en-US" altLang="en-US" dirty="0"/>
              <a:t>右下图：平台设置去重合并策略的界面</a:t>
            </a:r>
            <a:endParaRPr kumimoji="1" lang="en-US" altLang="en-US"/>
          </a:p>
          <a:p>
            <a:endParaRPr kumimoji="1" lang="zh-CN" altLang="en-US" dirty="0"/>
          </a:p>
        </p:txBody>
      </p:sp>
      <p:sp>
        <p:nvSpPr>
          <p:cNvPr id="1049081" name="幻灯片编号占位符 3"/>
          <p:cNvSpPr>
            <a:spLocks noGrp="1"/>
          </p:cNvSpPr>
          <p:nvPr>
            <p:ph type="sldNum" sz="quarter" idx="10"/>
          </p:nvPr>
        </p:nvSpPr>
        <p:spPr/>
        <p:txBody>
          <a:bodyPr/>
          <a:lstStyle/>
          <a:p>
            <a:fld id="{7F0DB545-48F7-4A65-A5DD-0640CF7925B7}" type="slidenum">
              <a:rPr lang="zh-CN" altLang="en-US" smtClean="0"/>
              <a:t>19</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5" name="幻灯片图像占位符 1"/>
          <p:cNvSpPr>
            <a:spLocks noGrp="1" noRot="1" noChangeAspect="1"/>
          </p:cNvSpPr>
          <p:nvPr>
            <p:ph type="sldImg"/>
          </p:nvPr>
        </p:nvSpPr>
        <p:spPr/>
      </p:sp>
      <p:sp>
        <p:nvSpPr>
          <p:cNvPr id="1049086" name="备注占位符 2"/>
          <p:cNvSpPr>
            <a:spLocks noGrp="1"/>
          </p:cNvSpPr>
          <p:nvPr>
            <p:ph type="body" idx="1"/>
          </p:nvPr>
        </p:nvSpPr>
        <p:spPr/>
        <p:txBody>
          <a:bodyPr/>
          <a:lstStyle/>
          <a:p>
            <a:endParaRPr lang="zh-CN" altLang="en-US" dirty="0"/>
          </a:p>
        </p:txBody>
      </p:sp>
      <p:sp>
        <p:nvSpPr>
          <p:cNvPr id="1049087"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7F0DB545-48F7-4A65-A5DD-0640CF7925B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1" name="幻灯片图像占位符 1"/>
          <p:cNvSpPr>
            <a:spLocks noGrp="1" noRot="1" noChangeAspect="1"/>
          </p:cNvSpPr>
          <p:nvPr>
            <p:ph type="sldImg"/>
          </p:nvPr>
        </p:nvSpPr>
        <p:spPr/>
      </p:sp>
      <p:sp>
        <p:nvSpPr>
          <p:cNvPr id="1049092" name="备注占位符 2"/>
          <p:cNvSpPr>
            <a:spLocks noGrp="1"/>
          </p:cNvSpPr>
          <p:nvPr>
            <p:ph type="body" idx="1"/>
          </p:nvPr>
        </p:nvSpPr>
        <p:spPr/>
        <p:txBody>
          <a:bodyPr/>
          <a:lstStyle/>
          <a:p>
            <a:endParaRPr lang="zh-CN" altLang="en-US" dirty="0"/>
          </a:p>
        </p:txBody>
      </p:sp>
      <p:sp>
        <p:nvSpPr>
          <p:cNvPr id="1049093"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7F0DB545-48F7-4A65-A5DD-0640CF7925B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7" name="幻灯片图像占位符 1"/>
          <p:cNvSpPr>
            <a:spLocks noGrp="1" noRot="1" noChangeAspect="1"/>
          </p:cNvSpPr>
          <p:nvPr>
            <p:ph type="sldImg"/>
          </p:nvPr>
        </p:nvSpPr>
        <p:spPr/>
      </p:sp>
      <p:sp>
        <p:nvSpPr>
          <p:cNvPr id="1049098" name="备注占位符 2"/>
          <p:cNvSpPr>
            <a:spLocks noGrp="1"/>
          </p:cNvSpPr>
          <p:nvPr>
            <p:ph type="body" idx="1"/>
          </p:nvPr>
        </p:nvSpPr>
        <p:spPr/>
        <p:txBody>
          <a:bodyPr/>
          <a:lstStyle/>
          <a:p>
            <a:endParaRPr lang="zh-CN" altLang="en-US" dirty="0"/>
          </a:p>
        </p:txBody>
      </p:sp>
      <p:sp>
        <p:nvSpPr>
          <p:cNvPr id="1049099" name="灯片编号占位符 3"/>
          <p:cNvSpPr>
            <a:spLocks noGrp="1"/>
          </p:cNvSpPr>
          <p:nvPr>
            <p:ph type="sldNum" sz="quarter" idx="10"/>
          </p:nvPr>
        </p:nvSpPr>
        <p:spPr/>
        <p:txBody>
          <a:bodyPr/>
          <a:lstStyle/>
          <a:p>
            <a:fld id="{7F0DB545-48F7-4A65-A5DD-0640CF7925B7}" type="slidenum">
              <a:rPr lang="zh-CN" altLang="en-US" smtClean="0"/>
              <a:t>22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4" name="幻灯片图像占位符 1"/>
          <p:cNvSpPr>
            <a:spLocks noGrp="1" noRot="1" noChangeAspect="1"/>
          </p:cNvSpPr>
          <p:nvPr>
            <p:ph type="sldImg"/>
          </p:nvPr>
        </p:nvSpPr>
        <p:spPr/>
      </p:sp>
      <p:sp>
        <p:nvSpPr>
          <p:cNvPr id="1049105" name="备注占位符 2"/>
          <p:cNvSpPr>
            <a:spLocks noGrp="1"/>
          </p:cNvSpPr>
          <p:nvPr>
            <p:ph type="body" idx="1"/>
          </p:nvPr>
        </p:nvSpPr>
        <p:spPr/>
        <p:txBody>
          <a:bodyPr/>
          <a:lstStyle/>
          <a:p>
            <a:endParaRPr lang="zh-CN" altLang="en-US" dirty="0"/>
          </a:p>
        </p:txBody>
      </p:sp>
      <p:sp>
        <p:nvSpPr>
          <p:cNvPr id="1049106"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pPr>
            <a:fld id="{7F0DB545-48F7-4A65-A5DD-0640CF7925B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1" name="幻灯片图像占位符 1"/>
          <p:cNvSpPr>
            <a:spLocks noGrp="1" noRot="1" noChangeAspect="1"/>
          </p:cNvSpPr>
          <p:nvPr>
            <p:ph type="sldImg"/>
          </p:nvPr>
        </p:nvSpPr>
        <p:spPr/>
      </p:sp>
      <p:sp>
        <p:nvSpPr>
          <p:cNvPr id="1049162"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UML </a:t>
            </a:r>
            <a:r>
              <a:rPr lang="zh-CN" altLang="en-US" sz="1200" b="0" i="0" u="none" strike="noStrike" kern="1200" baseline="0" dirty="0">
                <a:solidFill>
                  <a:schemeClr val="tx1"/>
                </a:solidFill>
                <a:latin typeface="+mn-lt"/>
                <a:ea typeface="+mn-ea"/>
                <a:cs typeface="+mn-cs"/>
              </a:rPr>
              <a:t>用来描述元模型本身和一些对象元数据，</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CWM </a:t>
            </a:r>
            <a:r>
              <a:rPr lang="zh-CN" altLang="en-US" sz="1200" b="0" i="0" u="none" strike="noStrike" kern="1200" baseline="0" dirty="0">
                <a:solidFill>
                  <a:schemeClr val="tx1"/>
                </a:solidFill>
                <a:latin typeface="+mn-lt"/>
                <a:ea typeface="+mn-ea"/>
                <a:cs typeface="+mn-cs"/>
              </a:rPr>
              <a:t>中，和元数据相关的类定义是借助</a:t>
            </a:r>
            <a:r>
              <a:rPr lang="en-US" altLang="zh-CN" sz="1200" b="0" i="0" u="none" strike="noStrike" kern="1200" baseline="0" dirty="0">
                <a:solidFill>
                  <a:schemeClr val="tx1"/>
                </a:solidFill>
                <a:latin typeface="+mn-lt"/>
                <a:ea typeface="+mn-ea"/>
                <a:cs typeface="+mn-cs"/>
              </a:rPr>
              <a:t>UML </a:t>
            </a:r>
            <a:r>
              <a:rPr lang="zh-CN" altLang="en-US" sz="1200" b="0" i="0" u="none" strike="noStrike" kern="1200" baseline="0" dirty="0">
                <a:solidFill>
                  <a:schemeClr val="tx1"/>
                </a:solidFill>
                <a:latin typeface="+mn-lt"/>
                <a:ea typeface="+mn-ea"/>
                <a:cs typeface="+mn-cs"/>
              </a:rPr>
              <a:t>语言进行表述的。</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MOF </a:t>
            </a:r>
            <a:r>
              <a:rPr lang="zh-CN" altLang="en-US" sz="1200" b="0" i="0" u="none" strike="noStrike" kern="1200" baseline="0" dirty="0">
                <a:solidFill>
                  <a:schemeClr val="tx1"/>
                </a:solidFill>
                <a:latin typeface="+mn-lt"/>
                <a:ea typeface="+mn-ea"/>
                <a:cs typeface="+mn-cs"/>
              </a:rPr>
              <a:t>用来定义</a:t>
            </a:r>
            <a:r>
              <a:rPr lang="en-US" altLang="zh-CN" sz="1200" b="0" i="0" u="none" strike="noStrike" kern="1200" baseline="0" dirty="0">
                <a:solidFill>
                  <a:schemeClr val="tx1"/>
                </a:solidFill>
                <a:latin typeface="+mn-lt"/>
                <a:ea typeface="+mn-ea"/>
                <a:cs typeface="+mn-cs"/>
              </a:rPr>
              <a:t>CWM </a:t>
            </a:r>
            <a:r>
              <a:rPr lang="zh-CN" altLang="en-US" sz="1200" b="0" i="0" u="none" strike="noStrike" kern="1200" baseline="0" dirty="0">
                <a:solidFill>
                  <a:schemeClr val="tx1"/>
                </a:solidFill>
                <a:latin typeface="+mn-lt"/>
                <a:ea typeface="+mn-ea"/>
                <a:cs typeface="+mn-cs"/>
              </a:rPr>
              <a:t>的体系结构和元模型语言的语义。</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XMI </a:t>
            </a:r>
            <a:r>
              <a:rPr lang="zh-CN" altLang="en-US" sz="1200" b="0" i="0" u="none" strike="noStrike" kern="1200" baseline="0" dirty="0">
                <a:solidFill>
                  <a:schemeClr val="tx1"/>
                </a:solidFill>
                <a:latin typeface="+mn-lt"/>
                <a:ea typeface="+mn-ea"/>
                <a:cs typeface="+mn-cs"/>
              </a:rPr>
              <a:t>是</a:t>
            </a:r>
            <a:r>
              <a:rPr lang="en-US" altLang="zh-CN" sz="1200" b="0" i="0" u="none" strike="noStrike" kern="1200" baseline="0" dirty="0">
                <a:solidFill>
                  <a:schemeClr val="tx1"/>
                </a:solidFill>
                <a:latin typeface="+mn-lt"/>
                <a:ea typeface="+mn-ea"/>
                <a:cs typeface="+mn-cs"/>
              </a:rPr>
              <a:t>XML</a:t>
            </a:r>
            <a:r>
              <a:rPr lang="zh-CN" altLang="en-US" sz="1200" b="0" i="0" u="none" strike="noStrike" kern="1200" baseline="0" dirty="0">
                <a:solidFill>
                  <a:schemeClr val="tx1"/>
                </a:solidFill>
                <a:latin typeface="+mn-lt"/>
                <a:ea typeface="+mn-ea"/>
                <a:cs typeface="+mn-cs"/>
              </a:rPr>
              <a:t>形式的元数据接口定义语言，它是元数据管理体系中默认的元数据交换文件形式。</a:t>
            </a:r>
            <a:endParaRPr lang="zh-CN" altLang="en-US" dirty="0"/>
          </a:p>
        </p:txBody>
      </p:sp>
      <p:sp>
        <p:nvSpPr>
          <p:cNvPr id="1049163" name="灯片编号占位符 3"/>
          <p:cNvSpPr>
            <a:spLocks noGrp="1"/>
          </p:cNvSpPr>
          <p:nvPr>
            <p:ph type="sldNum" sz="quarter" idx="10"/>
          </p:nvPr>
        </p:nvSpPr>
        <p:spPr/>
        <p:txBody>
          <a:bodyPr/>
          <a:lstStyle/>
          <a:p>
            <a:fld id="{7F0DB545-48F7-4A65-A5DD-0640CF7925B7}" type="slidenum">
              <a:rPr lang="zh-CN" altLang="en-US" smtClean="0"/>
              <a:t>26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8" name="幻灯片图像占位符 1"/>
          <p:cNvSpPr>
            <a:spLocks noGrp="1" noRot="1" noChangeAspect="1"/>
          </p:cNvSpPr>
          <p:nvPr>
            <p:ph type="sldImg"/>
          </p:nvPr>
        </p:nvSpPr>
        <p:spPr/>
      </p:sp>
      <p:sp>
        <p:nvSpPr>
          <p:cNvPr id="1049169" name="备注占位符 2"/>
          <p:cNvSpPr>
            <a:spLocks noGrp="1"/>
          </p:cNvSpPr>
          <p:nvPr>
            <p:ph type="body" idx="1"/>
          </p:nvPr>
        </p:nvSpPr>
        <p:spPr/>
        <p:txBody>
          <a:bodyPr/>
          <a:lstStyle/>
          <a:p>
            <a:r>
              <a:rPr kumimoji="1" lang="en-US" altLang="en-US" dirty="0"/>
              <a:t>数据经过治理后，形成数据资产</a:t>
            </a:r>
          </a:p>
          <a:p>
            <a:endParaRPr kumimoji="1" lang="zh-CN" altLang="en-US" dirty="0"/>
          </a:p>
        </p:txBody>
      </p:sp>
      <p:sp>
        <p:nvSpPr>
          <p:cNvPr id="1049170" name="幻灯片编号占位符 3"/>
          <p:cNvSpPr>
            <a:spLocks noGrp="1"/>
          </p:cNvSpPr>
          <p:nvPr>
            <p:ph type="sldNum" sz="quarter" idx="10"/>
          </p:nvPr>
        </p:nvSpPr>
        <p:spPr/>
        <p:txBody>
          <a:bodyPr/>
          <a:lstStyle/>
          <a:p>
            <a:fld id="{0ACE93B4-A24E-44A7-A5CE-1027C65E9956}" type="slidenum">
              <a:rPr lang="zh-CN" altLang="en-US" smtClean="0"/>
              <a:t>27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34" name="幻灯片图像占位符 1"/>
          <p:cNvSpPr>
            <a:spLocks noGrp="1" noRot="1" noChangeAspect="1"/>
          </p:cNvSpPr>
          <p:nvPr>
            <p:ph type="sldImg"/>
          </p:nvPr>
        </p:nvSpPr>
        <p:spPr/>
      </p:sp>
      <p:sp>
        <p:nvSpPr>
          <p:cNvPr id="1049235" name="备注占位符 2"/>
          <p:cNvSpPr>
            <a:spLocks noGrp="1"/>
          </p:cNvSpPr>
          <p:nvPr>
            <p:ph type="body" idx="1"/>
          </p:nvPr>
        </p:nvSpPr>
        <p:spPr/>
        <p:txBody>
          <a:bodyPr/>
          <a:lstStyle/>
          <a:p>
            <a:endParaRPr kumimoji="1" lang="zh-CN" altLang="en-US" dirty="0"/>
          </a:p>
        </p:txBody>
      </p:sp>
      <p:sp>
        <p:nvSpPr>
          <p:cNvPr id="1049236" name="幻灯片编号占位符 3"/>
          <p:cNvSpPr>
            <a:spLocks noGrp="1"/>
          </p:cNvSpPr>
          <p:nvPr>
            <p:ph type="sldNum" sz="quarter" idx="10"/>
          </p:nvPr>
        </p:nvSpPr>
        <p:spPr/>
        <p:txBody>
          <a:bodyPr/>
          <a:lstStyle/>
          <a:p>
            <a:fld id="{0ACE93B4-A24E-44A7-A5CE-1027C65E9956}" type="slidenum">
              <a:rPr lang="zh-CN" altLang="en-US" smtClean="0"/>
              <a:t>30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60" name="幻灯片图像占位符 1"/>
          <p:cNvSpPr>
            <a:spLocks noGrp="1" noRot="1" noChangeAspect="1"/>
          </p:cNvSpPr>
          <p:nvPr>
            <p:ph type="sldImg" idx="2"/>
          </p:nvPr>
        </p:nvSpPr>
        <p:spPr/>
      </p:sp>
      <p:sp>
        <p:nvSpPr>
          <p:cNvPr id="1049261"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2" name="幻灯片图像占位符 1"/>
          <p:cNvSpPr>
            <a:spLocks noGrp="1" noRot="1" noChangeAspect="1"/>
          </p:cNvSpPr>
          <p:nvPr>
            <p:ph type="sldImg"/>
          </p:nvPr>
        </p:nvSpPr>
        <p:spPr/>
      </p:sp>
      <p:sp>
        <p:nvSpPr>
          <p:cNvPr id="1048613" name="备注占位符 2"/>
          <p:cNvSpPr>
            <a:spLocks noGrp="1"/>
          </p:cNvSpPr>
          <p:nvPr>
            <p:ph type="body" idx="1"/>
          </p:nvPr>
        </p:nvSpPr>
        <p:spPr/>
        <p:txBody>
          <a:bodyPr/>
          <a:lstStyle/>
          <a:p>
            <a:endParaRPr kumimoji="1" lang="zh-CN" altLang="en-US" dirty="0"/>
          </a:p>
        </p:txBody>
      </p:sp>
      <p:sp>
        <p:nvSpPr>
          <p:cNvPr id="1048614" name="幻灯片编号占位符 3"/>
          <p:cNvSpPr>
            <a:spLocks noGrp="1"/>
          </p:cNvSpPr>
          <p:nvPr>
            <p:ph type="sldNum" sz="quarter" idx="10"/>
          </p:nvPr>
        </p:nvSpPr>
        <p:spPr/>
        <p:txBody>
          <a:bodyPr/>
          <a:lstStyle/>
          <a:p>
            <a:fld id="{7F0DB545-48F7-4A65-A5DD-0640CF7925B7}"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97" name="幻灯片图像占位符 1"/>
          <p:cNvSpPr>
            <a:spLocks noGrp="1" noRot="1" noChangeAspect="1"/>
          </p:cNvSpPr>
          <p:nvPr>
            <p:ph type="sldImg" idx="2"/>
          </p:nvPr>
        </p:nvSpPr>
        <p:spPr/>
      </p:sp>
      <p:sp>
        <p:nvSpPr>
          <p:cNvPr id="1049298"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04" name="幻灯片图像占位符 1"/>
          <p:cNvSpPr>
            <a:spLocks noGrp="1" noRot="1" noChangeAspect="1"/>
          </p:cNvSpPr>
          <p:nvPr>
            <p:ph type="sldImg" idx="2"/>
          </p:nvPr>
        </p:nvSpPr>
        <p:spPr/>
      </p:sp>
      <p:sp>
        <p:nvSpPr>
          <p:cNvPr id="1049305"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11" name="幻灯片图像占位符 1"/>
          <p:cNvSpPr>
            <a:spLocks noGrp="1" noRot="1" noChangeAspect="1"/>
          </p:cNvSpPr>
          <p:nvPr>
            <p:ph type="sldImg" idx="2"/>
          </p:nvPr>
        </p:nvSpPr>
        <p:spPr/>
      </p:sp>
      <p:sp>
        <p:nvSpPr>
          <p:cNvPr id="1049312"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66" name="幻灯片图像占位符 1"/>
          <p:cNvSpPr>
            <a:spLocks noGrp="1" noRot="1" noChangeAspect="1"/>
          </p:cNvSpPr>
          <p:nvPr>
            <p:ph type="sldImg"/>
          </p:nvPr>
        </p:nvSpPr>
        <p:spPr/>
      </p:sp>
      <p:sp>
        <p:nvSpPr>
          <p:cNvPr id="1049367" name="备注占位符 2"/>
          <p:cNvSpPr>
            <a:spLocks noGrp="1"/>
          </p:cNvSpPr>
          <p:nvPr>
            <p:ph type="body" idx="1"/>
          </p:nvPr>
        </p:nvSpPr>
        <p:spPr/>
        <p:txBody>
          <a:bodyPr/>
          <a:lstStyle/>
          <a:p>
            <a:endParaRPr lang="zh-CN" altLang="en-US" dirty="0"/>
          </a:p>
        </p:txBody>
      </p:sp>
      <p:sp>
        <p:nvSpPr>
          <p:cNvPr id="1049368" name="灯片编号占位符 3"/>
          <p:cNvSpPr>
            <a:spLocks noGrp="1"/>
          </p:cNvSpPr>
          <p:nvPr>
            <p:ph type="sldNum" sz="quarter" idx="10"/>
          </p:nvPr>
        </p:nvSpPr>
        <p:spPr/>
        <p:txBody>
          <a:bodyPr/>
          <a:lstStyle/>
          <a:p>
            <a:fld id="{7F0DB545-48F7-4A65-A5DD-0640CF7925B7}" type="slidenum">
              <a:rPr lang="zh-CN" altLang="en-US" smtClean="0"/>
              <a:t>36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04" name="幻灯片图像占位符 1"/>
          <p:cNvSpPr>
            <a:spLocks noGrp="1" noRot="1" noChangeAspect="1"/>
          </p:cNvSpPr>
          <p:nvPr>
            <p:ph type="sldImg"/>
          </p:nvPr>
        </p:nvSpPr>
        <p:spPr/>
      </p:sp>
      <p:sp>
        <p:nvSpPr>
          <p:cNvPr id="1049405" name="备注占位符 2"/>
          <p:cNvSpPr>
            <a:spLocks noGrp="1"/>
          </p:cNvSpPr>
          <p:nvPr>
            <p:ph type="body" idx="1"/>
          </p:nvPr>
        </p:nvSpPr>
        <p:spPr/>
        <p:txBody>
          <a:bodyPr/>
          <a:lstStyle/>
          <a:p>
            <a:endParaRPr lang="zh-CN" altLang="en-US" dirty="0"/>
          </a:p>
        </p:txBody>
      </p:sp>
      <p:sp>
        <p:nvSpPr>
          <p:cNvPr id="1049406" name="灯片编号占位符 3"/>
          <p:cNvSpPr>
            <a:spLocks noGrp="1"/>
          </p:cNvSpPr>
          <p:nvPr>
            <p:ph type="sldNum" sz="quarter" idx="10"/>
          </p:nvPr>
        </p:nvSpPr>
        <p:spPr/>
        <p:txBody>
          <a:bodyPr/>
          <a:lstStyle/>
          <a:p>
            <a:fld id="{7F0DB545-48F7-4A65-A5DD-0640CF7925B7}" type="slidenum">
              <a:rPr lang="zh-CN" altLang="en-US" smtClean="0"/>
              <a:t>40</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11" name="幻灯片图像占位符 1"/>
          <p:cNvSpPr>
            <a:spLocks noGrp="1" noRot="1" noChangeAspect="1"/>
          </p:cNvSpPr>
          <p:nvPr>
            <p:ph type="sldImg"/>
          </p:nvPr>
        </p:nvSpPr>
        <p:spPr/>
      </p:sp>
      <p:sp>
        <p:nvSpPr>
          <p:cNvPr id="1049412" name="备注占位符 2"/>
          <p:cNvSpPr>
            <a:spLocks noGrp="1"/>
          </p:cNvSpPr>
          <p:nvPr>
            <p:ph type="body" idx="1"/>
          </p:nvPr>
        </p:nvSpPr>
        <p:spPr/>
        <p:txBody>
          <a:bodyPr/>
          <a:lstStyle/>
          <a:p>
            <a:endParaRPr lang="zh-CN" altLang="en-US" dirty="0"/>
          </a:p>
        </p:txBody>
      </p:sp>
      <p:sp>
        <p:nvSpPr>
          <p:cNvPr id="1049413" name="灯片编号占位符 3"/>
          <p:cNvSpPr>
            <a:spLocks noGrp="1"/>
          </p:cNvSpPr>
          <p:nvPr>
            <p:ph type="sldNum" sz="quarter" idx="10"/>
          </p:nvPr>
        </p:nvSpPr>
        <p:spPr/>
        <p:txBody>
          <a:bodyPr/>
          <a:lstStyle/>
          <a:p>
            <a:fld id="{7F0DB545-48F7-4A65-A5DD-0640CF7925B7}" type="slidenum">
              <a:rPr lang="zh-CN" altLang="en-US" smtClean="0"/>
              <a:t>41</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22" name="幻灯片图像占位符 1"/>
          <p:cNvSpPr>
            <a:spLocks noGrp="1" noRot="1" noChangeAspect="1"/>
          </p:cNvSpPr>
          <p:nvPr>
            <p:ph type="sldImg"/>
          </p:nvPr>
        </p:nvSpPr>
        <p:spPr/>
      </p:sp>
      <p:sp>
        <p:nvSpPr>
          <p:cNvPr id="1049423" name="备注占位符 2"/>
          <p:cNvSpPr>
            <a:spLocks noGrp="1"/>
          </p:cNvSpPr>
          <p:nvPr>
            <p:ph type="body" idx="1"/>
          </p:nvPr>
        </p:nvSpPr>
        <p:spPr/>
        <p:txBody>
          <a:bodyPr/>
          <a:lstStyle/>
          <a:p>
            <a:endParaRPr lang="zh-CN" altLang="en-US" dirty="0"/>
          </a:p>
        </p:txBody>
      </p:sp>
      <p:sp>
        <p:nvSpPr>
          <p:cNvPr id="1049424" name="灯片编号占位符 3"/>
          <p:cNvSpPr>
            <a:spLocks noGrp="1"/>
          </p:cNvSpPr>
          <p:nvPr>
            <p:ph type="sldNum" sz="quarter" idx="10"/>
          </p:nvPr>
        </p:nvSpPr>
        <p:spPr/>
        <p:txBody>
          <a:bodyPr/>
          <a:lstStyle/>
          <a:p>
            <a:fld id="{7F0DB545-48F7-4A65-A5DD-0640CF7925B7}" type="slidenum">
              <a:rPr lang="zh-CN" altLang="en-US" smtClean="0"/>
              <a:t>42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50" name="幻灯片图像占位符 1"/>
          <p:cNvSpPr>
            <a:spLocks noGrp="1" noRot="1" noChangeAspect="1"/>
          </p:cNvSpPr>
          <p:nvPr>
            <p:ph type="sldImg" idx="2"/>
          </p:nvPr>
        </p:nvSpPr>
        <p:spPr/>
      </p:sp>
      <p:sp>
        <p:nvSpPr>
          <p:cNvPr id="1049451" name="文本占位符 2"/>
          <p:cNvSpPr>
            <a:spLocks noGrp="1"/>
          </p:cNvSpPr>
          <p:nvPr>
            <p:ph type="body" idx="3"/>
          </p:nvPr>
        </p:nvSpPr>
        <p:spPr/>
        <p:txBody>
          <a:bodyPr/>
          <a:lstStyle/>
          <a:p>
            <a:r>
              <a:rPr lang="zh-CN" altLang="en-US" dirty="0"/>
              <a:t>知识图谱，是结构化的语义知识库，用于迅速描述物理世界中的概念及其相互关系，通过将数据粒度从</a:t>
            </a:r>
            <a:r>
              <a:rPr lang="en-US" altLang="zh-CN" dirty="0"/>
              <a:t>document</a:t>
            </a:r>
            <a:r>
              <a:rPr lang="zh-CN" altLang="en-US" dirty="0"/>
              <a:t>级别降到</a:t>
            </a:r>
            <a:r>
              <a:rPr lang="en-US" altLang="zh-CN" dirty="0"/>
              <a:t>data</a:t>
            </a:r>
            <a:r>
              <a:rPr lang="zh-CN" altLang="en-US" dirty="0"/>
              <a:t>级别，聚合大量知识，从而实现知识的快速响应和推理。</a:t>
            </a:r>
          </a:p>
          <a:p>
            <a:r>
              <a:rPr lang="zh-CN" altLang="en-US" dirty="0"/>
              <a:t>当下知识图谱已在工业领域得到了广泛应用，如搜索领域的</a:t>
            </a:r>
            <a:r>
              <a:rPr lang="en-US" altLang="zh-CN" dirty="0"/>
              <a:t>Google</a:t>
            </a:r>
            <a:r>
              <a:rPr lang="zh-CN" altLang="en-US" dirty="0"/>
              <a:t>搜索、百度搜索，社交领域的领英经济图谱，企业信息领域的天眼查企业图谱</a:t>
            </a:r>
            <a:r>
              <a:rPr lang="en-US" altLang="en-US" dirty="0"/>
              <a:t>、企查查企业图谱</a:t>
            </a:r>
            <a:r>
              <a:rPr lang="zh-CN" altLang="en-US" dirty="0"/>
              <a:t>等。</a:t>
            </a:r>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89" name="幻灯片图像占位符 1"/>
          <p:cNvSpPr>
            <a:spLocks noGrp="1" noRot="1" noChangeAspect="1"/>
          </p:cNvSpPr>
          <p:nvPr>
            <p:ph type="sldImg" idx="2"/>
          </p:nvPr>
        </p:nvSpPr>
        <p:spPr/>
      </p:sp>
      <p:sp>
        <p:nvSpPr>
          <p:cNvPr id="1049490" name="文本占位符 2"/>
          <p:cNvSpPr>
            <a:spLocks noGrp="1"/>
          </p:cNvSpPr>
          <p:nvPr>
            <p:ph type="body" idx="3"/>
          </p:nvPr>
        </p:nvSpPr>
        <p:spPr/>
        <p:txBody>
          <a:bodyPr/>
          <a:lstStyle/>
          <a:p>
            <a:r>
              <a:rPr lang="zh-CN" altLang="en-US" dirty="0"/>
              <a:t>下面我们依次来对每一个步骤进行介绍。（长文预警）</a:t>
            </a:r>
          </a:p>
          <a:p>
            <a:r>
              <a:rPr lang="en-US" altLang="zh-CN" b="1" dirty="0"/>
              <a:t>4.1 </a:t>
            </a:r>
            <a:r>
              <a:rPr lang="zh-CN" altLang="en-US" b="1" dirty="0"/>
              <a:t>信息抽取</a:t>
            </a:r>
            <a:endParaRPr lang="zh-CN" altLang="en-US" dirty="0"/>
          </a:p>
          <a:p>
            <a:r>
              <a:rPr lang="zh-CN" altLang="en-US" dirty="0"/>
              <a:t>信息抽取（</a:t>
            </a:r>
            <a:r>
              <a:rPr lang="en-US" altLang="zh-CN" dirty="0" err="1"/>
              <a:t>infromation</a:t>
            </a:r>
            <a:r>
              <a:rPr lang="en-US" altLang="zh-CN" dirty="0"/>
              <a:t> extraction</a:t>
            </a:r>
            <a:r>
              <a:rPr lang="zh-CN" altLang="en-US" dirty="0"/>
              <a:t>）是知识图谱构建的第</a:t>
            </a:r>
            <a:r>
              <a:rPr lang="en-US" altLang="zh-CN" dirty="0"/>
              <a:t>1</a:t>
            </a:r>
            <a:r>
              <a:rPr lang="zh-CN" altLang="en-US" dirty="0"/>
              <a:t>步，其中的关键问题是：如何从异构数据源中自动抽取信息得到候选指示单元？</a:t>
            </a:r>
          </a:p>
          <a:p>
            <a:r>
              <a:rPr lang="zh-CN" altLang="en-US" dirty="0"/>
              <a:t>信息抽取是一种自动化地从半结构化和无结构数据中抽取实体、关系以及实体属性等结构化信息的技术。</a:t>
            </a:r>
          </a:p>
          <a:p>
            <a:r>
              <a:rPr lang="zh-CN" altLang="en-US" dirty="0"/>
              <a:t>涉及的关键技术包括：</a:t>
            </a:r>
            <a:r>
              <a:rPr lang="zh-CN" altLang="en-US" b="1" dirty="0"/>
              <a:t>实体抽取、关系抽取和属性抽取。</a:t>
            </a:r>
            <a:endParaRPr lang="zh-CN" altLang="en-US" dirty="0"/>
          </a:p>
          <a:p>
            <a:r>
              <a:rPr lang="zh-CN" altLang="en-US" dirty="0"/>
              <a:t>★ </a:t>
            </a:r>
            <a:r>
              <a:rPr lang="en-US" altLang="zh-CN" dirty="0"/>
              <a:t>4.1.1 </a:t>
            </a:r>
            <a:r>
              <a:rPr lang="zh-CN" altLang="en-US" dirty="0"/>
              <a:t>实体抽取</a:t>
            </a:r>
          </a:p>
          <a:p>
            <a:r>
              <a:rPr lang="zh-CN" altLang="en-US" b="1" dirty="0"/>
              <a:t>实体抽取</a:t>
            </a:r>
            <a:r>
              <a:rPr lang="zh-CN" altLang="en-US" dirty="0"/>
              <a:t>，也称为</a:t>
            </a:r>
            <a:r>
              <a:rPr lang="zh-CN" altLang="en-US" b="1" dirty="0"/>
              <a:t>命名实体识别</a:t>
            </a:r>
            <a:r>
              <a:rPr lang="zh-CN" altLang="en-US" dirty="0"/>
              <a:t>（</a:t>
            </a:r>
            <a:r>
              <a:rPr lang="en-US" altLang="zh-CN" dirty="0"/>
              <a:t>named entity recognition</a:t>
            </a:r>
            <a:r>
              <a:rPr lang="zh-CN" altLang="en-US" dirty="0"/>
              <a:t>，</a:t>
            </a:r>
            <a:r>
              <a:rPr lang="en-US" altLang="zh-CN" dirty="0"/>
              <a:t>NER</a:t>
            </a:r>
            <a:r>
              <a:rPr lang="zh-CN" altLang="en-US" dirty="0"/>
              <a:t>），是指从文本数据集中自动识别出命名实体。</a:t>
            </a:r>
          </a:p>
          <a:p>
            <a:r>
              <a:rPr lang="zh-CN" altLang="en-US" dirty="0"/>
              <a:t>比如在下图中，通过实体抽取我们可以从其中抽取出三个实体</a:t>
            </a:r>
            <a:r>
              <a:rPr lang="en-US" altLang="zh-CN" dirty="0"/>
              <a:t>——“Steve </a:t>
            </a:r>
            <a:r>
              <a:rPr lang="en-US" altLang="zh-CN" dirty="0" err="1"/>
              <a:t>Balmer</a:t>
            </a:r>
            <a:r>
              <a:rPr lang="en-US" altLang="zh-CN" dirty="0"/>
              <a:t>”, "Bill Gates",</a:t>
            </a:r>
            <a:r>
              <a:rPr lang="zh-CN" altLang="en-US" dirty="0"/>
              <a:t>和</a:t>
            </a:r>
            <a:r>
              <a:rPr lang="en-US" altLang="zh-CN" dirty="0"/>
              <a:t>"Microsoft"</a:t>
            </a:r>
            <a:r>
              <a:rPr lang="zh-CN" altLang="en-US" dirty="0"/>
              <a:t>。</a:t>
            </a:r>
          </a:p>
          <a:p>
            <a:br>
              <a:rPr lang="zh-CN" altLang="en-US" dirty="0"/>
            </a:br>
            <a:r>
              <a:rPr lang="zh-CN" altLang="en-US" dirty="0"/>
              <a:t>实体抽取的研究历史主要是从面向单一领域进行实体抽取，逐步跨步到面向开放域（</a:t>
            </a:r>
            <a:r>
              <a:rPr lang="en-US" altLang="zh-CN" dirty="0"/>
              <a:t>open domain</a:t>
            </a:r>
            <a:r>
              <a:rPr lang="zh-CN" altLang="en-US" dirty="0"/>
              <a:t>）的实体抽取。</a:t>
            </a:r>
          </a:p>
          <a:p>
            <a:r>
              <a:rPr lang="zh-CN" altLang="en-US" dirty="0"/>
              <a:t>★ </a:t>
            </a:r>
            <a:r>
              <a:rPr lang="en-US" altLang="zh-CN" dirty="0"/>
              <a:t>4.1.2 </a:t>
            </a:r>
            <a:r>
              <a:rPr lang="zh-CN" altLang="en-US" dirty="0"/>
              <a:t>关系抽取</a:t>
            </a:r>
          </a:p>
          <a:p>
            <a:r>
              <a:rPr lang="zh-CN" altLang="en-US" dirty="0"/>
              <a:t>文本语料经过实体抽取之后，得到的是一系列离散的命名实体，为了得到语义信息，还需要从相关语料中提取出实体之间的关联关系，通过关系将实体联系起来，才能够形成网状的知识结构。这就是关系抽取需要做的事，如下图所示</a:t>
            </a:r>
          </a:p>
          <a:p>
            <a:br>
              <a:rPr lang="zh-CN" altLang="en-US" dirty="0"/>
            </a:br>
            <a:r>
              <a:rPr lang="zh-CN" altLang="en-US" dirty="0"/>
              <a:t>★ </a:t>
            </a:r>
            <a:r>
              <a:rPr lang="en-US" altLang="zh-CN" dirty="0"/>
              <a:t>4.1.3 </a:t>
            </a:r>
            <a:r>
              <a:rPr lang="zh-CN" altLang="en-US" dirty="0"/>
              <a:t>属性抽取</a:t>
            </a:r>
          </a:p>
          <a:p>
            <a:r>
              <a:rPr lang="zh-CN" altLang="en-US" b="1" dirty="0"/>
              <a:t>属性抽取</a:t>
            </a:r>
            <a:r>
              <a:rPr lang="zh-CN" altLang="en-US" dirty="0"/>
              <a:t>的目标是从不同信息源中采集特定实体的属性信息，如针对某个公众人物，可以从网络公开信息中得到其昵称、生日、国籍、教育背景等信息。</a:t>
            </a:r>
          </a:p>
          <a:p>
            <a:r>
              <a:rPr lang="zh-CN" altLang="en-US" dirty="0"/>
              <a:t>研究历史：</a:t>
            </a:r>
          </a:p>
          <a:p>
            <a:r>
              <a:rPr lang="zh-CN" altLang="en-US" dirty="0"/>
              <a:t>将实体的属性视作实体与属性值之间的一种名词性关系，将属性抽取任务转化为关系抽取任务。</a:t>
            </a:r>
          </a:p>
          <a:p>
            <a:r>
              <a:rPr lang="zh-CN" altLang="en-US" dirty="0"/>
              <a:t>基于规则和启发式算法，抽取结构化数据</a:t>
            </a:r>
          </a:p>
          <a:p>
            <a:r>
              <a:rPr lang="zh-CN" altLang="en-US" dirty="0"/>
              <a:t>基于百科类网站的半结构化数据，通过自动抽取生成训练语料，用于训练实体属性标注模型，然后将其应用于对非结构化数据的实体属性抽取。</a:t>
            </a:r>
          </a:p>
          <a:p>
            <a:r>
              <a:rPr lang="zh-CN" altLang="en-US" dirty="0"/>
              <a:t>采用数据挖掘的方法直接从文本中挖掘实体属性和属性值之间的关系模式，据此实现对属性名和属性值在文本中的定位。</a:t>
            </a:r>
          </a:p>
          <a:p>
            <a:r>
              <a:rPr lang="en-US" altLang="zh-CN" b="1" dirty="0"/>
              <a:t>4.2 </a:t>
            </a:r>
            <a:r>
              <a:rPr lang="zh-CN" altLang="en-US" b="1" dirty="0"/>
              <a:t>知识融合</a:t>
            </a:r>
            <a:endParaRPr lang="zh-CN" altLang="en-US" dirty="0"/>
          </a:p>
          <a:p>
            <a:r>
              <a:rPr lang="zh-CN" altLang="en-US" dirty="0"/>
              <a:t>通过信息抽取，我们就从原始的非结构化和半结构化数据中获取到了实体、关系以及实体的属性信息。</a:t>
            </a:r>
          </a:p>
          <a:p>
            <a:r>
              <a:rPr lang="zh-CN" altLang="en-US" dirty="0"/>
              <a:t>如果我们将接下来的过程比喻成拼图的话，那么这些信息就是拼图碎片，散乱无章，甚至还有从其他拼图里跑来的碎片、本身就是用来干扰我们拼图的错误碎片。</a:t>
            </a:r>
          </a:p>
          <a:p>
            <a:r>
              <a:rPr lang="zh-CN" altLang="en-US" dirty="0"/>
              <a:t>也就是说：</a:t>
            </a:r>
          </a:p>
          <a:p>
            <a:r>
              <a:rPr lang="zh-CN" altLang="en-US" dirty="0"/>
              <a:t>拼图碎片（信息）之间的关系是扁平化的，缺乏层次性和逻辑性；</a:t>
            </a:r>
          </a:p>
          <a:p>
            <a:r>
              <a:rPr lang="zh-CN" altLang="en-US" dirty="0"/>
              <a:t>拼图（知识）中还存在大量冗杂和错误的拼图碎片（信息）</a:t>
            </a:r>
          </a:p>
          <a:p>
            <a:r>
              <a:rPr lang="zh-CN" altLang="en-US" dirty="0"/>
              <a:t>那么如何解决这一问题，就是在知识融合这一步里我们需要做的了。</a:t>
            </a:r>
          </a:p>
          <a:p>
            <a:r>
              <a:rPr lang="zh-CN" altLang="en-US" dirty="0"/>
              <a:t>知识融合包括</a:t>
            </a:r>
            <a:r>
              <a:rPr lang="en-US" altLang="zh-CN" dirty="0"/>
              <a:t>2</a:t>
            </a:r>
            <a:r>
              <a:rPr lang="zh-CN" altLang="en-US" dirty="0"/>
              <a:t>部分内容：</a:t>
            </a:r>
          </a:p>
          <a:p>
            <a:r>
              <a:rPr lang="zh-CN" altLang="en-US" dirty="0"/>
              <a:t>实体链接</a:t>
            </a:r>
          </a:p>
          <a:p>
            <a:r>
              <a:rPr lang="zh-CN" altLang="en-US" dirty="0"/>
              <a:t>知识合并</a:t>
            </a:r>
          </a:p>
          <a:p>
            <a:r>
              <a:rPr lang="zh-CN" altLang="en-US" dirty="0"/>
              <a:t>★ </a:t>
            </a:r>
            <a:r>
              <a:rPr lang="en-US" altLang="zh-CN" dirty="0"/>
              <a:t>4.2.1 </a:t>
            </a:r>
            <a:r>
              <a:rPr lang="zh-CN" altLang="en-US" dirty="0"/>
              <a:t>实体链接</a:t>
            </a:r>
          </a:p>
          <a:p>
            <a:r>
              <a:rPr lang="zh-CN" altLang="en-US" b="1" dirty="0"/>
              <a:t>实体链接</a:t>
            </a:r>
            <a:r>
              <a:rPr lang="zh-CN" altLang="en-US" dirty="0"/>
              <a:t>（</a:t>
            </a:r>
            <a:r>
              <a:rPr lang="en-US" altLang="zh-CN" dirty="0"/>
              <a:t>entity linking</a:t>
            </a:r>
            <a:r>
              <a:rPr lang="zh-CN" altLang="en-US" dirty="0"/>
              <a:t>）是指对于从文本中抽取得到的实体对象，将其链接到知识库中对应的正确实体对象的操作。</a:t>
            </a:r>
          </a:p>
          <a:p>
            <a:r>
              <a:rPr lang="zh-CN" altLang="en-US" dirty="0"/>
              <a:t>其基本思想是首先根据给定的</a:t>
            </a:r>
            <a:r>
              <a:rPr lang="zh-CN" altLang="en-US" b="1" dirty="0"/>
              <a:t>实体指称项</a:t>
            </a:r>
            <a:r>
              <a:rPr lang="zh-CN" altLang="en-US" dirty="0"/>
              <a:t>，从知识库中选出一组候选实体对象，然后通过</a:t>
            </a:r>
            <a:r>
              <a:rPr lang="zh-CN" altLang="en-US" b="1" dirty="0"/>
              <a:t>相似度计算</a:t>
            </a:r>
            <a:r>
              <a:rPr lang="zh-CN" altLang="en-US" dirty="0"/>
              <a:t>将指称项链接到正确的实体对象。</a:t>
            </a:r>
          </a:p>
          <a:p>
            <a:r>
              <a:rPr lang="zh-CN" altLang="en-US" dirty="0"/>
              <a:t>研究历史：</a:t>
            </a:r>
          </a:p>
          <a:p>
            <a:r>
              <a:rPr lang="zh-CN" altLang="en-US" dirty="0"/>
              <a:t>仅关注如何将从文本中抽取到的实体链接到知识库中，忽视了位于同一文档的实体间存在的语义联系。</a:t>
            </a:r>
          </a:p>
          <a:p>
            <a:r>
              <a:rPr lang="zh-CN" altLang="en-US" dirty="0"/>
              <a:t>开始关注利用实体的共现关系，同时将多个实体链接到知识库中。即</a:t>
            </a:r>
            <a:r>
              <a:rPr lang="zh-CN" altLang="en-US" b="1" dirty="0"/>
              <a:t>集成实体链接</a:t>
            </a:r>
            <a:r>
              <a:rPr lang="zh-CN" altLang="en-US" dirty="0"/>
              <a:t>（</a:t>
            </a:r>
            <a:r>
              <a:rPr lang="en-US" altLang="zh-CN" dirty="0"/>
              <a:t>collective entity linking</a:t>
            </a:r>
            <a:r>
              <a:rPr lang="zh-CN" altLang="en-US" dirty="0"/>
              <a:t>）</a:t>
            </a:r>
          </a:p>
          <a:p>
            <a:r>
              <a:rPr lang="zh-CN" altLang="en-US" dirty="0"/>
              <a:t>实体链接的流程：</a:t>
            </a:r>
          </a:p>
          <a:p>
            <a:r>
              <a:rPr lang="zh-CN" altLang="en-US" dirty="0"/>
              <a:t>从文本中通过实体抽取得到实体指称项；</a:t>
            </a:r>
          </a:p>
          <a:p>
            <a:r>
              <a:rPr lang="zh-CN" altLang="en-US" dirty="0"/>
              <a:t>进行</a:t>
            </a:r>
            <a:r>
              <a:rPr lang="zh-CN" altLang="en-US" b="1" dirty="0"/>
              <a:t>实体消歧</a:t>
            </a:r>
            <a:r>
              <a:rPr lang="zh-CN" altLang="en-US" dirty="0"/>
              <a:t>和</a:t>
            </a:r>
            <a:r>
              <a:rPr lang="zh-CN" altLang="en-US" b="1" dirty="0"/>
              <a:t>共指消解</a:t>
            </a:r>
            <a:r>
              <a:rPr lang="zh-CN" altLang="en-US" dirty="0"/>
              <a:t>，判断知识库中的同名实体与之是否代表不同的含义以及知识库中是否存在其他命名实体与之表示相同的含义；</a:t>
            </a:r>
          </a:p>
          <a:p>
            <a:r>
              <a:rPr lang="zh-CN" altLang="en-US" dirty="0"/>
              <a:t>在确认知识库中对应的正确实体对象之后，将该实体指称项链接到知识库中对应实体。</a:t>
            </a:r>
          </a:p>
          <a:p>
            <a:r>
              <a:rPr lang="zh-CN" altLang="en-US" dirty="0"/>
              <a:t>实体消歧是专门用于解决同名实体产生歧义问题的技术，通过实体消歧，就可以根据当前的语境，准确建立实体链接，实体消歧主要采用聚类法。其实也可以看做基于上下文的分类问题，类似于词性消歧和词义消歧。</a:t>
            </a:r>
          </a:p>
          <a:p>
            <a:r>
              <a:rPr lang="zh-CN" altLang="en-US" dirty="0"/>
              <a:t>共指消解技术主要用于解决多个指称对应同一实体对象的问题。在一次会话中，多个指称可能指向的是同一实体对象。利用共指消解技术，可以将这些指称项关联（合并）到正确的实体对象，由于该问题在信息检索和自然语言处理等领域具有特殊的重要性，吸引了大量的研究努力。共指消解还有一些其他的名字，比如对象对齐、实体匹配和实体同义。</a:t>
            </a:r>
          </a:p>
          <a:p>
            <a:r>
              <a:rPr lang="zh-CN" altLang="en-US" dirty="0"/>
              <a:t>★ </a:t>
            </a:r>
            <a:r>
              <a:rPr lang="en-US" altLang="zh-CN" dirty="0"/>
              <a:t>4.2.2 </a:t>
            </a:r>
            <a:r>
              <a:rPr lang="zh-CN" altLang="en-US" dirty="0"/>
              <a:t>知识合并</a:t>
            </a:r>
          </a:p>
          <a:p>
            <a:r>
              <a:rPr lang="zh-CN" altLang="en-US" dirty="0"/>
              <a:t>在前面的实体链接中，我们已经将实体链接到知识库中对应的正确实体对象那里去了，但需要注意的是，实体链接链接的是我们从半结构化数据和非结构化数据那里通过信息抽取提取出来的数据。</a:t>
            </a:r>
          </a:p>
          <a:p>
            <a:r>
              <a:rPr lang="zh-CN" altLang="en-US" dirty="0"/>
              <a:t>那么除了半结构化数据和非结构化数据以外，我们还有个更方便的数据来源</a:t>
            </a:r>
            <a:r>
              <a:rPr lang="en-US" altLang="zh-CN" dirty="0"/>
              <a:t>——</a:t>
            </a:r>
            <a:r>
              <a:rPr lang="zh-CN" altLang="en-US" b="1" dirty="0"/>
              <a:t>结构化数据</a:t>
            </a:r>
            <a:r>
              <a:rPr lang="zh-CN" altLang="en-US" dirty="0"/>
              <a:t>，如外部知识库和关系数据库。</a:t>
            </a:r>
          </a:p>
          <a:p>
            <a:r>
              <a:rPr lang="zh-CN" altLang="en-US" dirty="0"/>
              <a:t>对于这部分结构化数据的处理，就是我们</a:t>
            </a:r>
            <a:r>
              <a:rPr lang="zh-CN" altLang="en-US" b="1" dirty="0"/>
              <a:t>知识合并</a:t>
            </a:r>
            <a:r>
              <a:rPr lang="zh-CN" altLang="en-US" dirty="0"/>
              <a:t>的内容啦。一般来说知识合并主要分为两种：</a:t>
            </a:r>
          </a:p>
          <a:p>
            <a:r>
              <a:rPr lang="zh-CN" altLang="en-US" dirty="0"/>
              <a:t>合并外部知识库，主要处理数据层和模式层的冲突</a:t>
            </a:r>
          </a:p>
          <a:p>
            <a:r>
              <a:rPr lang="zh-CN" altLang="en-US" dirty="0"/>
              <a:t>合并关系数据库，有</a:t>
            </a:r>
            <a:r>
              <a:rPr lang="en-US" altLang="zh-CN" dirty="0"/>
              <a:t>RDB2RDF</a:t>
            </a:r>
            <a:r>
              <a:rPr lang="zh-CN" altLang="en-US" dirty="0"/>
              <a:t>等方法</a:t>
            </a:r>
          </a:p>
          <a:p>
            <a:r>
              <a:rPr lang="en-US" altLang="zh-CN" b="1" dirty="0"/>
              <a:t>4.3 </a:t>
            </a:r>
            <a:r>
              <a:rPr lang="zh-CN" altLang="en-US" b="1" dirty="0"/>
              <a:t>知识加工</a:t>
            </a:r>
            <a:endParaRPr lang="zh-CN" altLang="en-US" dirty="0"/>
          </a:p>
          <a:p>
            <a:r>
              <a:rPr lang="zh-CN" altLang="en-US" dirty="0"/>
              <a:t>经过刚才那一系列步骤，我们终于走到了知识加工这一步了！</a:t>
            </a:r>
          </a:p>
          <a:p>
            <a:r>
              <a:rPr lang="zh-CN" altLang="en-US" dirty="0"/>
              <a:t>感觉大家可能已经有点晕眩，那么让我们再来看一下知识图谱的这张架构图。</a:t>
            </a:r>
            <a:endParaRPr lang="en-US" altLang="zh-CN" dirty="0"/>
          </a:p>
          <a:p>
            <a:endParaRPr lang="en-US" altLang="zh-CN" dirty="0"/>
          </a:p>
          <a:p>
            <a:r>
              <a:rPr lang="zh-CN" altLang="en-US" dirty="0"/>
              <a:t>在前面，我们已经通过</a:t>
            </a:r>
            <a:r>
              <a:rPr lang="zh-CN" altLang="en-US" b="1" dirty="0"/>
              <a:t>信息抽取</a:t>
            </a:r>
            <a:r>
              <a:rPr lang="zh-CN" altLang="en-US" dirty="0"/>
              <a:t>，从原始语料中提取出了实体、关系与属性等知识要素，并且经过</a:t>
            </a:r>
            <a:r>
              <a:rPr lang="zh-CN" altLang="en-US" b="1" dirty="0"/>
              <a:t>知识融合</a:t>
            </a:r>
            <a:r>
              <a:rPr lang="zh-CN" altLang="en-US" dirty="0"/>
              <a:t>，消除实体指称项与实体对象之间的歧义，得到一系列基本的事实表达。</a:t>
            </a:r>
          </a:p>
          <a:p>
            <a:r>
              <a:rPr lang="zh-CN" altLang="en-US" b="1" dirty="0"/>
              <a:t>然而事实本身并不等于知识。</a:t>
            </a:r>
            <a:endParaRPr lang="zh-CN" altLang="en-US" dirty="0"/>
          </a:p>
          <a:p>
            <a:r>
              <a:rPr lang="zh-CN" altLang="en-US" dirty="0"/>
              <a:t>要想最终获得结构化，网络化的知识体系，还需要经历</a:t>
            </a:r>
            <a:r>
              <a:rPr lang="zh-CN" altLang="en-US" b="1" dirty="0"/>
              <a:t>知识加工</a:t>
            </a:r>
            <a:r>
              <a:rPr lang="zh-CN" altLang="en-US" dirty="0"/>
              <a:t>的过程。</a:t>
            </a:r>
          </a:p>
          <a:p>
            <a:r>
              <a:rPr lang="zh-CN" altLang="en-US" dirty="0"/>
              <a:t>知识加工主要包括</a:t>
            </a:r>
            <a:r>
              <a:rPr lang="en-US" altLang="zh-CN" dirty="0"/>
              <a:t>3</a:t>
            </a:r>
            <a:r>
              <a:rPr lang="zh-CN" altLang="en-US" dirty="0"/>
              <a:t>方面内容：</a:t>
            </a:r>
            <a:r>
              <a:rPr lang="zh-CN" altLang="en-US" b="1" dirty="0"/>
              <a:t>本体构建、知识推理和质量评估</a:t>
            </a:r>
            <a:r>
              <a:rPr lang="zh-CN" altLang="en-US" dirty="0"/>
              <a:t>。</a:t>
            </a:r>
          </a:p>
          <a:p>
            <a:r>
              <a:rPr lang="zh-CN" altLang="en-US" dirty="0"/>
              <a:t>★ </a:t>
            </a:r>
            <a:r>
              <a:rPr lang="en-US" altLang="zh-CN" dirty="0"/>
              <a:t>4.3.1 </a:t>
            </a:r>
            <a:r>
              <a:rPr lang="zh-CN" altLang="en-US" dirty="0"/>
              <a:t>本体构建</a:t>
            </a:r>
          </a:p>
          <a:p>
            <a:r>
              <a:rPr lang="zh-CN" altLang="en-US" b="1" dirty="0"/>
              <a:t>本体</a:t>
            </a:r>
            <a:r>
              <a:rPr lang="zh-CN" altLang="en-US" dirty="0"/>
              <a:t>（</a:t>
            </a:r>
            <a:r>
              <a:rPr lang="en-US" altLang="zh-CN" dirty="0"/>
              <a:t>ontology</a:t>
            </a:r>
            <a:r>
              <a:rPr lang="zh-CN" altLang="en-US" dirty="0"/>
              <a:t>）是指工人的概念集合、概念框架，如“人”、“事”、“物”等。</a:t>
            </a:r>
          </a:p>
          <a:p>
            <a:r>
              <a:rPr lang="zh-CN" altLang="en-US" dirty="0"/>
              <a:t>本体可以采用人工编辑的方式手动构建（借助本体编辑软件），也可以以数据驱动的自动化方式构建本体。因为人工方式工作量巨大，且很难找到符合要求的专家，因此当前主流的全局本体库产品，都是从一些面向特定领域的现有本体库出发，采用自动构建技术逐步扩展得到的。</a:t>
            </a:r>
          </a:p>
          <a:p>
            <a:r>
              <a:rPr lang="zh-CN" altLang="en-US" dirty="0"/>
              <a:t>自动化本体构建过程包含三个阶段：</a:t>
            </a:r>
          </a:p>
          <a:p>
            <a:r>
              <a:rPr lang="zh-CN" altLang="en-US" dirty="0"/>
              <a:t>实体并列关系相似度计算</a:t>
            </a:r>
          </a:p>
          <a:p>
            <a:r>
              <a:rPr lang="zh-CN" altLang="en-US" dirty="0"/>
              <a:t>实体上下位关系抽取</a:t>
            </a:r>
          </a:p>
          <a:p>
            <a:r>
              <a:rPr lang="zh-CN" altLang="en-US" dirty="0"/>
              <a:t>本体的生成</a:t>
            </a:r>
          </a:p>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98" name="幻灯片图像占位符 1"/>
          <p:cNvSpPr>
            <a:spLocks noGrp="1" noRot="1" noChangeAspect="1"/>
          </p:cNvSpPr>
          <p:nvPr>
            <p:ph type="sldImg" idx="2"/>
          </p:nvPr>
        </p:nvSpPr>
        <p:spPr/>
      </p:sp>
      <p:sp>
        <p:nvSpPr>
          <p:cNvPr id="1049499" name="文本占位符 2"/>
          <p:cNvSpPr>
            <a:spLocks noGrp="1"/>
          </p:cNvSpPr>
          <p:nvPr>
            <p:ph type="body" idx="3"/>
          </p:nvPr>
        </p:nvSpPr>
        <p:spPr/>
        <p:txBody>
          <a:bodyPr/>
          <a:lstStyle/>
          <a:p>
            <a:r>
              <a:rPr lang="zh-CN" altLang="en-US" dirty="0"/>
              <a:t>比如对下面这个例子，当知识图谱刚得到“阿里巴巴”、“腾讯”、“手机”这三个实体的时候，可能会认为它们三个之间并没有什么差别，但当它去计算三个实体之间的相似度后，就会发现，阿里巴巴和腾讯之间可能更相似，和手机差别更大一些。</a:t>
            </a:r>
          </a:p>
          <a:p>
            <a:r>
              <a:rPr lang="zh-CN" altLang="en-US" dirty="0"/>
              <a:t>这就是第一步的作用，但这样下来，知识图谱实际上还是没有一个上下层的概念，它还是不知道，阿里巴巴和手机，根本就不隶属于一个类型，无法比较。因此我们在实体上下位关系抽取这一步，就需要去完成这样的工作，从而生成第三步的本体。</a:t>
            </a:r>
          </a:p>
          <a:p>
            <a:r>
              <a:rPr lang="zh-CN" altLang="en-US" dirty="0"/>
              <a:t>当三步结束后，这个知识图谱可能就会明白，“阿里巴巴和腾讯，其实都是公司这样一个实体下的细分实体。它们和手机并不是一类。”</a:t>
            </a:r>
          </a:p>
          <a:p>
            <a:endParaRPr lang="en-US" altLang="zh-CN" dirty="0"/>
          </a:p>
          <a:p>
            <a:r>
              <a:rPr lang="zh-CN" altLang="en-US" b="1" dirty="0"/>
              <a:t>知识图谱的应用</a:t>
            </a:r>
            <a:endParaRPr lang="zh-CN" altLang="en-US" dirty="0"/>
          </a:p>
          <a:p>
            <a:r>
              <a:rPr lang="zh-CN" altLang="en-US" dirty="0"/>
              <a:t>好了！终于终于！知识图谱的构建方式我们就此结束了！</a:t>
            </a:r>
          </a:p>
          <a:p>
            <a:r>
              <a:rPr lang="zh-CN" altLang="en-US" dirty="0"/>
              <a:t>为了让大家不立刻弃疗，让我们来看看知识图谱能做到什么，以及目前已经做到了什么</a:t>
            </a:r>
            <a:r>
              <a:rPr lang="en-US" altLang="zh-CN" dirty="0"/>
              <a:t>~</a:t>
            </a:r>
          </a:p>
          <a:p>
            <a:r>
              <a:rPr lang="zh-CN" altLang="en-US" dirty="0"/>
              <a:t>智能搜索</a:t>
            </a:r>
            <a:r>
              <a:rPr lang="en-US" altLang="zh-CN" dirty="0"/>
              <a:t>——</a:t>
            </a:r>
            <a:r>
              <a:rPr lang="zh-CN" altLang="en-US" dirty="0"/>
              <a:t>也是知识图谱最成熟的一个场景，自动给出搜索结果和相关人物</a:t>
            </a:r>
          </a:p>
          <a:p>
            <a:r>
              <a:rPr lang="zh-CN" altLang="en-US" dirty="0"/>
              <a:t>构建人物关系图，查看更多维度的数据</a:t>
            </a:r>
          </a:p>
          <a:p>
            <a:r>
              <a:rPr lang="zh-CN" altLang="en-US" dirty="0"/>
              <a:t>反欺诈：这主要有两部分原因，一个是反欺诈的数据来源多样，结构化和非结构化，二是不少欺诈案件会涉及到复杂的关系网络</a:t>
            </a:r>
          </a:p>
          <a:p>
            <a:r>
              <a:rPr lang="zh-CN" altLang="en-US" dirty="0"/>
              <a:t>不一致性验证（类似交叉验证）</a:t>
            </a:r>
            <a:r>
              <a:rPr lang="en-US" altLang="zh-CN" dirty="0"/>
              <a:t>——</a:t>
            </a:r>
            <a:r>
              <a:rPr lang="zh-CN" altLang="en-US" dirty="0"/>
              <a:t>关系推理</a:t>
            </a:r>
          </a:p>
          <a:p>
            <a:r>
              <a:rPr lang="zh-CN" altLang="en-US" dirty="0"/>
              <a:t>异常分析（运算量大，一般离线）</a:t>
            </a:r>
          </a:p>
          <a:p>
            <a:r>
              <a:rPr lang="zh-CN" altLang="en-US" dirty="0"/>
              <a:t>静态分析：给定一个图形结构和某个时间点，从中去发现一些异常点（比如有异常的子图）。</a:t>
            </a:r>
          </a:p>
          <a:p>
            <a:r>
              <a:rPr lang="zh-CN" altLang="en-US" dirty="0"/>
              <a:t>动态分析：分析其结构随时间变化的趋势。（假设短时间内知识图谱结构的变化不会太大，如果它的变化很大，就说明可能存在异常，需要进一步的关注。会涉及到时序分析技术和图相似性计算技术。）</a:t>
            </a:r>
          </a:p>
          <a:p>
            <a:r>
              <a:rPr lang="zh-CN" altLang="en-US" dirty="0"/>
              <a:t>失联客户管理 挖掘出更多的新联系人，提高催收的成功率。</a:t>
            </a:r>
          </a:p>
          <a:p>
            <a:r>
              <a:rPr lang="en-US" altLang="zh-CN" dirty="0"/>
              <a:t>……</a:t>
            </a:r>
          </a:p>
          <a:p>
            <a:r>
              <a:rPr lang="zh-CN" altLang="en-US" dirty="0"/>
              <a:t>事实上，知识图谱的应用远不止于此。在我看来，这个世界就是一张巨大的知识图谱，是无数个实体关系对，这两年工业界对图数据库、知识图谱的巨大需求也同样反映出了这一点。</a:t>
            </a:r>
          </a:p>
          <a:p>
            <a:br>
              <a:rPr lang="zh-CN" altLang="en-US" dirty="0"/>
            </a:b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幻灯片图像占位符 1"/>
          <p:cNvSpPr>
            <a:spLocks noGrp="1" noRot="1" noChangeAspect="1"/>
          </p:cNvSpPr>
          <p:nvPr>
            <p:ph type="sldImg"/>
          </p:nvPr>
        </p:nvSpPr>
        <p:spPr/>
      </p:sp>
      <p:sp>
        <p:nvSpPr>
          <p:cNvPr id="1048634" name="备注占位符 2"/>
          <p:cNvSpPr>
            <a:spLocks noGrp="1"/>
          </p:cNvSpPr>
          <p:nvPr>
            <p:ph type="body" idx="1"/>
          </p:nvPr>
        </p:nvSpPr>
        <p:spPr/>
        <p:txBody>
          <a:bodyPr/>
          <a:lstStyle/>
          <a:p>
            <a:r>
              <a:rPr lang="en-US" altLang="en-US" dirty="0"/>
              <a:t>这几年很多企业进行了大数据平台建设探索，我们在参与建设过程中，发现存在以下几类问题：</a:t>
            </a:r>
          </a:p>
          <a:p>
            <a:r>
              <a:rPr lang="en-US" altLang="en-US" dirty="0"/>
              <a:t>1 上了大数据平台，但是没数据，一方面原因是业务技术没有埋点，另一方面是跨部门协调，数据开放难度大</a:t>
            </a:r>
          </a:p>
          <a:p>
            <a:r>
              <a:rPr lang="en-US" altLang="en-US" dirty="0"/>
              <a:t>2 数据孤岛，数据分散在各应用系统中，整合工作难度大</a:t>
            </a:r>
          </a:p>
          <a:p>
            <a:r>
              <a:rPr lang="en-US" altLang="en-US" dirty="0"/>
              <a:t>3 采用的数据整合技术，影响源端业务系统正常使用，整合效果不好，稳定性差，丢数据，成本高</a:t>
            </a:r>
          </a:p>
          <a:p>
            <a:r>
              <a:rPr lang="en-US" altLang="en-US" dirty="0"/>
              <a:t>4 数据缺乏治理，</a:t>
            </a:r>
            <a:r>
              <a:rPr lang="zh-CN" altLang="en-US" b="0" dirty="0"/>
              <a:t>数据标准缺失</a:t>
            </a:r>
            <a:r>
              <a:rPr lang="en-US" altLang="en-US" b="0" dirty="0"/>
              <a:t>，</a:t>
            </a:r>
            <a:r>
              <a:rPr lang="zh-CN" altLang="en-US" b="0" dirty="0"/>
              <a:t>数据质量参差不齐</a:t>
            </a:r>
            <a:r>
              <a:rPr lang="en-US" altLang="zh-CN" b="0" dirty="0"/>
              <a:t>;</a:t>
            </a:r>
            <a:endParaRPr lang="en-US" altLang="en-US" b="0" dirty="0"/>
          </a:p>
          <a:p>
            <a:pPr marL="0" marR="0" lvl="0" indent="0" algn="l" defTabSz="914400" rtl="0" eaLnBrk="1" fontAlgn="auto" latinLnBrk="0" hangingPunct="1">
              <a:lnSpc>
                <a:spcPct val="100000"/>
              </a:lnSpc>
              <a:spcBef>
                <a:spcPts val="0"/>
              </a:spcBef>
              <a:spcAft>
                <a:spcPts val="0"/>
              </a:spcAft>
              <a:buClrTx/>
              <a:buSzTx/>
              <a:buFontTx/>
              <a:buNone/>
            </a:pPr>
            <a:r>
              <a:rPr lang="en-US" altLang="en-US" dirty="0"/>
              <a:t>5 大数据平台，底层数据基础没有建设好，导致上层的大数据应用成为空中楼阁，实施效果差</a:t>
            </a:r>
            <a:r>
              <a:rPr lang="zh-CN" altLang="en-US" dirty="0"/>
              <a:t>：</a:t>
            </a:r>
            <a:r>
              <a:rPr lang="en-US" altLang="en-US" dirty="0"/>
              <a:t>demo 数据展示效果缺少实际数据支撑，智能应用难以落地</a:t>
            </a:r>
          </a:p>
          <a:p>
            <a:pPr marL="0" marR="0" lvl="0" indent="0" algn="l" defTabSz="914400" rtl="0" eaLnBrk="1" fontAlgn="auto" latinLnBrk="0" hangingPunct="1">
              <a:lnSpc>
                <a:spcPct val="100000"/>
              </a:lnSpc>
              <a:spcBef>
                <a:spcPts val="0"/>
              </a:spcBef>
              <a:spcAft>
                <a:spcPts val="0"/>
              </a:spcAft>
              <a:buClrTx/>
              <a:buSzTx/>
              <a:buFontTx/>
              <a:buNone/>
            </a:pPr>
            <a:endParaRPr lang="en-US" altLang="en-US" dirty="0"/>
          </a:p>
          <a:p>
            <a:pPr marL="0" marR="0" lvl="0" indent="0" algn="l" defTabSz="914400" rtl="0" eaLnBrk="1" fontAlgn="auto" latinLnBrk="0" hangingPunct="1">
              <a:lnSpc>
                <a:spcPct val="100000"/>
              </a:lnSpc>
              <a:spcBef>
                <a:spcPts val="0"/>
              </a:spcBef>
              <a:spcAft>
                <a:spcPts val="0"/>
              </a:spcAft>
              <a:buClrTx/>
              <a:buSzTx/>
              <a:buFontTx/>
              <a:buNone/>
            </a:pPr>
            <a:r>
              <a:rPr lang="en-US" altLang="en-US" dirty="0" err="1"/>
              <a:t>总结：我们认为大数据建设首先要建设好数据基础，做好数据整合，才能为大数据上层建设提供有力落地支持</a:t>
            </a:r>
            <a:endParaRPr lang="en-US" altLang="en-US" dirty="0"/>
          </a:p>
          <a:p>
            <a:pPr marL="0" marR="0" lvl="0" indent="0" algn="l" defTabSz="914400" rtl="0" eaLnBrk="1" fontAlgn="auto" latinLnBrk="0" hangingPunct="1">
              <a:lnSpc>
                <a:spcPct val="100000"/>
              </a:lnSpc>
              <a:spcBef>
                <a:spcPts val="0"/>
              </a:spcBef>
              <a:spcAft>
                <a:spcPts val="0"/>
              </a:spcAft>
              <a:buClrTx/>
              <a:buSzTx/>
              <a:buFontTx/>
              <a:buNone/>
            </a:pPr>
            <a:endParaRPr lang="en-US" altLang="en-US" dirty="0"/>
          </a:p>
        </p:txBody>
      </p:sp>
      <p:sp>
        <p:nvSpPr>
          <p:cNvPr id="1048635" name="灯片编号占位符 3"/>
          <p:cNvSpPr>
            <a:spLocks noGrp="1"/>
          </p:cNvSpPr>
          <p:nvPr>
            <p:ph type="sldNum" sz="quarter" idx="10"/>
          </p:nvPr>
        </p:nvSpPr>
        <p:spPr/>
        <p:txBody>
          <a:bodyPr/>
          <a:lstStyle/>
          <a:p>
            <a:fld id="{F29C3059-DABC-4E11-A998-6556C524A0CF}"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04" name="幻灯片图像占位符 1"/>
          <p:cNvSpPr>
            <a:spLocks noGrp="1" noRot="1" noChangeAspect="1"/>
          </p:cNvSpPr>
          <p:nvPr>
            <p:ph type="sldImg" idx="2"/>
          </p:nvPr>
        </p:nvSpPr>
        <p:spPr/>
      </p:sp>
      <p:sp>
        <p:nvSpPr>
          <p:cNvPr id="1049505" name="文本占位符 2"/>
          <p:cNvSpPr>
            <a:spLocks noGrp="1"/>
          </p:cNvSpPr>
          <p:nvPr>
            <p:ph type="body" idx="3"/>
          </p:nvPr>
        </p:nvSpPr>
        <p:spPr/>
        <p:txBody>
          <a:bodyPr/>
          <a:lstStyle/>
          <a:p>
            <a:r>
              <a:rPr lang="zh-CN" altLang="en-US" dirty="0"/>
              <a:t>比如对下面这个例子，当知识图谱刚得到“阿里巴巴”、“腾讯”、“手机”这三个实体的时候，可能会认为它们三个之间并没有什么差别，但当它去计算三个实体之间的相似度后，就会发现，阿里巴巴和腾讯之间可能更相似，和手机差别更大一些。</a:t>
            </a:r>
          </a:p>
          <a:p>
            <a:r>
              <a:rPr lang="zh-CN" altLang="en-US" dirty="0"/>
              <a:t>这就是第一步的作用，但这样下来，知识图谱实际上还是没有一个上下层的概念，它还是不知道，阿里巴巴和手机，根本就不隶属于一个类型，无法比较。因此我们在实体上下位关系抽取这一步，就需要去完成这样的工作，从而生成第三步的本体。</a:t>
            </a:r>
          </a:p>
          <a:p>
            <a:r>
              <a:rPr lang="zh-CN" altLang="en-US" dirty="0"/>
              <a:t>当三步结束后，这个知识图谱可能就会明白，“阿里巴巴和腾讯，其实都是公司这样一个实体下的细分实体。它们和手机并不是一类。”</a:t>
            </a:r>
          </a:p>
          <a:p>
            <a:endParaRPr lang="en-US" altLang="zh-CN" dirty="0"/>
          </a:p>
          <a:p>
            <a:r>
              <a:rPr lang="zh-CN" altLang="en-US" b="1" dirty="0"/>
              <a:t>知识图谱的应用</a:t>
            </a:r>
            <a:endParaRPr lang="zh-CN" altLang="en-US" dirty="0"/>
          </a:p>
          <a:p>
            <a:r>
              <a:rPr lang="zh-CN" altLang="en-US" dirty="0"/>
              <a:t>好了！终于终于！知识图谱的构建方式我们就此结束了！</a:t>
            </a:r>
          </a:p>
          <a:p>
            <a:r>
              <a:rPr lang="zh-CN" altLang="en-US" dirty="0"/>
              <a:t>为了让大家不立刻弃疗，让我们来看看知识图谱能做到什么，以及目前已经做到了什么</a:t>
            </a:r>
            <a:r>
              <a:rPr lang="en-US" altLang="zh-CN" dirty="0"/>
              <a:t>~</a:t>
            </a:r>
          </a:p>
          <a:p>
            <a:r>
              <a:rPr lang="zh-CN" altLang="en-US" dirty="0"/>
              <a:t>智能搜索</a:t>
            </a:r>
            <a:r>
              <a:rPr lang="en-US" altLang="zh-CN" dirty="0"/>
              <a:t>——</a:t>
            </a:r>
            <a:r>
              <a:rPr lang="zh-CN" altLang="en-US" dirty="0"/>
              <a:t>也是知识图谱最成熟的一个场景，自动给出搜索结果和相关人物</a:t>
            </a:r>
          </a:p>
          <a:p>
            <a:r>
              <a:rPr lang="zh-CN" altLang="en-US" dirty="0"/>
              <a:t>构建人物关系图，查看更多维度的数据</a:t>
            </a:r>
          </a:p>
          <a:p>
            <a:r>
              <a:rPr lang="zh-CN" altLang="en-US" dirty="0"/>
              <a:t>反欺诈：这主要有两部分原因，一个是反欺诈的数据来源多样，结构化和非结构化，二是不少欺诈案件会涉及到复杂的关系网络</a:t>
            </a:r>
          </a:p>
          <a:p>
            <a:r>
              <a:rPr lang="zh-CN" altLang="en-US" dirty="0"/>
              <a:t>不一致性验证（类似交叉验证）</a:t>
            </a:r>
            <a:r>
              <a:rPr lang="en-US" altLang="zh-CN" dirty="0"/>
              <a:t>——</a:t>
            </a:r>
            <a:r>
              <a:rPr lang="zh-CN" altLang="en-US" dirty="0"/>
              <a:t>关系推理</a:t>
            </a:r>
          </a:p>
          <a:p>
            <a:r>
              <a:rPr lang="zh-CN" altLang="en-US" dirty="0"/>
              <a:t>异常分析（运算量大，一般离线）</a:t>
            </a:r>
          </a:p>
          <a:p>
            <a:r>
              <a:rPr lang="zh-CN" altLang="en-US" dirty="0"/>
              <a:t>静态分析：给定一个图形结构和某个时间点，从中去发现一些异常点（比如有异常的子图）。</a:t>
            </a:r>
          </a:p>
          <a:p>
            <a:r>
              <a:rPr lang="zh-CN" altLang="en-US" dirty="0"/>
              <a:t>动态分析：分析其结构随时间变化的趋势。（假设短时间内知识图谱结构的变化不会太大，如果它的变化很大，就说明可能存在异常，需要进一步的关注。会涉及到时序分析技术和图相似性计算技术。）</a:t>
            </a:r>
          </a:p>
          <a:p>
            <a:r>
              <a:rPr lang="zh-CN" altLang="en-US" dirty="0"/>
              <a:t>失联客户管理 挖掘出更多的新联系人，提高催收的成功率。</a:t>
            </a:r>
          </a:p>
          <a:p>
            <a:r>
              <a:rPr lang="en-US" altLang="zh-CN" dirty="0"/>
              <a:t>……</a:t>
            </a:r>
          </a:p>
          <a:p>
            <a:r>
              <a:rPr lang="zh-CN" altLang="en-US" dirty="0"/>
              <a:t>事实上，知识图谱的应用远不止于此。在我看来，这个世界就是一张巨大的知识图谱，是无数个实体关系对，这两年工业界对图数据库、知识图谱的巨大需求也同样反映出了这一点。</a:t>
            </a:r>
          </a:p>
          <a:p>
            <a:br>
              <a:rPr lang="zh-CN" altLang="en-US" dirty="0"/>
            </a:b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46" name="幻灯片图像占位符 1"/>
          <p:cNvSpPr>
            <a:spLocks noGrp="1" noRot="1" noChangeAspect="1"/>
          </p:cNvSpPr>
          <p:nvPr>
            <p:ph type="sldImg" idx="2"/>
          </p:nvPr>
        </p:nvSpPr>
        <p:spPr/>
      </p:sp>
      <p:sp>
        <p:nvSpPr>
          <p:cNvPr id="1049547" name="文本占位符 2"/>
          <p:cNvSpPr>
            <a:spLocks noGrp="1"/>
          </p:cNvSpPr>
          <p:nvPr>
            <p:ph type="body" idx="3"/>
          </p:nvPr>
        </p:nvSpPr>
        <p:spPr/>
        <p:txBody>
          <a:bodyPr/>
          <a:lstStyle/>
          <a:p>
            <a:r>
              <a:rPr lang="zh-CN" altLang="en-US" dirty="0"/>
              <a:t>比如对下面这个例子，当知识图谱刚得到“阿里巴巴”、“腾讯”、“手机”这三个实体的时候，可能会认为它们三个之间并没有什么差别，但当它去计算三个实体之间的相似度后，就会发现，阿里巴巴和腾讯之间可能更相似，和手机差别更大一些。</a:t>
            </a:r>
          </a:p>
          <a:p>
            <a:r>
              <a:rPr lang="zh-CN" altLang="en-US" dirty="0"/>
              <a:t>这就是第一步的作用，但这样下来，知识图谱实际上还是没有一个上下层的概念，它还是不知道，阿里巴巴和手机，根本就不隶属于一个类型，无法比较。因此我们在实体上下位关系抽取这一步，就需要去完成这样的工作，从而生成第三步的本体。</a:t>
            </a:r>
          </a:p>
          <a:p>
            <a:r>
              <a:rPr lang="zh-CN" altLang="en-US" dirty="0"/>
              <a:t>当三步结束后，这个知识图谱可能就会明白，“阿里巴巴和腾讯，其实都是公司这样一个实体下的细分实体。它们和手机并不是一类。”</a:t>
            </a:r>
          </a:p>
          <a:p>
            <a:endParaRPr lang="en-US" altLang="zh-CN" dirty="0"/>
          </a:p>
          <a:p>
            <a:r>
              <a:rPr lang="zh-CN" altLang="en-US" b="1" dirty="0"/>
              <a:t>知识图谱的应用</a:t>
            </a:r>
            <a:endParaRPr lang="zh-CN" altLang="en-US" dirty="0"/>
          </a:p>
          <a:p>
            <a:r>
              <a:rPr lang="zh-CN" altLang="en-US" dirty="0"/>
              <a:t>好了！终于终于！知识图谱的构建方式我们就此结束了！</a:t>
            </a:r>
          </a:p>
          <a:p>
            <a:r>
              <a:rPr lang="zh-CN" altLang="en-US" dirty="0"/>
              <a:t>为了让大家不立刻弃疗，让我们来看看知识图谱能做到什么，以及目前已经做到了什么</a:t>
            </a:r>
            <a:r>
              <a:rPr lang="en-US" altLang="zh-CN" dirty="0"/>
              <a:t>~</a:t>
            </a:r>
          </a:p>
          <a:p>
            <a:r>
              <a:rPr lang="zh-CN" altLang="en-US" dirty="0"/>
              <a:t>智能搜索</a:t>
            </a:r>
            <a:r>
              <a:rPr lang="en-US" altLang="zh-CN" dirty="0"/>
              <a:t>——</a:t>
            </a:r>
            <a:r>
              <a:rPr lang="zh-CN" altLang="en-US" dirty="0"/>
              <a:t>也是知识图谱最成熟的一个场景，自动给出搜索结果和相关人物</a:t>
            </a:r>
          </a:p>
          <a:p>
            <a:r>
              <a:rPr lang="zh-CN" altLang="en-US" dirty="0"/>
              <a:t>构建人物关系图，查看更多维度的数据</a:t>
            </a:r>
          </a:p>
          <a:p>
            <a:r>
              <a:rPr lang="zh-CN" altLang="en-US" dirty="0"/>
              <a:t>反欺诈：这主要有两部分原因，一个是反欺诈的数据来源多样，结构化和非结构化，二是不少欺诈案件会涉及到复杂的关系网络</a:t>
            </a:r>
          </a:p>
          <a:p>
            <a:r>
              <a:rPr lang="zh-CN" altLang="en-US" dirty="0"/>
              <a:t>不一致性验证（类似交叉验证）</a:t>
            </a:r>
            <a:r>
              <a:rPr lang="en-US" altLang="zh-CN" dirty="0"/>
              <a:t>——</a:t>
            </a:r>
            <a:r>
              <a:rPr lang="zh-CN" altLang="en-US" dirty="0"/>
              <a:t>关系推理</a:t>
            </a:r>
          </a:p>
          <a:p>
            <a:r>
              <a:rPr lang="zh-CN" altLang="en-US" dirty="0"/>
              <a:t>异常分析（运算量大，一般离线）</a:t>
            </a:r>
          </a:p>
          <a:p>
            <a:r>
              <a:rPr lang="zh-CN" altLang="en-US" dirty="0"/>
              <a:t>静态分析：给定一个图形结构和某个时间点，从中去发现一些异常点（比如有异常的子图）。</a:t>
            </a:r>
          </a:p>
          <a:p>
            <a:r>
              <a:rPr lang="zh-CN" altLang="en-US" dirty="0"/>
              <a:t>动态分析：分析其结构随时间变化的趋势。（假设短时间内知识图谱结构的变化不会太大，如果它的变化很大，就说明可能存在异常，需要进一步的关注。会涉及到时序分析技术和图相似性计算技术。）</a:t>
            </a:r>
          </a:p>
          <a:p>
            <a:r>
              <a:rPr lang="zh-CN" altLang="en-US" dirty="0"/>
              <a:t>失联客户管理 挖掘出更多的新联系人，提高催收的成功率。</a:t>
            </a:r>
          </a:p>
          <a:p>
            <a:r>
              <a:rPr lang="en-US" altLang="zh-CN" dirty="0"/>
              <a:t>……</a:t>
            </a:r>
          </a:p>
          <a:p>
            <a:r>
              <a:rPr lang="zh-CN" altLang="en-US" dirty="0"/>
              <a:t>事实上，知识图谱的应用远不止于此。在我看来，这个世界就是一张巨大的知识图谱，是无数个实体关系对，这两年工业界对图数据库、知识图谱的巨大需求也同样反映出了这一点。</a:t>
            </a:r>
          </a:p>
          <a:p>
            <a:br>
              <a:rPr lang="zh-CN" altLang="en-US" dirty="0"/>
            </a:br>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56" name="幻灯片图像占位符 1"/>
          <p:cNvSpPr>
            <a:spLocks noGrp="1" noRot="1" noChangeAspect="1"/>
          </p:cNvSpPr>
          <p:nvPr>
            <p:ph type="sldImg"/>
          </p:nvPr>
        </p:nvSpPr>
        <p:spPr/>
      </p:sp>
      <p:sp>
        <p:nvSpPr>
          <p:cNvPr id="1049557" name="备注占位符 2"/>
          <p:cNvSpPr>
            <a:spLocks noGrp="1"/>
          </p:cNvSpPr>
          <p:nvPr>
            <p:ph type="body" idx="1"/>
          </p:nvPr>
        </p:nvSpPr>
        <p:spPr/>
        <p:txBody>
          <a:bodyPr/>
          <a:lstStyle/>
          <a:p>
            <a:endParaRPr kumimoji="1" lang="zh-CN" altLang="en-US" dirty="0"/>
          </a:p>
        </p:txBody>
      </p:sp>
      <p:sp>
        <p:nvSpPr>
          <p:cNvPr id="1049558" name="幻灯片编号占位符 3"/>
          <p:cNvSpPr>
            <a:spLocks noGrp="1"/>
          </p:cNvSpPr>
          <p:nvPr>
            <p:ph type="sldNum" sz="quarter" idx="10"/>
          </p:nvPr>
        </p:nvSpPr>
        <p:spPr/>
        <p:txBody>
          <a:bodyPr/>
          <a:lstStyle/>
          <a:p>
            <a:fld id="{7F0DB545-48F7-4A65-A5DD-0640CF7925B7}" type="slidenum">
              <a:rPr lang="zh-CN" altLang="en-US" smtClean="0"/>
              <a:t>52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69" name="幻灯片图像占位符 1"/>
          <p:cNvSpPr>
            <a:spLocks noGrp="1" noRot="1" noChangeAspect="1"/>
          </p:cNvSpPr>
          <p:nvPr>
            <p:ph type="sldImg"/>
          </p:nvPr>
        </p:nvSpPr>
        <p:spPr/>
      </p:sp>
      <p:sp>
        <p:nvSpPr>
          <p:cNvPr id="1049570" name="备注占位符 2"/>
          <p:cNvSpPr>
            <a:spLocks noGrp="1"/>
          </p:cNvSpPr>
          <p:nvPr>
            <p:ph type="body" idx="1"/>
          </p:nvPr>
        </p:nvSpPr>
        <p:spPr/>
        <p:txBody>
          <a:bodyPr/>
          <a:lstStyle/>
          <a:p>
            <a:endParaRPr lang="zh-CN" altLang="en-US" dirty="0"/>
          </a:p>
        </p:txBody>
      </p:sp>
      <p:sp>
        <p:nvSpPr>
          <p:cNvPr id="1049571" name="灯片编号占位符 3"/>
          <p:cNvSpPr>
            <a:spLocks noGrp="1"/>
          </p:cNvSpPr>
          <p:nvPr>
            <p:ph type="sldNum" sz="quarter" idx="10"/>
          </p:nvPr>
        </p:nvSpPr>
        <p:spPr/>
        <p:txBody>
          <a:bodyPr/>
          <a:lstStyle/>
          <a:p>
            <a:fld id="{39D70057-BC6F-47A5-9979-330840A630D4}" type="slidenum">
              <a:rPr lang="zh-CN" altLang="en-US" smtClean="0"/>
              <a:t>53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74" name="幻灯片图像占位符 1"/>
          <p:cNvSpPr>
            <a:spLocks noGrp="1" noRot="1" noChangeAspect="1"/>
          </p:cNvSpPr>
          <p:nvPr>
            <p:ph type="sldImg"/>
          </p:nvPr>
        </p:nvSpPr>
        <p:spPr/>
      </p:sp>
      <p:sp>
        <p:nvSpPr>
          <p:cNvPr id="1049575"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基础数据库：基础数据库主要包含人口库、法人库、地理库、经济库构成。</a:t>
            </a:r>
          </a:p>
          <a:p>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目录信息库：目录信息库主要存储由编目系统提取部门共享信息资源的基本特征而形成的目录内容，包括目录元数据信息、目录信息、目录分类信息、目录审核信息、目录发布信息等。</a:t>
            </a:r>
          </a:p>
          <a:p>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．共享信息库：共享信息库主依托目录信息，存储了各部门的信息资源。</a:t>
            </a:r>
          </a:p>
          <a:p>
            <a:r>
              <a:rPr lang="zh-CN" altLang="zh-CN" sz="1200" b="1" kern="1200" dirty="0">
                <a:solidFill>
                  <a:schemeClr val="tx1"/>
                </a:solidFill>
                <a:effectLst/>
                <a:latin typeface="+mn-lt"/>
                <a:ea typeface="+mn-ea"/>
                <a:cs typeface="+mn-cs"/>
              </a:rPr>
              <a:t>主题数据库</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业务主题数据库：业务主题数据库主要包含电子证照库、信用库等，根据各自业务关联逻辑，由共享信息库经过相关规则处理生成。</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数据仓库：数据仓库主要是根据大数据分析应用场景，从共享库、基础库、业务库等采集进入，支持大数据分析应用。</a:t>
            </a:r>
          </a:p>
          <a:p>
            <a:endParaRPr lang="zh-CN" altLang="en-US" dirty="0"/>
          </a:p>
        </p:txBody>
      </p:sp>
      <p:sp>
        <p:nvSpPr>
          <p:cNvPr id="1049576" name="灯片编号占位符 3"/>
          <p:cNvSpPr>
            <a:spLocks noGrp="1"/>
          </p:cNvSpPr>
          <p:nvPr>
            <p:ph type="sldNum" sz="quarter" idx="5"/>
          </p:nvPr>
        </p:nvSpPr>
        <p:spPr/>
        <p:txBody>
          <a:bodyPr/>
          <a:lstStyle/>
          <a:p>
            <a:fld id="{7F0DB545-48F7-4A65-A5DD-0640CF7925B7}" type="slidenum">
              <a:rPr lang="zh-CN" altLang="en-US" smtClean="0"/>
              <a:t>54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83" name="幻灯片图像占位符 1"/>
          <p:cNvSpPr>
            <a:spLocks noGrp="1" noRot="1" noChangeAspect="1"/>
          </p:cNvSpPr>
          <p:nvPr>
            <p:ph type="sldImg"/>
          </p:nvPr>
        </p:nvSpPr>
        <p:spPr/>
      </p:sp>
      <p:sp>
        <p:nvSpPr>
          <p:cNvPr id="1049584" name="备注占位符 2"/>
          <p:cNvSpPr>
            <a:spLocks noGrp="1"/>
          </p:cNvSpPr>
          <p:nvPr>
            <p:ph type="body" idx="1"/>
          </p:nvPr>
        </p:nvSpPr>
        <p:spPr/>
        <p:txBody>
          <a:bodyPr>
            <a:normAutofit/>
          </a:bodyPr>
          <a:lstStyle/>
          <a:p>
            <a:endParaRPr lang="zh-CN" altLang="en-US" dirty="0"/>
          </a:p>
        </p:txBody>
      </p:sp>
      <p:sp>
        <p:nvSpPr>
          <p:cNvPr id="1049585" name="灯片编号占位符 3"/>
          <p:cNvSpPr>
            <a:spLocks noGrp="1"/>
          </p:cNvSpPr>
          <p:nvPr>
            <p:ph type="sldNum" sz="quarter" idx="10"/>
          </p:nvPr>
        </p:nvSpPr>
        <p:spPr/>
        <p:txBody>
          <a:bodyPr/>
          <a:lstStyle/>
          <a:p>
            <a:fld id="{39D70057-BC6F-47A5-9979-330840A630D4}" type="slidenum">
              <a:rPr lang="zh-CN" altLang="en-US" smtClean="0"/>
              <a:t>55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90" name="幻灯片图像占位符 1"/>
          <p:cNvSpPr>
            <a:spLocks noGrp="1" noRot="1" noChangeAspect="1"/>
          </p:cNvSpPr>
          <p:nvPr>
            <p:ph type="sldImg"/>
          </p:nvPr>
        </p:nvSpPr>
        <p:spPr/>
      </p:sp>
      <p:sp>
        <p:nvSpPr>
          <p:cNvPr id="1049591" name="备注占位符 2"/>
          <p:cNvSpPr>
            <a:spLocks noGrp="1"/>
          </p:cNvSpPr>
          <p:nvPr>
            <p:ph type="body" idx="1"/>
          </p:nvPr>
        </p:nvSpPr>
        <p:spPr/>
        <p:txBody>
          <a:bodyPr/>
          <a:lstStyle/>
          <a:p>
            <a:endParaRPr lang="zh-CN" altLang="en-US" dirty="0"/>
          </a:p>
        </p:txBody>
      </p:sp>
      <p:sp>
        <p:nvSpPr>
          <p:cNvPr id="1049592" name="灯片编号占位符 3"/>
          <p:cNvSpPr>
            <a:spLocks noGrp="1"/>
          </p:cNvSpPr>
          <p:nvPr>
            <p:ph type="sldNum" sz="quarter" idx="10"/>
          </p:nvPr>
        </p:nvSpPr>
        <p:spPr/>
        <p:txBody>
          <a:bodyPr/>
          <a:lstStyle/>
          <a:p>
            <a:fld id="{7F0DB545-48F7-4A65-A5DD-0640CF7925B7}" type="slidenum">
              <a:rPr lang="zh-CN" altLang="en-US" smtClean="0"/>
              <a:t>56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0" name="幻灯片图像占位符 1"/>
          <p:cNvSpPr>
            <a:spLocks noGrp="1" noRot="1" noChangeAspect="1"/>
          </p:cNvSpPr>
          <p:nvPr>
            <p:ph type="sldImg"/>
          </p:nvPr>
        </p:nvSpPr>
        <p:spPr/>
      </p:sp>
      <p:sp>
        <p:nvSpPr>
          <p:cNvPr id="1049601" name="备注占位符 2"/>
          <p:cNvSpPr>
            <a:spLocks noGrp="1"/>
          </p:cNvSpPr>
          <p:nvPr>
            <p:ph type="body" idx="1"/>
          </p:nvPr>
        </p:nvSpPr>
        <p:spPr/>
        <p:txBody>
          <a:bodyPr/>
          <a:lstStyle/>
          <a:p>
            <a:endParaRPr lang="zh-CN" altLang="en-US" dirty="0"/>
          </a:p>
        </p:txBody>
      </p:sp>
      <p:sp>
        <p:nvSpPr>
          <p:cNvPr id="1049602" name="灯片编号占位符 3"/>
          <p:cNvSpPr>
            <a:spLocks noGrp="1"/>
          </p:cNvSpPr>
          <p:nvPr>
            <p:ph type="sldNum" sz="quarter" idx="10"/>
          </p:nvPr>
        </p:nvSpPr>
        <p:spPr/>
        <p:txBody>
          <a:bodyPr/>
          <a:lstStyle/>
          <a:p>
            <a:fld id="{7F0DB545-48F7-4A65-A5DD-0640CF7925B7}" type="slidenum">
              <a:rPr lang="zh-CN" altLang="en-US" smtClean="0"/>
              <a:t>57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56" name="幻灯片图像占位符 1"/>
          <p:cNvSpPr>
            <a:spLocks noGrp="1" noRot="1" noChangeAspect="1"/>
          </p:cNvSpPr>
          <p:nvPr>
            <p:ph type="sldImg" idx="2"/>
          </p:nvPr>
        </p:nvSpPr>
        <p:spPr/>
      </p:sp>
      <p:sp>
        <p:nvSpPr>
          <p:cNvPr id="1049657"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幻灯片图像占位符 1"/>
          <p:cNvSpPr>
            <a:spLocks noGrp="1" noRot="1" noChangeAspect="1"/>
          </p:cNvSpPr>
          <p:nvPr>
            <p:ph type="sldImg"/>
          </p:nvPr>
        </p:nvSpPr>
        <p:spPr/>
      </p:sp>
      <p:sp>
        <p:nvSpPr>
          <p:cNvPr id="1048689"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b="1" dirty="0"/>
              <a:t>大数据与数据</a:t>
            </a:r>
            <a:r>
              <a:rPr lang="en-US" altLang="en-US" b="1" dirty="0"/>
              <a:t>治理</a:t>
            </a:r>
            <a:br>
              <a:rPr lang="zh-CN" altLang="en-US" dirty="0"/>
            </a:br>
            <a:r>
              <a:rPr lang="zh-CN" altLang="en-US" dirty="0"/>
              <a:t>数据</a:t>
            </a:r>
            <a:r>
              <a:rPr lang="en-US" altLang="en-US" dirty="0"/>
              <a:t>是</a:t>
            </a:r>
            <a:r>
              <a:rPr lang="zh-CN" altLang="en-US" dirty="0"/>
              <a:t>企业</a:t>
            </a:r>
            <a:r>
              <a:rPr lang="en-US" altLang="en-US" dirty="0"/>
              <a:t>运营的输出产物，也是企业</a:t>
            </a:r>
            <a:r>
              <a:rPr lang="zh-CN" altLang="en-US" dirty="0"/>
              <a:t>的</a:t>
            </a:r>
            <a:r>
              <a:rPr lang="en-US" altLang="en-US" dirty="0"/>
              <a:t>基础资源</a:t>
            </a:r>
            <a:r>
              <a:rPr lang="zh-CN" altLang="en-US" dirty="0"/>
              <a:t>。然而并</a:t>
            </a:r>
            <a:r>
              <a:rPr lang="en-US" altLang="en-US" dirty="0"/>
              <a:t>不是</a:t>
            </a:r>
            <a:r>
              <a:rPr lang="zh-CN" altLang="en-US" dirty="0"/>
              <a:t>所有数据都</a:t>
            </a:r>
            <a:r>
              <a:rPr lang="en-US" altLang="en-US" dirty="0"/>
              <a:t>是有用的</a:t>
            </a:r>
            <a:r>
              <a:rPr lang="zh-CN" altLang="en-US" dirty="0"/>
              <a:t>资产。如果没有</a:t>
            </a:r>
            <a:r>
              <a:rPr lang="en-US" altLang="en-US" dirty="0"/>
              <a:t>对</a:t>
            </a:r>
            <a:r>
              <a:rPr lang="zh-CN" altLang="en-US" dirty="0"/>
              <a:t>数据加以有效</a:t>
            </a:r>
            <a:r>
              <a:rPr lang="en-US" altLang="en-US" dirty="0"/>
              <a:t>治理</a:t>
            </a:r>
            <a:r>
              <a:rPr lang="zh-CN" altLang="en-US" dirty="0"/>
              <a:t>，即使数据再多，对于企业来说也只是垃圾和负担。在企业数据</a:t>
            </a:r>
            <a:r>
              <a:rPr lang="en-US" altLang="en-US" dirty="0"/>
              <a:t>治理</a:t>
            </a:r>
            <a:r>
              <a:rPr lang="zh-CN" altLang="en-US" dirty="0"/>
              <a:t>的过程中，</a:t>
            </a:r>
            <a:r>
              <a:rPr lang="en-US" altLang="en-US" dirty="0"/>
              <a:t>存在</a:t>
            </a:r>
            <a:r>
              <a:rPr lang="zh-CN" altLang="en-US" dirty="0"/>
              <a:t>以下六类</a:t>
            </a:r>
            <a:r>
              <a:rPr lang="en-US" altLang="en-US" dirty="0"/>
              <a:t>挑战</a:t>
            </a:r>
            <a:r>
              <a:rPr lang="zh-CN" altLang="en-US" dirty="0"/>
              <a:t>：</a:t>
            </a:r>
            <a:br>
              <a:rPr lang="zh-CN" altLang="en-US" dirty="0"/>
            </a:br>
            <a:endParaRPr lang="zh-CN" altLang="en-US" dirty="0"/>
          </a:p>
          <a:p>
            <a:endParaRPr lang="en-US" altLang="zh-CN" sz="1200" b="1" dirty="0">
              <a:solidFill>
                <a:srgbClr val="FF0000"/>
              </a:solidFill>
              <a:latin typeface="微软雅黑" panose="020B0503020204020204" pitchFamily="34" charset="-122"/>
              <a:ea typeface="微软雅黑" panose="020B0503020204020204" pitchFamily="34" charset="-122"/>
              <a:sym typeface="方正兰亭黑_GBK" pitchFamily="2" charset="-122"/>
            </a:endParaRPr>
          </a:p>
          <a:p>
            <a:endParaRPr lang="zh-CN" altLang="en-US" dirty="0"/>
          </a:p>
        </p:txBody>
      </p:sp>
      <p:sp>
        <p:nvSpPr>
          <p:cNvPr id="1048690" name="灯片编号占位符 3"/>
          <p:cNvSpPr>
            <a:spLocks noGrp="1"/>
          </p:cNvSpPr>
          <p:nvPr>
            <p:ph type="sldNum" sz="quarter" idx="10"/>
          </p:nvPr>
        </p:nvSpPr>
        <p:spPr/>
        <p:txBody>
          <a:bodyPr/>
          <a:lstStyle/>
          <a:p>
            <a:fld id="{7F0DB545-48F7-4A65-A5DD-0640CF7925B7}"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幻灯片图像占位符 1"/>
          <p:cNvSpPr>
            <a:spLocks noGrp="1" noRot="1" noChangeAspect="1"/>
          </p:cNvSpPr>
          <p:nvPr>
            <p:ph type="sldImg"/>
          </p:nvPr>
        </p:nvSpPr>
        <p:spPr/>
      </p:sp>
      <p:sp>
        <p:nvSpPr>
          <p:cNvPr id="1048700" name="备注占位符 2"/>
          <p:cNvSpPr>
            <a:spLocks noGrp="1"/>
          </p:cNvSpPr>
          <p:nvPr>
            <p:ph type="body" idx="1"/>
          </p:nvPr>
        </p:nvSpPr>
        <p:spPr/>
        <p:txBody>
          <a:bodyPr/>
          <a:lstStyle/>
          <a:p>
            <a:endParaRPr kumimoji="1" lang="zh-CN" altLang="en-US" dirty="0"/>
          </a:p>
        </p:txBody>
      </p:sp>
      <p:sp>
        <p:nvSpPr>
          <p:cNvPr id="1048701" name="幻灯片编号占位符 3"/>
          <p:cNvSpPr>
            <a:spLocks noGrp="1"/>
          </p:cNvSpPr>
          <p:nvPr>
            <p:ph type="sldNum" sz="quarter" idx="10"/>
          </p:nvPr>
        </p:nvSpPr>
        <p:spPr/>
        <p:txBody>
          <a:bodyPr/>
          <a:lstStyle/>
          <a:p>
            <a:fld id="{7F0DB545-48F7-4A65-A5DD-0640CF7925B7}"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5" name="幻灯片图像占位符 1"/>
          <p:cNvSpPr>
            <a:spLocks noGrp="1" noRot="1" noChangeAspect="1"/>
          </p:cNvSpPr>
          <p:nvPr>
            <p:ph type="sldImg"/>
          </p:nvPr>
        </p:nvSpPr>
        <p:spPr/>
      </p:sp>
      <p:sp>
        <p:nvSpPr>
          <p:cNvPr id="1048806" name="备注占位符 2"/>
          <p:cNvSpPr>
            <a:spLocks noGrp="1"/>
          </p:cNvSpPr>
          <p:nvPr>
            <p:ph type="body" idx="1"/>
          </p:nvPr>
        </p:nvSpPr>
        <p:spPr/>
        <p:txBody>
          <a:bodyPr/>
          <a:lstStyle/>
          <a:p>
            <a:endParaRPr lang="zh-CN" altLang="en-US" dirty="0"/>
          </a:p>
        </p:txBody>
      </p:sp>
      <p:sp>
        <p:nvSpPr>
          <p:cNvPr id="1048807" name="灯片编号占位符 3"/>
          <p:cNvSpPr>
            <a:spLocks noGrp="1"/>
          </p:cNvSpPr>
          <p:nvPr>
            <p:ph type="sldNum" sz="quarter" idx="10"/>
          </p:nvPr>
        </p:nvSpPr>
        <p:spPr/>
        <p:txBody>
          <a:bodyPr/>
          <a:lstStyle/>
          <a:p>
            <a:fld id="{39D70057-BC6F-47A5-9979-330840A630D4}"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6" name="幻灯片图像占位符 1"/>
          <p:cNvSpPr>
            <a:spLocks noGrp="1" noRot="1" noChangeAspect="1"/>
          </p:cNvSpPr>
          <p:nvPr>
            <p:ph type="sldImg"/>
          </p:nvPr>
        </p:nvSpPr>
        <p:spPr/>
      </p:sp>
      <p:sp>
        <p:nvSpPr>
          <p:cNvPr id="1048847" name="备注占位符 2"/>
          <p:cNvSpPr>
            <a:spLocks noGrp="1"/>
          </p:cNvSpPr>
          <p:nvPr>
            <p:ph type="body" idx="1"/>
          </p:nvPr>
        </p:nvSpPr>
        <p:spPr/>
        <p:txBody>
          <a:bodyPr/>
          <a:lstStyle/>
          <a:p>
            <a:endParaRPr kumimoji="1" lang="zh-CN" altLang="en-US" dirty="0"/>
          </a:p>
        </p:txBody>
      </p:sp>
      <p:sp>
        <p:nvSpPr>
          <p:cNvPr id="1048848" name="幻灯片编号占位符 3"/>
          <p:cNvSpPr>
            <a:spLocks noGrp="1"/>
          </p:cNvSpPr>
          <p:nvPr>
            <p:ph type="sldNum" sz="quarter" idx="10"/>
          </p:nvPr>
        </p:nvSpPr>
        <p:spPr/>
        <p:txBody>
          <a:bodyPr/>
          <a:lstStyle/>
          <a:p>
            <a:fld id="{7F0DB545-48F7-4A65-A5DD-0640CF7925B7}"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1" name="幻灯片图像占位符 1"/>
          <p:cNvSpPr>
            <a:spLocks noGrp="1" noRot="1" noChangeAspect="1"/>
          </p:cNvSpPr>
          <p:nvPr>
            <p:ph type="sldImg"/>
          </p:nvPr>
        </p:nvSpPr>
        <p:spPr/>
      </p:sp>
      <p:sp>
        <p:nvSpPr>
          <p:cNvPr id="1048952" name="备注占位符 2"/>
          <p:cNvSpPr>
            <a:spLocks noGrp="1"/>
          </p:cNvSpPr>
          <p:nvPr>
            <p:ph type="body" idx="1"/>
          </p:nvPr>
        </p:nvSpPr>
        <p:spPr/>
        <p:txBody>
          <a:bodyPr/>
          <a:lstStyle/>
          <a:p>
            <a:endParaRPr kumimoji="1" lang="zh-CN" altLang="en-US" dirty="0"/>
          </a:p>
        </p:txBody>
      </p:sp>
      <p:sp>
        <p:nvSpPr>
          <p:cNvPr id="1048953" name="幻灯片编号占位符 3"/>
          <p:cNvSpPr>
            <a:spLocks noGrp="1"/>
          </p:cNvSpPr>
          <p:nvPr>
            <p:ph type="sldNum" sz="quarter" idx="10"/>
          </p:nvPr>
        </p:nvSpPr>
        <p:spPr/>
        <p:txBody>
          <a:bodyPr/>
          <a:lstStyle/>
          <a:p>
            <a:fld id="{0ACE93B4-A24E-44A7-A5CE-1027C65E9956}" type="slidenum">
              <a:rPr lang="zh-CN" altLang="en-US" smtClean="0"/>
              <a:t>15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0" name="幻灯片图像占位符 1"/>
          <p:cNvSpPr>
            <a:spLocks noGrp="1" noRot="1" noChangeAspect="1"/>
          </p:cNvSpPr>
          <p:nvPr>
            <p:ph type="sldImg"/>
          </p:nvPr>
        </p:nvSpPr>
        <p:spPr/>
      </p:sp>
      <p:sp>
        <p:nvSpPr>
          <p:cNvPr id="1049041" name="备注占位符 2"/>
          <p:cNvSpPr>
            <a:spLocks noGrp="1"/>
          </p:cNvSpPr>
          <p:nvPr>
            <p:ph type="body" idx="1"/>
          </p:nvPr>
        </p:nvSpPr>
        <p:spPr/>
        <p:txBody>
          <a:bodyPr/>
          <a:lstStyle/>
          <a:p>
            <a:endParaRPr kumimoji="1" lang="zh-CN" altLang="en-US" dirty="0"/>
          </a:p>
        </p:txBody>
      </p:sp>
      <p:sp>
        <p:nvSpPr>
          <p:cNvPr id="1049042" name="幻灯片编号占位符 3"/>
          <p:cNvSpPr>
            <a:spLocks noGrp="1"/>
          </p:cNvSpPr>
          <p:nvPr>
            <p:ph type="sldNum" sz="quarter" idx="10"/>
          </p:nvPr>
        </p:nvSpPr>
        <p:spPr/>
        <p:txBody>
          <a:bodyPr/>
          <a:lstStyle/>
          <a:p>
            <a:fld id="{7F0DB545-48F7-4A65-A5DD-0640CF7925B7}" type="slidenum">
              <a:rPr lang="zh-CN" altLang="en-US" smtClean="0"/>
              <a:t>17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sup.png" TargetMode="External"/><Relationship Id="rId3" Type="http://schemas.openxmlformats.org/officeDocument/2006/relationships/tags" Target="../tags/tag9.xml"/><Relationship Id="rId7" Type="http://schemas.openxmlformats.org/officeDocument/2006/relationships/image" Target="../media/image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3.xml"/><Relationship Id="rId5" Type="http://schemas.openxmlformats.org/officeDocument/2006/relationships/tags" Target="../tags/tag11.xml"/><Relationship Id="rId4"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4.png"/><Relationship Id="rId5" Type="http://schemas.openxmlformats.org/officeDocument/2006/relationships/tags" Target="../tags/tag16.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15.xml"/><Relationship Id="rId9"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file:///C:\Users\1V994W2\PycharmProjects\PPT_Background_Generation/pic_temp/pic_half_down.png" TargetMode="Externa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6.png"/><Relationship Id="rId5" Type="http://schemas.openxmlformats.org/officeDocument/2006/relationships/tags" Target="../tags/tag23.xml"/><Relationship Id="rId10" Type="http://schemas.openxmlformats.org/officeDocument/2006/relationships/image" Target="file:///C:\Users\1V994W2\PycharmProjects\PPT_Background_Generation/pic_temp/pic_half_top.png" TargetMode="External"/><Relationship Id="rId4" Type="http://schemas.openxmlformats.org/officeDocument/2006/relationships/tags" Target="../tags/tag22.xml"/><Relationship Id="rId9"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30.xml"/><Relationship Id="rId10" Type="http://schemas.openxmlformats.org/officeDocument/2006/relationships/image" Target="../media/image3.png"/><Relationship Id="rId4" Type="http://schemas.openxmlformats.org/officeDocument/2006/relationships/tags" Target="../tags/tag29.xml"/><Relationship Id="rId9"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file:///C:\Users\1V994W2\PycharmProjects\PPT_Background_Generation/pic_temp/0_pic_quater_left_up.png" TargetMode="Externa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Master" Target="../slideMasters/slideMaster3.xml"/><Relationship Id="rId5" Type="http://schemas.openxmlformats.org/officeDocument/2006/relationships/tags" Target="../tags/tag38.xml"/><Relationship Id="rId15" Type="http://schemas.openxmlformats.org/officeDocument/2006/relationships/image" Target="file:///C:\Users\1V994W2\PycharmProjects\PPT_Background_Generation/pic_temp/1_pic_quater_right_up.png" TargetMode="Externa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8" Type="http://schemas.openxmlformats.org/officeDocument/2006/relationships/image" Target="file:///C:\Users\1V994W2\PycharmProjects\PPT_Background_Generation/pic_temp/pic_half_left.png" TargetMode="External"/><Relationship Id="rId3" Type="http://schemas.openxmlformats.org/officeDocument/2006/relationships/tags" Target="../tags/tag46.xml"/><Relationship Id="rId7" Type="http://schemas.openxmlformats.org/officeDocument/2006/relationships/image" Target="../media/image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Master" Target="../slideMasters/slideMaster3.xml"/><Relationship Id="rId5" Type="http://schemas.openxmlformats.org/officeDocument/2006/relationships/tags" Target="../tags/tag48.xml"/><Relationship Id="rId4" Type="http://schemas.openxmlformats.org/officeDocument/2006/relationships/tags" Target="../tags/tag47.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4.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56.xml"/><Relationship Id="rId10" Type="http://schemas.openxmlformats.org/officeDocument/2006/relationships/image" Target="../media/image3.png"/><Relationship Id="rId4" Type="http://schemas.openxmlformats.org/officeDocument/2006/relationships/tags" Target="../tags/tag55.xml"/><Relationship Id="rId9"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file:///C:\Users\1V994W2\PycharmProjects\PPT_Background_Generation/pic_temp/1_pic_quater_right_up.png" TargetMode="Externa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4.png"/><Relationship Id="rId5" Type="http://schemas.openxmlformats.org/officeDocument/2006/relationships/tags" Target="../tags/tag64.xml"/><Relationship Id="rId10" Type="http://schemas.openxmlformats.org/officeDocument/2006/relationships/image" Target="file:///C:\Users\1V994W2\PycharmProjects\PPT_Background_Generation/pic_temp/0_pic_quater_left_up.png" TargetMode="External"/><Relationship Id="rId4" Type="http://schemas.openxmlformats.org/officeDocument/2006/relationships/tags" Target="../tags/tag63.xml"/><Relationship Id="rId9"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9.xml"/><Relationship Id="rId7" Type="http://schemas.openxmlformats.org/officeDocument/2006/relationships/slideMaster" Target="../slideMasters/slideMaster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71.xml"/><Relationship Id="rId10" Type="http://schemas.openxmlformats.org/officeDocument/2006/relationships/image" Target="../media/image4.png"/><Relationship Id="rId4" Type="http://schemas.openxmlformats.org/officeDocument/2006/relationships/tags" Target="../tags/tag70.xml"/><Relationship Id="rId9" Type="http://schemas.openxmlformats.org/officeDocument/2006/relationships/image" Target="file:///C:\Users\1V994W2\PycharmProjects\PPT_Background_Generation/pic_temp/0_pic_quater_left_up.png"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5.xml"/><Relationship Id="rId7" Type="http://schemas.openxmlformats.org/officeDocument/2006/relationships/slideMaster" Target="../slideMasters/slideMaster3.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9" Type="http://schemas.openxmlformats.org/officeDocument/2006/relationships/image" Target="file:///C:\Users\1V994W2\PycharmProjects\PPT_Background_Generation/pic_temp/pic_sup.png"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81.xml"/><Relationship Id="rId7" Type="http://schemas.openxmlformats.org/officeDocument/2006/relationships/slideMaster" Target="../slideMasters/slideMaster3.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file:///C:\Users\1V994W2\PycharmProjects\PPT_Background_Generation/pic_temp/1_pic_quater_right_up.png" TargetMode="External"/><Relationship Id="rId5" Type="http://schemas.openxmlformats.org/officeDocument/2006/relationships/tags" Target="../tags/tag83.xml"/><Relationship Id="rId10" Type="http://schemas.openxmlformats.org/officeDocument/2006/relationships/image" Target="../media/image4.png"/><Relationship Id="rId4" Type="http://schemas.openxmlformats.org/officeDocument/2006/relationships/tags" Target="../tags/tag82.xml"/><Relationship Id="rId9" Type="http://schemas.openxmlformats.org/officeDocument/2006/relationships/image" Target="file:///C:\Users\1V994W2\PycharmProjects\PPT_Background_Generation/pic_temp/0_pic_quater_left_up.png" TargetMode="External"/></Relationships>
</file>

<file path=ppt/slideLayouts/_rels/slideLayout41.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87.xml"/><Relationship Id="rId7" Type="http://schemas.openxmlformats.org/officeDocument/2006/relationships/tags" Target="../tags/tag91.xml"/><Relationship Id="rId12" Type="http://schemas.openxmlformats.org/officeDocument/2006/relationships/image" Target="../media/image4.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89.xml"/><Relationship Id="rId10" Type="http://schemas.openxmlformats.org/officeDocument/2006/relationships/image" Target="../media/image3.png"/><Relationship Id="rId4" Type="http://schemas.openxmlformats.org/officeDocument/2006/relationships/tags" Target="../tags/tag88.xml"/><Relationship Id="rId9"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97.xml"/><Relationship Id="rId10" Type="http://schemas.openxmlformats.org/officeDocument/2006/relationships/image" Target="../media/image3.png"/><Relationship Id="rId4" Type="http://schemas.openxmlformats.org/officeDocument/2006/relationships/tags" Target="../tags/tag96.xml"/><Relationship Id="rId9"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image" Target="../media/image4.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3.png"/><Relationship Id="rId5" Type="http://schemas.openxmlformats.org/officeDocument/2006/relationships/tags" Target="../tags/tag105.xml"/><Relationship Id="rId10" Type="http://schemas.openxmlformats.org/officeDocument/2006/relationships/slideMaster" Target="../slideMasters/slideMaster3.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image" Target="file:///C:\Users\1V994W2\PycharmProjects\PPT_Background_Generation/pic_temp/1_pic_quater_right_up.png" TargetMode="External"/></Relationships>
</file>

<file path=ppt/slideLayouts/_rels/slideLayout44.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image" Target="../media/image4.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file:///C:\Users\1V994W2\PycharmProjects\PPT_Background_Generation/pic_temp/0_pic_quater_left_up.png" TargetMode="Externa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3.png"/><Relationship Id="rId5" Type="http://schemas.openxmlformats.org/officeDocument/2006/relationships/tags" Target="../tags/tag114.xml"/><Relationship Id="rId10" Type="http://schemas.openxmlformats.org/officeDocument/2006/relationships/slideMaster" Target="../slideMasters/slideMaster3.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image" Target="file:///C:\Users\1V994W2\PycharmProjects\PPT_Background_Generation/pic_temp/1_pic_quater_right_up.png" TargetMode="External"/></Relationships>
</file>

<file path=ppt/slideLayouts/_rels/slideLayout45.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image" Target="../media/image3.png"/><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slideMaster" Target="../slideMasters/slideMaster3.xml"/><Relationship Id="rId2" Type="http://schemas.openxmlformats.org/officeDocument/2006/relationships/tags" Target="../tags/tag120.xml"/><Relationship Id="rId16" Type="http://schemas.openxmlformats.org/officeDocument/2006/relationships/image" Target="file:///C:\Users\1V994W2\PycharmProjects\PPT_Background_Generation/pic_temp/1_pic_quater_right_up.png" TargetMode="Externa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image" Target="../media/image4.png"/><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image" Target="file:///C:\Users\1V994W2\PycharmProjects\PPT_Background_Generation/pic_temp/0_pic_quater_left_up.png" TargetMode="External"/></Relationships>
</file>

<file path=ppt/slideLayouts/_rels/slideLayout46.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image" Target="file:///C:\Users\1V994W2\PycharmProjects\PPT_Background_Generation/pic_temp/1_pic_quater_right_up.png" TargetMode="Externa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image" Target="../media/image4.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file:///C:\Users\1V994W2\PycharmProjects\PPT_Background_Generation/pic_temp/0_pic_quater_left_up.png" TargetMode="External"/><Relationship Id="rId5" Type="http://schemas.openxmlformats.org/officeDocument/2006/relationships/tags" Target="../tags/tag134.xml"/><Relationship Id="rId10" Type="http://schemas.openxmlformats.org/officeDocument/2006/relationships/image" Target="../media/image3.png"/><Relationship Id="rId4" Type="http://schemas.openxmlformats.org/officeDocument/2006/relationships/tags" Target="../tags/tag133.xml"/><Relationship Id="rId9"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9696"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1049697"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9698" name="日期占位符 3"/>
          <p:cNvSpPr>
            <a:spLocks noGrp="1"/>
          </p:cNvSpPr>
          <p:nvPr>
            <p:ph type="dt" sz="half" idx="10"/>
          </p:nvPr>
        </p:nvSpPr>
        <p:spPr/>
        <p:txBody>
          <a:bodyPr/>
          <a:lstStyle/>
          <a:p>
            <a:fld id="{A6413ECE-AD87-4D78-9819-D663CD7D3C54}" type="datetimeFigureOut">
              <a:rPr lang="zh-CN" altLang="en-US" smtClean="0"/>
              <a:t>2022/8/24</a:t>
            </a:fld>
            <a:endParaRPr lang="zh-CN" altLang="en-US"/>
          </a:p>
        </p:txBody>
      </p:sp>
      <p:sp>
        <p:nvSpPr>
          <p:cNvPr id="1049699" name="页脚占位符 4"/>
          <p:cNvSpPr>
            <a:spLocks noGrp="1"/>
          </p:cNvSpPr>
          <p:nvPr>
            <p:ph type="ftr" sz="quarter" idx="11"/>
          </p:nvPr>
        </p:nvSpPr>
        <p:spPr/>
        <p:txBody>
          <a:bodyPr/>
          <a:lstStyle/>
          <a:p>
            <a:endParaRPr lang="zh-CN" altLang="en-US"/>
          </a:p>
        </p:txBody>
      </p:sp>
      <p:sp>
        <p:nvSpPr>
          <p:cNvPr id="1049700" name="灯片编号占位符 5"/>
          <p:cNvSpPr>
            <a:spLocks noGrp="1"/>
          </p:cNvSpPr>
          <p:nvPr>
            <p:ph type="sldNum" sz="quarter" idx="12"/>
          </p:nvPr>
        </p:nvSpPr>
        <p:spPr/>
        <p:txBody>
          <a:bodyPr/>
          <a:lstStyle/>
          <a:p>
            <a:fld id="{D1395BB1-AB23-4B9B-B037-65017CF3EF1A}"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9738" name="标题 1"/>
          <p:cNvSpPr>
            <a:spLocks noGrp="1"/>
          </p:cNvSpPr>
          <p:nvPr>
            <p:ph type="title"/>
          </p:nvPr>
        </p:nvSpPr>
        <p:spPr/>
        <p:txBody>
          <a:bodyPr/>
          <a:lstStyle/>
          <a:p>
            <a:r>
              <a:rPr lang="zh-CN" altLang="en-US"/>
              <a:t>单击此处编辑母版标题样式</a:t>
            </a:r>
          </a:p>
        </p:txBody>
      </p:sp>
      <p:sp>
        <p:nvSpPr>
          <p:cNvPr id="1049739"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40" name="日期占位符 3"/>
          <p:cNvSpPr>
            <a:spLocks noGrp="1"/>
          </p:cNvSpPr>
          <p:nvPr>
            <p:ph type="dt" sz="half" idx="10"/>
          </p:nvPr>
        </p:nvSpPr>
        <p:spPr/>
        <p:txBody>
          <a:bodyPr/>
          <a:lstStyle/>
          <a:p>
            <a:fld id="{A6413ECE-AD87-4D78-9819-D663CD7D3C54}" type="datetimeFigureOut">
              <a:rPr lang="zh-CN" altLang="en-US" smtClean="0"/>
              <a:t>2022/8/24</a:t>
            </a:fld>
            <a:endParaRPr lang="zh-CN" altLang="en-US"/>
          </a:p>
        </p:txBody>
      </p:sp>
      <p:sp>
        <p:nvSpPr>
          <p:cNvPr id="1049741" name="页脚占位符 4"/>
          <p:cNvSpPr>
            <a:spLocks noGrp="1"/>
          </p:cNvSpPr>
          <p:nvPr>
            <p:ph type="ftr" sz="quarter" idx="11"/>
          </p:nvPr>
        </p:nvSpPr>
        <p:spPr/>
        <p:txBody>
          <a:bodyPr/>
          <a:lstStyle/>
          <a:p>
            <a:endParaRPr lang="zh-CN" altLang="en-US"/>
          </a:p>
        </p:txBody>
      </p:sp>
      <p:sp>
        <p:nvSpPr>
          <p:cNvPr id="1049742" name="灯片编号占位符 5"/>
          <p:cNvSpPr>
            <a:spLocks noGrp="1"/>
          </p:cNvSpPr>
          <p:nvPr>
            <p:ph type="sldNum" sz="quarter" idx="12"/>
          </p:nvPr>
        </p:nvSpPr>
        <p:spPr/>
        <p:txBody>
          <a:bodyPr/>
          <a:lstStyle/>
          <a:p>
            <a:fld id="{D1395BB1-AB23-4B9B-B037-65017CF3EF1A}"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9705"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1049706"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07" name="日期占位符 3"/>
          <p:cNvSpPr>
            <a:spLocks noGrp="1"/>
          </p:cNvSpPr>
          <p:nvPr>
            <p:ph type="dt" sz="half" idx="10"/>
          </p:nvPr>
        </p:nvSpPr>
        <p:spPr/>
        <p:txBody>
          <a:bodyPr/>
          <a:lstStyle/>
          <a:p>
            <a:fld id="{A6413ECE-AD87-4D78-9819-D663CD7D3C54}" type="datetimeFigureOut">
              <a:rPr lang="zh-CN" altLang="en-US" smtClean="0"/>
              <a:t>2022/8/24</a:t>
            </a:fld>
            <a:endParaRPr lang="zh-CN" altLang="en-US"/>
          </a:p>
        </p:txBody>
      </p:sp>
      <p:sp>
        <p:nvSpPr>
          <p:cNvPr id="1049708" name="页脚占位符 4"/>
          <p:cNvSpPr>
            <a:spLocks noGrp="1"/>
          </p:cNvSpPr>
          <p:nvPr>
            <p:ph type="ftr" sz="quarter" idx="11"/>
          </p:nvPr>
        </p:nvSpPr>
        <p:spPr/>
        <p:txBody>
          <a:bodyPr/>
          <a:lstStyle/>
          <a:p>
            <a:endParaRPr lang="zh-CN" altLang="en-US"/>
          </a:p>
        </p:txBody>
      </p:sp>
      <p:sp>
        <p:nvSpPr>
          <p:cNvPr id="1049709" name="灯片编号占位符 5"/>
          <p:cNvSpPr>
            <a:spLocks noGrp="1"/>
          </p:cNvSpPr>
          <p:nvPr>
            <p:ph type="sldNum" sz="quarter" idx="12"/>
          </p:nvPr>
        </p:nvSpPr>
        <p:spPr/>
        <p:txBody>
          <a:bodyPr/>
          <a:lstStyle/>
          <a:p>
            <a:fld id="{D1395BB1-AB23-4B9B-B037-65017CF3EF1A}"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bg>
      <p:bgRef idx="1001">
        <a:schemeClr val="bg1"/>
      </p:bgRef>
    </p:bg>
    <p:spTree>
      <p:nvGrpSpPr>
        <p:cNvPr id="1" name=""/>
        <p:cNvGrpSpPr/>
        <p:nvPr/>
      </p:nvGrpSpPr>
      <p:grpSpPr>
        <a:xfrm>
          <a:off x="0" y="0"/>
          <a:ext cx="0" cy="0"/>
          <a:chOff x="0" y="0"/>
          <a:chExt cx="0" cy="0"/>
        </a:xfrm>
      </p:grpSpPr>
    </p:spTree>
  </p:cSld>
  <p:clrMapOvr>
    <a:overrideClrMapping bg1="dk1" tx1="lt1" bg2="dk2" tx2="lt2" accent1="accent1" accent2="accent2" accent3="accent3" accent4="accent4" accent5="accent5" accent6="accent6" hlink="hlink" folHlink="folHlink"/>
  </p:clrMapOvr>
  <p:transition advTm="600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空白">
    <p:spTree>
      <p:nvGrpSpPr>
        <p:cNvPr id="1" name=""/>
        <p:cNvGrpSpPr/>
        <p:nvPr/>
      </p:nvGrpSpPr>
      <p:grpSpPr>
        <a:xfrm>
          <a:off x="0" y="0"/>
          <a:ext cx="0" cy="0"/>
          <a:chOff x="0" y="0"/>
          <a:chExt cx="0" cy="0"/>
        </a:xfrm>
      </p:grpSpPr>
      <p:sp>
        <p:nvSpPr>
          <p:cNvPr id="1048615" name="标题 1"/>
          <p:cNvSpPr>
            <a:spLocks noGrp="1"/>
          </p:cNvSpPr>
          <p:nvPr>
            <p:ph type="title"/>
          </p:nvPr>
        </p:nvSpPr>
        <p:spPr>
          <a:xfrm>
            <a:off x="719403" y="116633"/>
            <a:ext cx="9347200" cy="563563"/>
          </a:xfrm>
          <a:prstGeom prst="rect">
            <a:avLst/>
          </a:prstGeom>
        </p:spPr>
        <p:txBody>
          <a:bodyPr>
            <a:normAutofit fontScale="90000"/>
          </a:bodyPr>
          <a:lstStyle>
            <a:lvl1pPr algn="l">
              <a:defRPr b="1">
                <a:solidFill>
                  <a:schemeClr val="tx1">
                    <a:lumMod val="50000"/>
                  </a:schemeClr>
                </a:solidFill>
              </a:defRPr>
            </a:lvl1pPr>
          </a:lstStyle>
          <a:p>
            <a:r>
              <a:rPr lang="zh-CN" altLang="en-US" dirty="0"/>
              <a:t>单击此处编辑母版标题样式</a:t>
            </a:r>
          </a:p>
        </p:txBody>
      </p:sp>
      <p:sp>
        <p:nvSpPr>
          <p:cNvPr id="1048616" name="内容占位符 2"/>
          <p:cNvSpPr>
            <a:spLocks noGrp="1"/>
          </p:cNvSpPr>
          <p:nvPr>
            <p:ph idx="1"/>
          </p:nvPr>
        </p:nvSpPr>
        <p:spPr>
          <a:xfrm>
            <a:off x="527381" y="1052736"/>
            <a:ext cx="11233248" cy="5271864"/>
          </a:xfrm>
          <a:prstGeom prst="rect">
            <a:avLst/>
          </a:prstGeo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17" name="剪去单角的矩形 6"/>
          <p:cNvSpPr/>
          <p:nvPr userDrawn="1"/>
        </p:nvSpPr>
        <p:spPr bwMode="auto">
          <a:xfrm>
            <a:off x="9647768" y="1"/>
            <a:ext cx="2544233" cy="836613"/>
          </a:xfrm>
          <a:prstGeom prst="snip1Rect">
            <a:avLst/>
          </a:prstGeom>
          <a:solidFill>
            <a:srgbClr val="FFFF00"/>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8618" name="矩形 8"/>
          <p:cNvSpPr/>
          <p:nvPr userDrawn="1"/>
        </p:nvSpPr>
        <p:spPr bwMode="auto">
          <a:xfrm>
            <a:off x="1" y="1"/>
            <a:ext cx="9647767" cy="836613"/>
          </a:xfrm>
          <a:prstGeom prst="rect">
            <a:avLst/>
          </a:prstGeom>
          <a:solidFill>
            <a:srgbClr val="00B0F0"/>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空白">
    <p:spTree>
      <p:nvGrpSpPr>
        <p:cNvPr id="1" name=""/>
        <p:cNvGrpSpPr/>
        <p:nvPr/>
      </p:nvGrpSpPr>
      <p:grpSpPr>
        <a:xfrm>
          <a:off x="0" y="0"/>
          <a:ext cx="0" cy="0"/>
          <a:chOff x="0" y="0"/>
          <a:chExt cx="0" cy="0"/>
        </a:xfrm>
      </p:grpSpPr>
      <p:sp>
        <p:nvSpPr>
          <p:cNvPr id="1048954" name="标题 1"/>
          <p:cNvSpPr>
            <a:spLocks noGrp="1"/>
          </p:cNvSpPr>
          <p:nvPr>
            <p:ph type="title"/>
          </p:nvPr>
        </p:nvSpPr>
        <p:spPr>
          <a:xfrm>
            <a:off x="719403" y="116637"/>
            <a:ext cx="9347200" cy="563563"/>
          </a:xfrm>
          <a:prstGeom prst="rect">
            <a:avLst/>
          </a:prstGeom>
        </p:spPr>
        <p:txBody>
          <a:bodyPr>
            <a:normAutofit fontScale="90000"/>
          </a:bodyPr>
          <a:lstStyle>
            <a:lvl1pPr algn="l">
              <a:defRPr b="1">
                <a:solidFill>
                  <a:schemeClr val="tx1">
                    <a:lumMod val="50000"/>
                  </a:schemeClr>
                </a:solidFill>
              </a:defRPr>
            </a:lvl1pPr>
          </a:lstStyle>
          <a:p>
            <a:r>
              <a:rPr lang="zh-CN" altLang="en-US" dirty="0"/>
              <a:t>单击此处编辑母版标题样式</a:t>
            </a:r>
          </a:p>
        </p:txBody>
      </p:sp>
      <p:sp>
        <p:nvSpPr>
          <p:cNvPr id="1048955" name="内容占位符 2"/>
          <p:cNvSpPr>
            <a:spLocks noGrp="1"/>
          </p:cNvSpPr>
          <p:nvPr>
            <p:ph idx="1"/>
          </p:nvPr>
        </p:nvSpPr>
        <p:spPr>
          <a:xfrm>
            <a:off x="527381" y="1052737"/>
            <a:ext cx="11233248" cy="5271864"/>
          </a:xfrm>
          <a:prstGeom prst="rect">
            <a:avLst/>
          </a:prstGeom>
        </p:spPr>
        <p:txBody>
          <a:bodyPr/>
          <a:lstStyle>
            <a:lvl1pPr>
              <a:defRPr sz="2405">
                <a:solidFill>
                  <a:schemeClr val="tx1">
                    <a:lumMod val="50000"/>
                  </a:schemeClr>
                </a:solidFill>
              </a:defRPr>
            </a:lvl1pPr>
            <a:lvl2pPr>
              <a:defRPr sz="2405">
                <a:solidFill>
                  <a:schemeClr val="tx1">
                    <a:lumMod val="50000"/>
                  </a:schemeClr>
                </a:solidFill>
              </a:defRPr>
            </a:lvl2pPr>
            <a:lvl3pPr>
              <a:defRPr sz="2405">
                <a:solidFill>
                  <a:schemeClr val="tx1">
                    <a:lumMod val="50000"/>
                  </a:schemeClr>
                </a:solidFill>
              </a:defRPr>
            </a:lvl3pPr>
            <a:lvl4pPr>
              <a:defRPr sz="2405">
                <a:solidFill>
                  <a:schemeClr val="tx1">
                    <a:lumMod val="50000"/>
                  </a:schemeClr>
                </a:solidFill>
              </a:defRPr>
            </a:lvl4pPr>
            <a:lvl5pPr>
              <a:defRPr sz="2405">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956" name="剪去单角的矩形 6"/>
          <p:cNvSpPr/>
          <p:nvPr userDrawn="1"/>
        </p:nvSpPr>
        <p:spPr bwMode="auto">
          <a:xfrm>
            <a:off x="9647771" y="2"/>
            <a:ext cx="2544233" cy="836613"/>
          </a:xfrm>
          <a:prstGeom prst="snip1Rect">
            <a:avLst/>
          </a:prstGeom>
          <a:solidFill>
            <a:srgbClr val="FFFF00"/>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8957" name="矩形 8"/>
          <p:cNvSpPr/>
          <p:nvPr userDrawn="1"/>
        </p:nvSpPr>
        <p:spPr bwMode="auto">
          <a:xfrm>
            <a:off x="4" y="2"/>
            <a:ext cx="9647767" cy="836613"/>
          </a:xfrm>
          <a:prstGeom prst="rect">
            <a:avLst/>
          </a:prstGeom>
          <a:solidFill>
            <a:srgbClr val="00B0F0"/>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3_空白">
    <p:spTree>
      <p:nvGrpSpPr>
        <p:cNvPr id="1" name=""/>
        <p:cNvGrpSpPr/>
        <p:nvPr/>
      </p:nvGrpSpPr>
      <p:grpSpPr>
        <a:xfrm>
          <a:off x="0" y="0"/>
          <a:ext cx="0" cy="0"/>
          <a:chOff x="0" y="0"/>
          <a:chExt cx="0" cy="0"/>
        </a:xfrm>
      </p:grpSpPr>
      <p:sp>
        <p:nvSpPr>
          <p:cNvPr id="1048908" name="标题 1"/>
          <p:cNvSpPr>
            <a:spLocks noGrp="1"/>
          </p:cNvSpPr>
          <p:nvPr>
            <p:ph type="title"/>
          </p:nvPr>
        </p:nvSpPr>
        <p:spPr>
          <a:xfrm>
            <a:off x="719403" y="116637"/>
            <a:ext cx="9347200" cy="563563"/>
          </a:xfrm>
          <a:prstGeom prst="rect">
            <a:avLst/>
          </a:prstGeom>
        </p:spPr>
        <p:txBody>
          <a:bodyPr>
            <a:normAutofit fontScale="90000"/>
          </a:bodyPr>
          <a:lstStyle>
            <a:lvl1pPr algn="l">
              <a:defRPr b="1">
                <a:solidFill>
                  <a:schemeClr val="tx1">
                    <a:lumMod val="50000"/>
                  </a:schemeClr>
                </a:solidFill>
              </a:defRPr>
            </a:lvl1pPr>
          </a:lstStyle>
          <a:p>
            <a:r>
              <a:rPr lang="zh-CN" altLang="en-US" dirty="0"/>
              <a:t>单击此处编辑母版标题样式</a:t>
            </a:r>
          </a:p>
        </p:txBody>
      </p:sp>
      <p:sp>
        <p:nvSpPr>
          <p:cNvPr id="1048909" name="内容占位符 2"/>
          <p:cNvSpPr>
            <a:spLocks noGrp="1"/>
          </p:cNvSpPr>
          <p:nvPr>
            <p:ph idx="1"/>
          </p:nvPr>
        </p:nvSpPr>
        <p:spPr>
          <a:xfrm>
            <a:off x="527381" y="1052737"/>
            <a:ext cx="11233248" cy="5271864"/>
          </a:xfrm>
          <a:prstGeom prst="rect">
            <a:avLst/>
          </a:prstGeom>
        </p:spPr>
        <p:txBody>
          <a:bodyPr/>
          <a:lstStyle>
            <a:lvl1pPr>
              <a:defRPr sz="2405">
                <a:solidFill>
                  <a:schemeClr val="tx1">
                    <a:lumMod val="50000"/>
                  </a:schemeClr>
                </a:solidFill>
              </a:defRPr>
            </a:lvl1pPr>
            <a:lvl2pPr>
              <a:defRPr sz="2405">
                <a:solidFill>
                  <a:schemeClr val="tx1">
                    <a:lumMod val="50000"/>
                  </a:schemeClr>
                </a:solidFill>
              </a:defRPr>
            </a:lvl2pPr>
            <a:lvl3pPr>
              <a:defRPr sz="2405">
                <a:solidFill>
                  <a:schemeClr val="tx1">
                    <a:lumMod val="50000"/>
                  </a:schemeClr>
                </a:solidFill>
              </a:defRPr>
            </a:lvl3pPr>
            <a:lvl4pPr>
              <a:defRPr sz="2405">
                <a:solidFill>
                  <a:schemeClr val="tx1">
                    <a:lumMod val="50000"/>
                  </a:schemeClr>
                </a:solidFill>
              </a:defRPr>
            </a:lvl4pPr>
            <a:lvl5pPr>
              <a:defRPr sz="2405">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910"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8911"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4_空白">
    <p:spTree>
      <p:nvGrpSpPr>
        <p:cNvPr id="1" name=""/>
        <p:cNvGrpSpPr/>
        <p:nvPr/>
      </p:nvGrpSpPr>
      <p:grpSpPr>
        <a:xfrm>
          <a:off x="0" y="0"/>
          <a:ext cx="0" cy="0"/>
          <a:chOff x="0" y="0"/>
          <a:chExt cx="0" cy="0"/>
        </a:xfrm>
      </p:grpSpPr>
      <p:sp>
        <p:nvSpPr>
          <p:cNvPr id="1049755" name="标题 1"/>
          <p:cNvSpPr>
            <a:spLocks noGrp="1"/>
          </p:cNvSpPr>
          <p:nvPr>
            <p:ph type="title"/>
          </p:nvPr>
        </p:nvSpPr>
        <p:spPr>
          <a:xfrm>
            <a:off x="719403" y="116637"/>
            <a:ext cx="9347200" cy="563563"/>
          </a:xfrm>
          <a:prstGeom prst="rect">
            <a:avLst/>
          </a:prstGeom>
        </p:spPr>
        <p:txBody>
          <a:bodyPr>
            <a:normAutofit fontScale="90000"/>
          </a:bodyPr>
          <a:lstStyle>
            <a:lvl1pPr algn="l">
              <a:defRPr b="1">
                <a:solidFill>
                  <a:schemeClr val="tx1">
                    <a:lumMod val="50000"/>
                  </a:schemeClr>
                </a:solidFill>
              </a:defRPr>
            </a:lvl1pPr>
          </a:lstStyle>
          <a:p>
            <a:r>
              <a:rPr lang="zh-CN" altLang="en-US" dirty="0"/>
              <a:t>单击此处编辑母版标题样式</a:t>
            </a:r>
          </a:p>
        </p:txBody>
      </p:sp>
      <p:sp>
        <p:nvSpPr>
          <p:cNvPr id="1049756" name="内容占位符 2"/>
          <p:cNvSpPr>
            <a:spLocks noGrp="1"/>
          </p:cNvSpPr>
          <p:nvPr>
            <p:ph idx="1"/>
          </p:nvPr>
        </p:nvSpPr>
        <p:spPr>
          <a:xfrm>
            <a:off x="527381" y="1052737"/>
            <a:ext cx="11233248" cy="5271864"/>
          </a:xfrm>
          <a:prstGeom prst="rect">
            <a:avLst/>
          </a:prstGeom>
        </p:spPr>
        <p:txBody>
          <a:bodyPr/>
          <a:lstStyle>
            <a:lvl1pPr>
              <a:defRPr sz="2405">
                <a:solidFill>
                  <a:schemeClr val="tx1">
                    <a:lumMod val="50000"/>
                  </a:schemeClr>
                </a:solidFill>
              </a:defRPr>
            </a:lvl1pPr>
            <a:lvl2pPr>
              <a:defRPr sz="2405">
                <a:solidFill>
                  <a:schemeClr val="tx1">
                    <a:lumMod val="50000"/>
                  </a:schemeClr>
                </a:solidFill>
              </a:defRPr>
            </a:lvl2pPr>
            <a:lvl3pPr>
              <a:defRPr sz="2405">
                <a:solidFill>
                  <a:schemeClr val="tx1">
                    <a:lumMod val="50000"/>
                  </a:schemeClr>
                </a:solidFill>
              </a:defRPr>
            </a:lvl3pPr>
            <a:lvl4pPr>
              <a:defRPr sz="2405">
                <a:solidFill>
                  <a:schemeClr val="tx1">
                    <a:lumMod val="50000"/>
                  </a:schemeClr>
                </a:solidFill>
              </a:defRPr>
            </a:lvl4pPr>
            <a:lvl5pPr>
              <a:defRPr sz="2405">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757"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758"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6_空白">
    <p:spTree>
      <p:nvGrpSpPr>
        <p:cNvPr id="1" name=""/>
        <p:cNvGrpSpPr/>
        <p:nvPr/>
      </p:nvGrpSpPr>
      <p:grpSpPr>
        <a:xfrm>
          <a:off x="0" y="0"/>
          <a:ext cx="0" cy="0"/>
          <a:chOff x="0" y="0"/>
          <a:chExt cx="0" cy="0"/>
        </a:xfrm>
      </p:grpSpPr>
      <p:sp>
        <p:nvSpPr>
          <p:cNvPr id="1049729" name="标题 1"/>
          <p:cNvSpPr>
            <a:spLocks noGrp="1"/>
          </p:cNvSpPr>
          <p:nvPr>
            <p:ph type="title"/>
          </p:nvPr>
        </p:nvSpPr>
        <p:spPr>
          <a:xfrm>
            <a:off x="719403" y="116637"/>
            <a:ext cx="9347200" cy="563563"/>
          </a:xfrm>
          <a:prstGeom prst="rect">
            <a:avLst/>
          </a:prstGeom>
        </p:spPr>
        <p:txBody>
          <a:bodyPr>
            <a:normAutofit fontScale="90000"/>
          </a:bodyPr>
          <a:lstStyle>
            <a:lvl1pPr algn="l">
              <a:defRPr b="1">
                <a:solidFill>
                  <a:schemeClr val="tx1">
                    <a:lumMod val="50000"/>
                  </a:schemeClr>
                </a:solidFill>
              </a:defRPr>
            </a:lvl1pPr>
          </a:lstStyle>
          <a:p>
            <a:r>
              <a:rPr lang="zh-CN" altLang="en-US" dirty="0"/>
              <a:t>单击此处编辑母版标题样式</a:t>
            </a:r>
          </a:p>
        </p:txBody>
      </p:sp>
      <p:sp>
        <p:nvSpPr>
          <p:cNvPr id="1049730" name="内容占位符 2"/>
          <p:cNvSpPr>
            <a:spLocks noGrp="1"/>
          </p:cNvSpPr>
          <p:nvPr>
            <p:ph idx="1"/>
          </p:nvPr>
        </p:nvSpPr>
        <p:spPr>
          <a:xfrm>
            <a:off x="527381" y="1052737"/>
            <a:ext cx="11233248" cy="5271864"/>
          </a:xfrm>
          <a:prstGeom prst="rect">
            <a:avLst/>
          </a:prstGeom>
        </p:spPr>
        <p:txBody>
          <a:bodyPr/>
          <a:lstStyle>
            <a:lvl1pPr>
              <a:defRPr sz="2405">
                <a:solidFill>
                  <a:schemeClr val="tx1">
                    <a:lumMod val="50000"/>
                  </a:schemeClr>
                </a:solidFill>
              </a:defRPr>
            </a:lvl1pPr>
            <a:lvl2pPr>
              <a:defRPr sz="2405">
                <a:solidFill>
                  <a:schemeClr val="tx1">
                    <a:lumMod val="50000"/>
                  </a:schemeClr>
                </a:solidFill>
              </a:defRPr>
            </a:lvl2pPr>
            <a:lvl3pPr>
              <a:defRPr sz="2405">
                <a:solidFill>
                  <a:schemeClr val="tx1">
                    <a:lumMod val="50000"/>
                  </a:schemeClr>
                </a:solidFill>
              </a:defRPr>
            </a:lvl3pPr>
            <a:lvl4pPr>
              <a:defRPr sz="2405">
                <a:solidFill>
                  <a:schemeClr val="tx1">
                    <a:lumMod val="50000"/>
                  </a:schemeClr>
                </a:solidFill>
              </a:defRPr>
            </a:lvl4pPr>
            <a:lvl5pPr>
              <a:defRPr sz="2405">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731"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732"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bg>
      <p:bgPr>
        <a:blipFill dpi="0" rotWithShape="1">
          <a:blip r:embed="rId2" cstate="print">
            <a:lum/>
          </a:blip>
          <a:srcRect/>
          <a:stretch>
            <a:fillRect l="-9000" r="-9000"/>
          </a:stretch>
        </a:blipFill>
        <a:effectLst/>
      </p:bgPr>
    </p:bg>
    <p:spTree>
      <p:nvGrpSpPr>
        <p:cNvPr id="1" name=""/>
        <p:cNvGrpSpPr/>
        <p:nvPr/>
      </p:nvGrpSpPr>
      <p:grpSpPr>
        <a:xfrm>
          <a:off x="0" y="0"/>
          <a:ext cx="0" cy="0"/>
          <a:chOff x="0" y="0"/>
          <a:chExt cx="0" cy="0"/>
        </a:xfrm>
      </p:grpSpPr>
    </p:spTree>
  </p:cSld>
  <p:clrMapOvr>
    <a:masterClrMapping/>
  </p:clrMapOvr>
  <p:transition advTm="600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1049688" name="标题 1"/>
          <p:cNvSpPr>
            <a:spLocks noGrp="1"/>
          </p:cNvSpPr>
          <p:nvPr>
            <p:ph type="title"/>
          </p:nvPr>
        </p:nvSpPr>
        <p:spPr>
          <a:xfrm>
            <a:off x="719403" y="116637"/>
            <a:ext cx="9347200" cy="563563"/>
          </a:xfrm>
          <a:prstGeom prst="rect">
            <a:avLst/>
          </a:prstGeom>
        </p:spPr>
        <p:txBody>
          <a:bodyPr/>
          <a:lstStyle>
            <a:lvl1pPr algn="l">
              <a:defRPr b="1">
                <a:solidFill>
                  <a:schemeClr val="tx1">
                    <a:lumMod val="50000"/>
                  </a:schemeClr>
                </a:solidFill>
              </a:defRPr>
            </a:lvl1pPr>
          </a:lstStyle>
          <a:p>
            <a:r>
              <a:rPr lang="zh-CN" altLang="en-US" dirty="0"/>
              <a:t>单击此处编辑母版标题样式</a:t>
            </a:r>
          </a:p>
        </p:txBody>
      </p:sp>
      <p:sp>
        <p:nvSpPr>
          <p:cNvPr id="1049689" name="内容占位符 2"/>
          <p:cNvSpPr>
            <a:spLocks noGrp="1"/>
          </p:cNvSpPr>
          <p:nvPr>
            <p:ph idx="1"/>
          </p:nvPr>
        </p:nvSpPr>
        <p:spPr>
          <a:xfrm>
            <a:off x="527381" y="1052737"/>
            <a:ext cx="11233248" cy="5271864"/>
          </a:xfrm>
          <a:prstGeom prst="rect">
            <a:avLst/>
          </a:prstGeo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690"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691"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9733" name="标题 1"/>
          <p:cNvSpPr>
            <a:spLocks noGrp="1"/>
          </p:cNvSpPr>
          <p:nvPr>
            <p:ph type="title"/>
          </p:nvPr>
        </p:nvSpPr>
        <p:spPr/>
        <p:txBody>
          <a:bodyPr/>
          <a:lstStyle/>
          <a:p>
            <a:r>
              <a:rPr lang="zh-CN" altLang="en-US"/>
              <a:t>单击此处编辑母版标题样式</a:t>
            </a:r>
          </a:p>
        </p:txBody>
      </p:sp>
      <p:sp>
        <p:nvSpPr>
          <p:cNvPr id="1049734"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35" name="日期占位符 3"/>
          <p:cNvSpPr>
            <a:spLocks noGrp="1"/>
          </p:cNvSpPr>
          <p:nvPr>
            <p:ph type="dt" sz="half" idx="10"/>
          </p:nvPr>
        </p:nvSpPr>
        <p:spPr/>
        <p:txBody>
          <a:bodyPr/>
          <a:lstStyle/>
          <a:p>
            <a:fld id="{A6413ECE-AD87-4D78-9819-D663CD7D3C54}" type="datetimeFigureOut">
              <a:rPr lang="zh-CN" altLang="en-US" smtClean="0"/>
              <a:t>2022/8/24</a:t>
            </a:fld>
            <a:endParaRPr lang="zh-CN" altLang="en-US"/>
          </a:p>
        </p:txBody>
      </p:sp>
      <p:sp>
        <p:nvSpPr>
          <p:cNvPr id="1049736" name="页脚占位符 4"/>
          <p:cNvSpPr>
            <a:spLocks noGrp="1"/>
          </p:cNvSpPr>
          <p:nvPr>
            <p:ph type="ftr" sz="quarter" idx="11"/>
          </p:nvPr>
        </p:nvSpPr>
        <p:spPr/>
        <p:txBody>
          <a:bodyPr/>
          <a:lstStyle/>
          <a:p>
            <a:endParaRPr lang="zh-CN" altLang="en-US"/>
          </a:p>
        </p:txBody>
      </p:sp>
      <p:sp>
        <p:nvSpPr>
          <p:cNvPr id="1049737" name="灯片编号占位符 5"/>
          <p:cNvSpPr>
            <a:spLocks noGrp="1"/>
          </p:cNvSpPr>
          <p:nvPr>
            <p:ph type="sldNum" sz="quarter" idx="12"/>
          </p:nvPr>
        </p:nvSpPr>
        <p:spPr/>
        <p:txBody>
          <a:bodyPr/>
          <a:lstStyle/>
          <a:p>
            <a:fld id="{D1395BB1-AB23-4B9B-B037-65017CF3EF1A}"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bg>
      <p:bgPr>
        <a:blipFill dpi="0" rotWithShape="1">
          <a:blip r:embed="rId2" cstate="print">
            <a:lum/>
          </a:blip>
          <a:srcRect/>
          <a:stretch>
            <a:fillRect l="-9000" r="-9000"/>
          </a:stretch>
        </a:blipFill>
        <a:effectLst/>
      </p:bgPr>
    </p:bg>
    <p:spTree>
      <p:nvGrpSpPr>
        <p:cNvPr id="1" name=""/>
        <p:cNvGrpSpPr/>
        <p:nvPr/>
      </p:nvGrpSpPr>
      <p:grpSpPr>
        <a:xfrm>
          <a:off x="0" y="0"/>
          <a:ext cx="0" cy="0"/>
          <a:chOff x="0" y="0"/>
          <a:chExt cx="0" cy="0"/>
        </a:xfrm>
      </p:grpSpPr>
    </p:spTree>
  </p:cSld>
  <p:clrMapOvr>
    <a:masterClrMapping/>
  </p:clrMapOvr>
  <p:transition advTm="600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空白">
    <p:spTree>
      <p:nvGrpSpPr>
        <p:cNvPr id="1" name=""/>
        <p:cNvGrpSpPr/>
        <p:nvPr/>
      </p:nvGrpSpPr>
      <p:grpSpPr>
        <a:xfrm>
          <a:off x="0" y="0"/>
          <a:ext cx="0" cy="0"/>
          <a:chOff x="0" y="0"/>
          <a:chExt cx="0" cy="0"/>
        </a:xfrm>
      </p:grpSpPr>
      <p:sp>
        <p:nvSpPr>
          <p:cNvPr id="1049672" name="标题 1"/>
          <p:cNvSpPr>
            <a:spLocks noGrp="1"/>
          </p:cNvSpPr>
          <p:nvPr>
            <p:ph type="title"/>
          </p:nvPr>
        </p:nvSpPr>
        <p:spPr>
          <a:xfrm>
            <a:off x="719403" y="116637"/>
            <a:ext cx="9347200" cy="563563"/>
          </a:xfrm>
          <a:prstGeom prst="rect">
            <a:avLst/>
          </a:prstGeom>
        </p:spPr>
        <p:txBody>
          <a:bodyPr/>
          <a:lstStyle>
            <a:lvl1pPr algn="l">
              <a:defRPr b="1">
                <a:solidFill>
                  <a:schemeClr val="tx1">
                    <a:lumMod val="50000"/>
                  </a:schemeClr>
                </a:solidFill>
              </a:defRPr>
            </a:lvl1pPr>
          </a:lstStyle>
          <a:p>
            <a:r>
              <a:rPr lang="zh-CN" altLang="en-US" dirty="0"/>
              <a:t>单击此处编辑母版标题样式</a:t>
            </a:r>
          </a:p>
        </p:txBody>
      </p:sp>
      <p:sp>
        <p:nvSpPr>
          <p:cNvPr id="1049673" name="内容占位符 2"/>
          <p:cNvSpPr>
            <a:spLocks noGrp="1"/>
          </p:cNvSpPr>
          <p:nvPr>
            <p:ph idx="1"/>
          </p:nvPr>
        </p:nvSpPr>
        <p:spPr>
          <a:xfrm>
            <a:off x="527381" y="1052737"/>
            <a:ext cx="11233248" cy="5271864"/>
          </a:xfrm>
          <a:prstGeom prst="rect">
            <a:avLst/>
          </a:prstGeo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674"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675"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3_空白">
    <p:spTree>
      <p:nvGrpSpPr>
        <p:cNvPr id="1" name=""/>
        <p:cNvGrpSpPr/>
        <p:nvPr/>
      </p:nvGrpSpPr>
      <p:grpSpPr>
        <a:xfrm>
          <a:off x="0" y="0"/>
          <a:ext cx="0" cy="0"/>
          <a:chOff x="0" y="0"/>
          <a:chExt cx="0" cy="0"/>
        </a:xfrm>
      </p:grpSpPr>
      <p:sp>
        <p:nvSpPr>
          <p:cNvPr id="1049676" name="标题 1"/>
          <p:cNvSpPr>
            <a:spLocks noGrp="1"/>
          </p:cNvSpPr>
          <p:nvPr>
            <p:ph type="title"/>
          </p:nvPr>
        </p:nvSpPr>
        <p:spPr>
          <a:xfrm>
            <a:off x="719403" y="116637"/>
            <a:ext cx="9347200" cy="563563"/>
          </a:xfrm>
          <a:prstGeom prst="rect">
            <a:avLst/>
          </a:prstGeom>
        </p:spPr>
        <p:txBody>
          <a:bodyPr/>
          <a:lstStyle>
            <a:lvl1pPr algn="l">
              <a:defRPr b="1">
                <a:solidFill>
                  <a:schemeClr val="tx1">
                    <a:lumMod val="50000"/>
                  </a:schemeClr>
                </a:solidFill>
              </a:defRPr>
            </a:lvl1pPr>
          </a:lstStyle>
          <a:p>
            <a:r>
              <a:rPr lang="zh-CN" altLang="en-US" dirty="0"/>
              <a:t>单击此处编辑母版标题样式</a:t>
            </a:r>
          </a:p>
        </p:txBody>
      </p:sp>
      <p:sp>
        <p:nvSpPr>
          <p:cNvPr id="1049677" name="内容占位符 2"/>
          <p:cNvSpPr>
            <a:spLocks noGrp="1"/>
          </p:cNvSpPr>
          <p:nvPr>
            <p:ph idx="1"/>
          </p:nvPr>
        </p:nvSpPr>
        <p:spPr>
          <a:xfrm>
            <a:off x="527381" y="1052737"/>
            <a:ext cx="11233248" cy="5271864"/>
          </a:xfrm>
          <a:prstGeom prst="rect">
            <a:avLst/>
          </a:prstGeo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678"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679"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5_空白">
    <p:spTree>
      <p:nvGrpSpPr>
        <p:cNvPr id="1" name=""/>
        <p:cNvGrpSpPr/>
        <p:nvPr/>
      </p:nvGrpSpPr>
      <p:grpSpPr>
        <a:xfrm>
          <a:off x="0" y="0"/>
          <a:ext cx="0" cy="0"/>
          <a:chOff x="0" y="0"/>
          <a:chExt cx="0" cy="0"/>
        </a:xfrm>
      </p:grpSpPr>
      <p:sp>
        <p:nvSpPr>
          <p:cNvPr id="1049668" name="标题 1"/>
          <p:cNvSpPr>
            <a:spLocks noGrp="1"/>
          </p:cNvSpPr>
          <p:nvPr>
            <p:ph type="title"/>
          </p:nvPr>
        </p:nvSpPr>
        <p:spPr>
          <a:xfrm>
            <a:off x="719403" y="116637"/>
            <a:ext cx="9347200" cy="563563"/>
          </a:xfrm>
          <a:prstGeom prst="rect">
            <a:avLst/>
          </a:prstGeom>
        </p:spPr>
        <p:txBody>
          <a:bodyPr/>
          <a:lstStyle>
            <a:lvl1pPr algn="l">
              <a:defRPr b="1">
                <a:solidFill>
                  <a:schemeClr val="tx1">
                    <a:lumMod val="50000"/>
                  </a:schemeClr>
                </a:solidFill>
              </a:defRPr>
            </a:lvl1pPr>
          </a:lstStyle>
          <a:p>
            <a:r>
              <a:rPr lang="zh-CN" altLang="en-US" dirty="0"/>
              <a:t>单击此处编辑母版标题样式</a:t>
            </a:r>
          </a:p>
        </p:txBody>
      </p:sp>
      <p:sp>
        <p:nvSpPr>
          <p:cNvPr id="1049669" name="内容占位符 2"/>
          <p:cNvSpPr>
            <a:spLocks noGrp="1"/>
          </p:cNvSpPr>
          <p:nvPr>
            <p:ph idx="1"/>
          </p:nvPr>
        </p:nvSpPr>
        <p:spPr>
          <a:xfrm>
            <a:off x="527381" y="1052737"/>
            <a:ext cx="11233248" cy="5271864"/>
          </a:xfrm>
          <a:prstGeom prst="rect">
            <a:avLst/>
          </a:prstGeo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670"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671"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6_空白">
    <p:spTree>
      <p:nvGrpSpPr>
        <p:cNvPr id="1" name=""/>
        <p:cNvGrpSpPr/>
        <p:nvPr/>
      </p:nvGrpSpPr>
      <p:grpSpPr>
        <a:xfrm>
          <a:off x="0" y="0"/>
          <a:ext cx="0" cy="0"/>
          <a:chOff x="0" y="0"/>
          <a:chExt cx="0" cy="0"/>
        </a:xfrm>
      </p:grpSpPr>
      <p:sp>
        <p:nvSpPr>
          <p:cNvPr id="1049660" name="标题 1"/>
          <p:cNvSpPr>
            <a:spLocks noGrp="1"/>
          </p:cNvSpPr>
          <p:nvPr>
            <p:ph type="title"/>
          </p:nvPr>
        </p:nvSpPr>
        <p:spPr>
          <a:xfrm>
            <a:off x="719403" y="116637"/>
            <a:ext cx="9347200" cy="563563"/>
          </a:xfrm>
          <a:prstGeom prst="rect">
            <a:avLst/>
          </a:prstGeom>
        </p:spPr>
        <p:txBody>
          <a:bodyPr/>
          <a:lstStyle>
            <a:lvl1pPr algn="l">
              <a:defRPr b="1">
                <a:solidFill>
                  <a:schemeClr val="tx1">
                    <a:lumMod val="50000"/>
                  </a:schemeClr>
                </a:solidFill>
              </a:defRPr>
            </a:lvl1pPr>
          </a:lstStyle>
          <a:p>
            <a:r>
              <a:rPr lang="zh-CN" altLang="en-US" dirty="0"/>
              <a:t>单击此处编辑母版标题样式</a:t>
            </a:r>
          </a:p>
        </p:txBody>
      </p:sp>
      <p:sp>
        <p:nvSpPr>
          <p:cNvPr id="1049661" name="内容占位符 2"/>
          <p:cNvSpPr>
            <a:spLocks noGrp="1"/>
          </p:cNvSpPr>
          <p:nvPr>
            <p:ph idx="1"/>
          </p:nvPr>
        </p:nvSpPr>
        <p:spPr>
          <a:xfrm>
            <a:off x="527381" y="1052737"/>
            <a:ext cx="11233248" cy="5271864"/>
          </a:xfrm>
          <a:prstGeom prst="rect">
            <a:avLst/>
          </a:prstGeo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662"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663"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0_空白">
    <p:spTree>
      <p:nvGrpSpPr>
        <p:cNvPr id="1" name=""/>
        <p:cNvGrpSpPr/>
        <p:nvPr/>
      </p:nvGrpSpPr>
      <p:grpSpPr>
        <a:xfrm>
          <a:off x="0" y="0"/>
          <a:ext cx="0" cy="0"/>
          <a:chOff x="0" y="0"/>
          <a:chExt cx="0" cy="0"/>
        </a:xfrm>
      </p:grpSpPr>
      <p:sp>
        <p:nvSpPr>
          <p:cNvPr id="1049664" name="标题 1"/>
          <p:cNvSpPr>
            <a:spLocks noGrp="1"/>
          </p:cNvSpPr>
          <p:nvPr>
            <p:ph type="title"/>
          </p:nvPr>
        </p:nvSpPr>
        <p:spPr>
          <a:xfrm>
            <a:off x="719403" y="116637"/>
            <a:ext cx="9347200" cy="563563"/>
          </a:xfrm>
          <a:prstGeom prst="rect">
            <a:avLst/>
          </a:prstGeom>
        </p:spPr>
        <p:txBody>
          <a:bodyPr/>
          <a:lstStyle>
            <a:lvl1pPr algn="l">
              <a:defRPr b="1">
                <a:solidFill>
                  <a:schemeClr val="tx1">
                    <a:lumMod val="50000"/>
                  </a:schemeClr>
                </a:solidFill>
              </a:defRPr>
            </a:lvl1pPr>
          </a:lstStyle>
          <a:p>
            <a:r>
              <a:rPr lang="zh-CN" altLang="en-US" dirty="0"/>
              <a:t>单击此处编辑母版标题样式</a:t>
            </a:r>
          </a:p>
        </p:txBody>
      </p:sp>
      <p:sp>
        <p:nvSpPr>
          <p:cNvPr id="1049665" name="内容占位符 2"/>
          <p:cNvSpPr>
            <a:spLocks noGrp="1"/>
          </p:cNvSpPr>
          <p:nvPr>
            <p:ph idx="1"/>
          </p:nvPr>
        </p:nvSpPr>
        <p:spPr>
          <a:xfrm>
            <a:off x="527381" y="1052737"/>
            <a:ext cx="11233248" cy="5271864"/>
          </a:xfrm>
          <a:prstGeom prst="rect">
            <a:avLst/>
          </a:prstGeo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666"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667"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9_空白">
    <p:spTree>
      <p:nvGrpSpPr>
        <p:cNvPr id="1" name=""/>
        <p:cNvGrpSpPr/>
        <p:nvPr/>
      </p:nvGrpSpPr>
      <p:grpSpPr>
        <a:xfrm>
          <a:off x="0" y="0"/>
          <a:ext cx="0" cy="0"/>
          <a:chOff x="0" y="0"/>
          <a:chExt cx="0" cy="0"/>
        </a:xfrm>
      </p:grpSpPr>
      <p:sp>
        <p:nvSpPr>
          <p:cNvPr id="1049684" name="标题 1"/>
          <p:cNvSpPr>
            <a:spLocks noGrp="1"/>
          </p:cNvSpPr>
          <p:nvPr>
            <p:ph type="title"/>
          </p:nvPr>
        </p:nvSpPr>
        <p:spPr>
          <a:xfrm>
            <a:off x="719403" y="116637"/>
            <a:ext cx="9347200" cy="563563"/>
          </a:xfrm>
          <a:prstGeom prst="rect">
            <a:avLst/>
          </a:prstGeom>
        </p:spPr>
        <p:txBody>
          <a:bodyPr/>
          <a:lstStyle>
            <a:lvl1pPr algn="l">
              <a:defRPr b="1">
                <a:solidFill>
                  <a:schemeClr val="tx1">
                    <a:lumMod val="50000"/>
                  </a:schemeClr>
                </a:solidFill>
              </a:defRPr>
            </a:lvl1pPr>
          </a:lstStyle>
          <a:p>
            <a:r>
              <a:rPr lang="zh-CN" altLang="en-US" dirty="0"/>
              <a:t>单击此处编辑母版标题样式</a:t>
            </a:r>
          </a:p>
        </p:txBody>
      </p:sp>
      <p:sp>
        <p:nvSpPr>
          <p:cNvPr id="1049685" name="内容占位符 2"/>
          <p:cNvSpPr>
            <a:spLocks noGrp="1"/>
          </p:cNvSpPr>
          <p:nvPr>
            <p:ph idx="1"/>
          </p:nvPr>
        </p:nvSpPr>
        <p:spPr>
          <a:xfrm>
            <a:off x="527381" y="1052737"/>
            <a:ext cx="11233248" cy="5271864"/>
          </a:xfrm>
          <a:prstGeom prst="rect">
            <a:avLst/>
          </a:prstGeo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686"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687"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5_空白">
    <p:spTree>
      <p:nvGrpSpPr>
        <p:cNvPr id="1" name=""/>
        <p:cNvGrpSpPr/>
        <p:nvPr/>
      </p:nvGrpSpPr>
      <p:grpSpPr>
        <a:xfrm>
          <a:off x="0" y="0"/>
          <a:ext cx="0" cy="0"/>
          <a:chOff x="0" y="0"/>
          <a:chExt cx="0" cy="0"/>
        </a:xfrm>
      </p:grpSpPr>
      <p:sp>
        <p:nvSpPr>
          <p:cNvPr id="1049680" name="标题 1"/>
          <p:cNvSpPr>
            <a:spLocks noGrp="1"/>
          </p:cNvSpPr>
          <p:nvPr>
            <p:ph type="title"/>
          </p:nvPr>
        </p:nvSpPr>
        <p:spPr>
          <a:xfrm>
            <a:off x="719403" y="116637"/>
            <a:ext cx="9347200" cy="563563"/>
          </a:xfrm>
          <a:prstGeom prst="rect">
            <a:avLst/>
          </a:prstGeom>
        </p:spPr>
        <p:txBody>
          <a:bodyPr/>
          <a:lstStyle>
            <a:lvl1pPr algn="l">
              <a:defRPr b="1">
                <a:solidFill>
                  <a:schemeClr val="tx1">
                    <a:lumMod val="50000"/>
                  </a:schemeClr>
                </a:solidFill>
              </a:defRPr>
            </a:lvl1pPr>
          </a:lstStyle>
          <a:p>
            <a:r>
              <a:rPr lang="zh-CN" altLang="en-US" dirty="0"/>
              <a:t>单击此处编辑母版标题样式</a:t>
            </a:r>
          </a:p>
        </p:txBody>
      </p:sp>
      <p:sp>
        <p:nvSpPr>
          <p:cNvPr id="1049681" name="内容占位符 2"/>
          <p:cNvSpPr>
            <a:spLocks noGrp="1"/>
          </p:cNvSpPr>
          <p:nvPr>
            <p:ph idx="1"/>
          </p:nvPr>
        </p:nvSpPr>
        <p:spPr>
          <a:xfrm>
            <a:off x="527381" y="1052737"/>
            <a:ext cx="11233248" cy="5271864"/>
          </a:xfrm>
          <a:prstGeom prst="rect">
            <a:avLst/>
          </a:prstGeo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682"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683"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6_空白">
    <p:spTree>
      <p:nvGrpSpPr>
        <p:cNvPr id="1" name=""/>
        <p:cNvGrpSpPr/>
        <p:nvPr/>
      </p:nvGrpSpPr>
      <p:grpSpPr>
        <a:xfrm>
          <a:off x="0" y="0"/>
          <a:ext cx="0" cy="0"/>
          <a:chOff x="0" y="0"/>
          <a:chExt cx="0" cy="0"/>
        </a:xfrm>
      </p:grpSpPr>
      <p:sp>
        <p:nvSpPr>
          <p:cNvPr id="1049692" name="标题 1"/>
          <p:cNvSpPr>
            <a:spLocks noGrp="1"/>
          </p:cNvSpPr>
          <p:nvPr>
            <p:ph type="title"/>
          </p:nvPr>
        </p:nvSpPr>
        <p:spPr>
          <a:xfrm>
            <a:off x="719403" y="116637"/>
            <a:ext cx="9347200" cy="563563"/>
          </a:xfrm>
          <a:prstGeom prst="rect">
            <a:avLst/>
          </a:prstGeom>
        </p:spPr>
        <p:txBody>
          <a:bodyPr/>
          <a:lstStyle>
            <a:lvl1pPr algn="l">
              <a:defRPr b="1">
                <a:solidFill>
                  <a:schemeClr val="tx1">
                    <a:lumMod val="50000"/>
                  </a:schemeClr>
                </a:solidFill>
              </a:defRPr>
            </a:lvl1pPr>
          </a:lstStyle>
          <a:p>
            <a:r>
              <a:rPr lang="zh-CN" altLang="en-US" dirty="0"/>
              <a:t>单击此处编辑母版标题样式</a:t>
            </a:r>
          </a:p>
        </p:txBody>
      </p:sp>
      <p:sp>
        <p:nvSpPr>
          <p:cNvPr id="1049693" name="内容占位符 2"/>
          <p:cNvSpPr>
            <a:spLocks noGrp="1"/>
          </p:cNvSpPr>
          <p:nvPr>
            <p:ph idx="1"/>
          </p:nvPr>
        </p:nvSpPr>
        <p:spPr>
          <a:xfrm>
            <a:off x="527381" y="1052737"/>
            <a:ext cx="11233248" cy="5271864"/>
          </a:xfrm>
          <a:prstGeom prst="rect">
            <a:avLst/>
          </a:prstGeom>
        </p:spPr>
        <p:txBody>
          <a:bodyPr/>
          <a:lstStyle>
            <a:lvl1pPr>
              <a:defRPr sz="2400">
                <a:solidFill>
                  <a:schemeClr val="tx1">
                    <a:lumMod val="50000"/>
                  </a:schemeClr>
                </a:solidFill>
              </a:defRPr>
            </a:lvl1pPr>
            <a:lvl2pPr>
              <a:defRPr sz="2400">
                <a:solidFill>
                  <a:schemeClr val="tx1">
                    <a:lumMod val="50000"/>
                  </a:schemeClr>
                </a:solidFill>
              </a:defRPr>
            </a:lvl2pPr>
            <a:lvl3pPr>
              <a:defRPr sz="2400">
                <a:solidFill>
                  <a:schemeClr val="tx1">
                    <a:lumMod val="50000"/>
                  </a:schemeClr>
                </a:solidFill>
              </a:defRPr>
            </a:lvl3pPr>
            <a:lvl4pPr>
              <a:defRPr sz="2400">
                <a:solidFill>
                  <a:schemeClr val="tx1">
                    <a:lumMod val="50000"/>
                  </a:schemeClr>
                </a:solidFill>
              </a:defRPr>
            </a:lvl4pPr>
            <a:lvl5pPr>
              <a:defRPr sz="2400">
                <a:solidFill>
                  <a:schemeClr val="tx1">
                    <a:lumMod val="50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694" name="剪去单角的矩形 6"/>
          <p:cNvSpPr/>
          <p:nvPr userDrawn="1"/>
        </p:nvSpPr>
        <p:spPr bwMode="auto">
          <a:xfrm>
            <a:off x="9647771" y="2"/>
            <a:ext cx="2544233" cy="836613"/>
          </a:xfrm>
          <a:prstGeom prst="snip1Rect">
            <a:avLst/>
          </a:prstGeom>
          <a:solidFill>
            <a:srgbClr val="A6A6A6"/>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695" name="矩形 8"/>
          <p:cNvSpPr/>
          <p:nvPr userDrawn="1"/>
        </p:nvSpPr>
        <p:spPr bwMode="auto">
          <a:xfrm>
            <a:off x="4" y="2"/>
            <a:ext cx="9647767" cy="836613"/>
          </a:xfrm>
          <a:prstGeom prst="rect">
            <a:avLst/>
          </a:prstGeom>
          <a:solidFill>
            <a:srgbClr val="FFE103"/>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Ovr>
    <a:masterClrMapping/>
  </p:clrMapOvr>
  <p:transition advTm="600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2"/>
        </a:solidFill>
        <a:effectLst/>
      </p:bgPr>
    </p:bg>
    <p:spTree>
      <p:nvGrpSpPr>
        <p:cNvPr id="1" name=""/>
        <p:cNvGrpSpPr/>
        <p:nvPr/>
      </p:nvGrpSpPr>
      <p:grpSpPr>
        <a:xfrm>
          <a:off x="0" y="0"/>
          <a:ext cx="0" cy="0"/>
          <a:chOff x="0" y="0"/>
          <a:chExt cx="0" cy="0"/>
        </a:xfrm>
      </p:grpSpPr>
      <p:pic>
        <p:nvPicPr>
          <p:cNvPr id="2097152" name="图片 4"/>
          <p:cNvPicPr>
            <a:picLocks/>
          </p:cNvPicPr>
          <p:nvPr userDrawn="1">
            <p:custDataLst>
              <p:tags r:id="rId1"/>
            </p:custDataLst>
          </p:nvPr>
        </p:nvPicPr>
        <p:blipFill>
          <a:blip r:embed="rId7" r:link="rId8" cstate="email"/>
          <a:stretch>
            <a:fillRect/>
          </a:stretch>
        </p:blipFill>
        <p:spPr>
          <a:xfrm>
            <a:off x="0" y="0"/>
            <a:ext cx="12192000" cy="6858000"/>
          </a:xfrm>
          <a:prstGeom prst="rect">
            <a:avLst/>
          </a:prstGeom>
        </p:spPr>
      </p:pic>
      <p:sp>
        <p:nvSpPr>
          <p:cNvPr id="1048582" name="日期占位符 15"/>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8583" name="页脚占位符 16"/>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048584" name="灯片编号占位符 17"/>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1048585" name="标题 1"/>
          <p:cNvSpPr>
            <a:spLocks noGrp="1"/>
          </p:cNvSpPr>
          <p:nvPr>
            <p:ph type="ctrTitle" idx="13" hasCustomPrompt="1"/>
            <p:custDataLst>
              <p:tags r:id="rId5"/>
            </p:custDataLst>
          </p:nvPr>
        </p:nvSpPr>
        <p:spPr>
          <a:xfrm>
            <a:off x="3098184" y="1955801"/>
            <a:ext cx="5931516" cy="2794000"/>
          </a:xfrm>
        </p:spPr>
        <p:txBody>
          <a:bodyPr vert="horz" wrap="square" lIns="91440" tIns="45720" rIns="91440" bIns="45720" rtlCol="0" anchor="ctr" anchorCtr="0">
            <a:normAutofit/>
          </a:bodyPr>
          <a:lstStyle>
            <a:lvl1pPr>
              <a:defRPr lang="zh-CN" altLang="en-US" sz="7200" b="0" spc="700" baseline="0">
                <a:solidFill>
                  <a:schemeClr val="bg1"/>
                </a:solidFill>
                <a:latin typeface="Arial" panose="020B0604020202020204" pitchFamily="34" charset="0"/>
                <a:ea typeface="汉仪旗黑-85S" panose="00020600040101010101" pitchFamily="18" charset="-122"/>
              </a:defRPr>
            </a:lvl1pPr>
          </a:lstStyle>
          <a:p>
            <a:pPr marL="0" lvl="0" algn="dist"/>
            <a:r>
              <a:rPr lang="zh-CN" altLang="en-US" dirty="0"/>
              <a:t>编辑标题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9716"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1049717"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1049718" name="日期占位符 3"/>
          <p:cNvSpPr>
            <a:spLocks noGrp="1"/>
          </p:cNvSpPr>
          <p:nvPr>
            <p:ph type="dt" sz="half" idx="10"/>
          </p:nvPr>
        </p:nvSpPr>
        <p:spPr/>
        <p:txBody>
          <a:bodyPr/>
          <a:lstStyle/>
          <a:p>
            <a:fld id="{A6413ECE-AD87-4D78-9819-D663CD7D3C54}" type="datetimeFigureOut">
              <a:rPr lang="zh-CN" altLang="en-US" smtClean="0"/>
              <a:t>2022/8/24</a:t>
            </a:fld>
            <a:endParaRPr lang="zh-CN" altLang="en-US"/>
          </a:p>
        </p:txBody>
      </p:sp>
      <p:sp>
        <p:nvSpPr>
          <p:cNvPr id="1049719" name="页脚占位符 4"/>
          <p:cNvSpPr>
            <a:spLocks noGrp="1"/>
          </p:cNvSpPr>
          <p:nvPr>
            <p:ph type="ftr" sz="quarter" idx="11"/>
          </p:nvPr>
        </p:nvSpPr>
        <p:spPr/>
        <p:txBody>
          <a:bodyPr/>
          <a:lstStyle/>
          <a:p>
            <a:endParaRPr lang="zh-CN" altLang="en-US"/>
          </a:p>
        </p:txBody>
      </p:sp>
      <p:sp>
        <p:nvSpPr>
          <p:cNvPr id="1049720" name="灯片编号占位符 5"/>
          <p:cNvSpPr>
            <a:spLocks noGrp="1"/>
          </p:cNvSpPr>
          <p:nvPr>
            <p:ph type="sldNum" sz="quarter" idx="12"/>
          </p:nvPr>
        </p:nvSpPr>
        <p:spPr/>
        <p:txBody>
          <a:bodyPr/>
          <a:lstStyle/>
          <a:p>
            <a:fld id="{D1395BB1-AB23-4B9B-B037-65017CF3EF1A}"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2097153" name="图片 7"/>
          <p:cNvPicPr>
            <a:picLocks/>
          </p:cNvPicPr>
          <p:nvPr userDrawn="1">
            <p:custDataLst>
              <p:tags r:id="rId1"/>
            </p:custDataLst>
          </p:nvPr>
        </p:nvPicPr>
        <p:blipFill>
          <a:blip r:embed="rId9" r:link="rId10" cstate="email"/>
          <a:stretch>
            <a:fillRect/>
          </a:stretch>
        </p:blipFill>
        <p:spPr>
          <a:xfrm>
            <a:off x="0" y="0"/>
            <a:ext cx="720090" cy="633568"/>
          </a:xfrm>
          <a:prstGeom prst="rect">
            <a:avLst/>
          </a:prstGeom>
        </p:spPr>
      </p:pic>
      <p:pic>
        <p:nvPicPr>
          <p:cNvPr id="2097154" name="图片 6"/>
          <p:cNvPicPr>
            <a:picLocks/>
          </p:cNvPicPr>
          <p:nvPr userDrawn="1">
            <p:custDataLst>
              <p:tags r:id="rId2"/>
            </p:custDataLst>
          </p:nvPr>
        </p:nvPicPr>
        <p:blipFill>
          <a:blip r:embed="rId11" r:link="rId12" cstate="email"/>
          <a:stretch>
            <a:fillRect/>
          </a:stretch>
        </p:blipFill>
        <p:spPr>
          <a:xfrm>
            <a:off x="11471910" y="0"/>
            <a:ext cx="720090" cy="633568"/>
          </a:xfrm>
          <a:prstGeom prst="rect">
            <a:avLst/>
          </a:prstGeom>
        </p:spPr>
      </p:pic>
      <p:sp>
        <p:nvSpPr>
          <p:cNvPr id="1048589"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1048590" name="内容占位符 2"/>
          <p:cNvSpPr>
            <a:spLocks noGrp="1"/>
          </p:cNvSpPr>
          <p:nvPr>
            <p:ph idx="1"/>
            <p:custDataLst>
              <p:tags r:id="rId4"/>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591"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8592"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1048593"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2"/>
        </a:solidFill>
        <a:effectLst/>
      </p:bgPr>
    </p:bg>
    <p:spTree>
      <p:nvGrpSpPr>
        <p:cNvPr id="1" name=""/>
        <p:cNvGrpSpPr/>
        <p:nvPr/>
      </p:nvGrpSpPr>
      <p:grpSpPr>
        <a:xfrm>
          <a:off x="0" y="0"/>
          <a:ext cx="0" cy="0"/>
          <a:chOff x="0" y="0"/>
          <a:chExt cx="0" cy="0"/>
        </a:xfrm>
      </p:grpSpPr>
      <p:pic>
        <p:nvPicPr>
          <p:cNvPr id="2097283" name="图片 7"/>
          <p:cNvPicPr>
            <a:picLocks/>
          </p:cNvPicPr>
          <p:nvPr userDrawn="1">
            <p:custDataLst>
              <p:tags r:id="rId1"/>
            </p:custDataLst>
          </p:nvPr>
        </p:nvPicPr>
        <p:blipFill>
          <a:blip r:embed="rId9" r:link="rId10" cstate="email"/>
          <a:stretch>
            <a:fillRect/>
          </a:stretch>
        </p:blipFill>
        <p:spPr>
          <a:xfrm>
            <a:off x="4064000" y="5716016"/>
            <a:ext cx="4064000" cy="1141984"/>
          </a:xfrm>
          <a:prstGeom prst="rect">
            <a:avLst/>
          </a:prstGeom>
        </p:spPr>
      </p:pic>
      <p:pic>
        <p:nvPicPr>
          <p:cNvPr id="2097284" name="图片 6"/>
          <p:cNvPicPr>
            <a:picLocks/>
          </p:cNvPicPr>
          <p:nvPr userDrawn="1">
            <p:custDataLst>
              <p:tags r:id="rId2"/>
            </p:custDataLst>
          </p:nvPr>
        </p:nvPicPr>
        <p:blipFill>
          <a:blip r:embed="rId11" r:link="rId12" cstate="email"/>
          <a:stretch>
            <a:fillRect/>
          </a:stretch>
        </p:blipFill>
        <p:spPr>
          <a:xfrm>
            <a:off x="4064000" y="0"/>
            <a:ext cx="4064000" cy="1141984"/>
          </a:xfrm>
          <a:prstGeom prst="rect">
            <a:avLst/>
          </a:prstGeom>
        </p:spPr>
      </p:pic>
      <p:sp>
        <p:nvSpPr>
          <p:cNvPr id="1049799" name="日期占位符 3"/>
          <p:cNvSpPr>
            <a:spLocks noGrp="1"/>
          </p:cNvSpPr>
          <p:nvPr>
            <p:ph type="dt" sz="half" idx="10"/>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800" name="页脚占位符 4"/>
          <p:cNvSpPr>
            <a:spLocks noGrp="1"/>
          </p:cNvSpPr>
          <p:nvPr>
            <p:ph type="ftr" sz="quarter" idx="11"/>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1049801" name="灯片编号占位符 5"/>
          <p:cNvSpPr>
            <a:spLocks noGrp="1"/>
          </p:cNvSpPr>
          <p:nvPr>
            <p:ph type="sldNum" sz="quarter" idx="12"/>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1049802" name="副标题 1"/>
          <p:cNvSpPr>
            <a:spLocks noGrp="1"/>
          </p:cNvSpPr>
          <p:nvPr>
            <p:ph type="subTitle" idx="13" hasCustomPrompt="1"/>
            <p:custDataLst>
              <p:tags r:id="rId6"/>
            </p:custDataLst>
          </p:nvPr>
        </p:nvSpPr>
        <p:spPr>
          <a:xfrm>
            <a:off x="4577716" y="1351598"/>
            <a:ext cx="827656" cy="4209415"/>
          </a:xfrm>
        </p:spPr>
        <p:txBody>
          <a:bodyPr vert="eaVert" wrap="square" lIns="91440" tIns="45720" rIns="91440" bIns="45720" rtlCol="0" anchor="t" anchorCtr="0">
            <a:normAutofit/>
          </a:bodyPr>
          <a:lstStyle>
            <a:lvl1pPr marL="0" indent="0">
              <a:buNone/>
              <a:defRPr kumimoji="0" lang="zh-CN" altLang="en-US" b="0" i="0" spc="300">
                <a:solidFill>
                  <a:schemeClr val="tx1">
                    <a:lumMod val="65000"/>
                    <a:lumOff val="35000"/>
                  </a:schemeClr>
                </a:solidFill>
                <a:latin typeface="Arial" panose="020B0604020202020204" pitchFamily="34" charset="0"/>
                <a:ea typeface="微软雅黑" panose="020B0503020204020204" pitchFamily="34" charset="-122"/>
              </a:defRPr>
            </a:lvl1pPr>
          </a:lstStyle>
          <a:p>
            <a:pPr marL="228600" lvl="0" indent="-228600"/>
            <a:r>
              <a:rPr lang="zh-CN" altLang="en-US" dirty="0"/>
              <a:t>单击此处编辑副标题</a:t>
            </a:r>
          </a:p>
        </p:txBody>
      </p:sp>
      <p:sp>
        <p:nvSpPr>
          <p:cNvPr id="1049803" name="标题 2"/>
          <p:cNvSpPr>
            <a:spLocks noGrp="1"/>
          </p:cNvSpPr>
          <p:nvPr>
            <p:ph type="ctrTitle" idx="14" hasCustomPrompt="1"/>
            <p:custDataLst>
              <p:tags r:id="rId7"/>
            </p:custDataLst>
          </p:nvPr>
        </p:nvSpPr>
        <p:spPr>
          <a:xfrm>
            <a:off x="5521960" y="1351598"/>
            <a:ext cx="762726" cy="4209415"/>
          </a:xfrm>
        </p:spPr>
        <p:txBody>
          <a:bodyPr vert="eaVert" wrap="square" lIns="91440" tIns="45720" rIns="91440" bIns="45720" rtlCol="0" anchor="b" anchorCtr="0">
            <a:normAutofit/>
          </a:bodyPr>
          <a:lstStyle>
            <a:lvl1pPr>
              <a:defRPr lang="zh-CN" altLang="en-US" sz="3200" b="0" spc="4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r>
              <a:rPr lang="zh-CN" altLang="en-US" dirty="0"/>
              <a:t>编辑标题</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2097274" name="图片 8"/>
          <p:cNvPicPr>
            <a:picLocks/>
          </p:cNvPicPr>
          <p:nvPr userDrawn="1">
            <p:custDataLst>
              <p:tags r:id="rId1"/>
            </p:custDataLst>
          </p:nvPr>
        </p:nvPicPr>
        <p:blipFill>
          <a:blip r:embed="rId10" r:link="rId11" cstate="email"/>
          <a:stretch>
            <a:fillRect/>
          </a:stretch>
        </p:blipFill>
        <p:spPr>
          <a:xfrm>
            <a:off x="0" y="0"/>
            <a:ext cx="720090" cy="633568"/>
          </a:xfrm>
          <a:prstGeom prst="rect">
            <a:avLst/>
          </a:prstGeom>
        </p:spPr>
      </p:pic>
      <p:pic>
        <p:nvPicPr>
          <p:cNvPr id="2097275" name="图片 7"/>
          <p:cNvPicPr>
            <a:picLocks/>
          </p:cNvPicPr>
          <p:nvPr userDrawn="1">
            <p:custDataLst>
              <p:tags r:id="rId2"/>
            </p:custDataLst>
          </p:nvPr>
        </p:nvPicPr>
        <p:blipFill>
          <a:blip r:embed="rId12" r:link="rId13" cstate="email"/>
          <a:stretch>
            <a:fillRect/>
          </a:stretch>
        </p:blipFill>
        <p:spPr>
          <a:xfrm>
            <a:off x="11471910" y="0"/>
            <a:ext cx="720090" cy="633568"/>
          </a:xfrm>
          <a:prstGeom prst="rect">
            <a:avLst/>
          </a:prstGeom>
        </p:spPr>
      </p:pic>
      <p:sp>
        <p:nvSpPr>
          <p:cNvPr id="1049766"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1049767" name="内容占位符 2"/>
          <p:cNvSpPr>
            <a:spLocks noGrp="1"/>
          </p:cNvSpPr>
          <p:nvPr>
            <p:ph sz="half" idx="1"/>
            <p:custDataLst>
              <p:tags r:id="rId4"/>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049768" name="内容占位符 3"/>
          <p:cNvSpPr>
            <a:spLocks noGrp="1"/>
          </p:cNvSpPr>
          <p:nvPr>
            <p:ph sz="half" idx="2"/>
            <p:custDataLst>
              <p:tags r:id="rId5"/>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pitchFamily="34" charset="-122"/>
              </a:defRPr>
            </a:lvl1pPr>
            <a:lvl2pPr eaLnBrk="1" fontAlgn="auto" latinLnBrk="0" hangingPunct="1">
              <a:defRPr sz="1600">
                <a:solidFill>
                  <a:schemeClr val="tx1"/>
                </a:solidFill>
                <a:latin typeface="Arial" panose="020B0604020202020204" pitchFamily="34" charset="0"/>
                <a:ea typeface="微软雅黑" panose="020B0503020204020204" pitchFamily="34" charset="-122"/>
              </a:defRPr>
            </a:lvl2pPr>
            <a:lvl3pPr eaLnBrk="1" fontAlgn="auto" latinLnBrk="0" hangingPunct="1">
              <a:defRPr sz="1600">
                <a:solidFill>
                  <a:schemeClr val="tx1"/>
                </a:solidFill>
                <a:latin typeface="Arial" panose="020B0604020202020204" pitchFamily="34" charset="0"/>
                <a:ea typeface="微软雅黑" panose="020B0503020204020204" pitchFamily="34" charset="-122"/>
              </a:defRPr>
            </a:lvl3pPr>
            <a:lvl4pPr eaLnBrk="1" fontAlgn="auto" latinLnBrk="0" hangingPunct="1">
              <a:defRPr sz="1600">
                <a:solidFill>
                  <a:schemeClr val="tx1"/>
                </a:solidFill>
                <a:latin typeface="Arial" panose="020B0604020202020204" pitchFamily="34" charset="0"/>
                <a:ea typeface="微软雅黑" panose="020B0503020204020204" pitchFamily="34" charset="-122"/>
              </a:defRPr>
            </a:lvl4pPr>
            <a:lvl5pPr eaLnBrk="1" fontAlgn="auto" latinLnBrk="0" hangingPunct="1">
              <a:defRPr sz="160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769" name="日期占位符 4"/>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770" name="页脚占位符 5"/>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1049771" name="灯片编号占位符 6"/>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2097291" name="图片 10"/>
          <p:cNvPicPr>
            <a:picLocks/>
          </p:cNvPicPr>
          <p:nvPr userDrawn="1">
            <p:custDataLst>
              <p:tags r:id="rId1"/>
            </p:custDataLst>
          </p:nvPr>
        </p:nvPicPr>
        <p:blipFill>
          <a:blip r:embed="rId12" r:link="rId13" cstate="email"/>
          <a:stretch>
            <a:fillRect/>
          </a:stretch>
        </p:blipFill>
        <p:spPr>
          <a:xfrm>
            <a:off x="0" y="0"/>
            <a:ext cx="720090" cy="633568"/>
          </a:xfrm>
          <a:prstGeom prst="rect">
            <a:avLst/>
          </a:prstGeom>
        </p:spPr>
      </p:pic>
      <p:pic>
        <p:nvPicPr>
          <p:cNvPr id="2097292" name="图片 9"/>
          <p:cNvPicPr>
            <a:picLocks/>
          </p:cNvPicPr>
          <p:nvPr userDrawn="1">
            <p:custDataLst>
              <p:tags r:id="rId2"/>
            </p:custDataLst>
          </p:nvPr>
        </p:nvPicPr>
        <p:blipFill>
          <a:blip r:embed="rId14" r:link="rId15" cstate="email"/>
          <a:stretch>
            <a:fillRect/>
          </a:stretch>
        </p:blipFill>
        <p:spPr>
          <a:xfrm>
            <a:off x="11471910" y="0"/>
            <a:ext cx="720090" cy="633568"/>
          </a:xfrm>
          <a:prstGeom prst="rect">
            <a:avLst/>
          </a:prstGeom>
        </p:spPr>
      </p:pic>
      <p:sp>
        <p:nvSpPr>
          <p:cNvPr id="1049818" name="标题 1"/>
          <p:cNvSpPr>
            <a:spLocks noGrp="1"/>
          </p:cNvSpPr>
          <p:nvPr>
            <p:ph type="title"/>
            <p:custDataLst>
              <p:tags r:id="rId3"/>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1049819" name="文本占位符 2"/>
          <p:cNvSpPr>
            <a:spLocks noGrp="1"/>
          </p:cNvSpPr>
          <p:nvPr>
            <p:ph type="body" idx="1" hasCustomPrompt="1"/>
            <p:custDataLst>
              <p:tags r:id="rId4"/>
            </p:custDataLst>
          </p:nvPr>
        </p:nvSpPr>
        <p:spPr>
          <a:xfrm>
            <a:off x="669930" y="952508"/>
            <a:ext cx="5283242" cy="381003"/>
          </a:xfrm>
        </p:spPr>
        <p:txBody>
          <a:bodyPr wrap="square" lIns="90170" tIns="46990" rIns="90170" bIns="46990" anchor="ctr" anchorCtr="0">
            <a:normAutofit fontScale="95000" lnSpcReduction="20000"/>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1049820" name="内容占位符 3"/>
          <p:cNvSpPr>
            <a:spLocks noGrp="1"/>
          </p:cNvSpPr>
          <p:nvPr>
            <p:ph sz="half" idx="2"/>
            <p:custDataLst>
              <p:tags r:id="rId5"/>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9821" name="文本占位符 4"/>
          <p:cNvSpPr>
            <a:spLocks noGrp="1"/>
          </p:cNvSpPr>
          <p:nvPr>
            <p:ph type="body" sz="quarter" idx="3" hasCustomPrompt="1"/>
            <p:custDataLst>
              <p:tags r:id="rId6"/>
            </p:custDataLst>
          </p:nvPr>
        </p:nvSpPr>
        <p:spPr>
          <a:xfrm>
            <a:off x="6235750" y="952508"/>
            <a:ext cx="5283242" cy="381003"/>
          </a:xfrm>
        </p:spPr>
        <p:txBody>
          <a:bodyPr vert="horz" wrap="square" lIns="90170" tIns="46990" rIns="90170" bIns="46990" rtlCol="0" anchor="ctr" anchorCtr="0">
            <a:normAutofit fontScale="95000" lnSpcReduction="20000"/>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1049822" name="内容占位符 5"/>
          <p:cNvSpPr>
            <a:spLocks noGrp="1"/>
          </p:cNvSpPr>
          <p:nvPr>
            <p:ph sz="quarter" idx="4"/>
            <p:custDataLst>
              <p:tags r:id="rId7"/>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9823" name="日期占位符 6"/>
          <p:cNvSpPr>
            <a:spLocks noGrp="1"/>
          </p:cNvSpPr>
          <p:nvPr>
            <p:ph type="dt" sz="half" idx="10"/>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824" name="页脚占位符 7"/>
          <p:cNvSpPr>
            <a:spLocks noGrp="1"/>
          </p:cNvSpPr>
          <p:nvPr>
            <p:ph type="ftr" sz="quarter" idx="11"/>
            <p:custDataLst>
              <p:tags r:id="rId9"/>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1049825" name="灯片编号占位符 8"/>
          <p:cNvSpPr>
            <a:spLocks noGrp="1"/>
          </p:cNvSpPr>
          <p:nvPr>
            <p:ph type="sldNum" sz="quarter" idx="12"/>
            <p:custDataLst>
              <p:tags r:id="rId10"/>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2097278" name="图片 5"/>
          <p:cNvPicPr>
            <a:picLocks/>
          </p:cNvPicPr>
          <p:nvPr userDrawn="1">
            <p:custDataLst>
              <p:tags r:id="rId1"/>
            </p:custDataLst>
          </p:nvPr>
        </p:nvPicPr>
        <p:blipFill>
          <a:blip r:embed="rId7" r:link="rId8" cstate="email"/>
          <a:stretch>
            <a:fillRect/>
          </a:stretch>
        </p:blipFill>
        <p:spPr>
          <a:xfrm>
            <a:off x="0" y="1397000"/>
            <a:ext cx="3612445" cy="4064000"/>
          </a:xfrm>
          <a:prstGeom prst="rect">
            <a:avLst/>
          </a:prstGeom>
        </p:spPr>
      </p:pic>
      <p:sp>
        <p:nvSpPr>
          <p:cNvPr id="1049780" name="标题 1"/>
          <p:cNvSpPr>
            <a:spLocks noGrp="1"/>
          </p:cNvSpPr>
          <p:nvPr>
            <p:ph type="title"/>
            <p:custDataLst>
              <p:tags r:id="rId2"/>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1049781"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782" name="页脚占位符 3"/>
          <p:cNvSpPr>
            <a:spLocks noGrp="1"/>
          </p:cNvSpPr>
          <p:nvPr>
            <p:ph type="ftr" sz="quarter" idx="11"/>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1049783"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1049772" name="日期占位符 1"/>
          <p:cNvSpPr>
            <a:spLocks noGrp="1"/>
          </p:cNvSpPr>
          <p:nvPr>
            <p:ph type="dt" sz="half" idx="10"/>
            <p:custDataLst>
              <p:tags r:id="rId1"/>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773" name="页脚占位符 2"/>
          <p:cNvSpPr>
            <a:spLocks noGrp="1"/>
          </p:cNvSpPr>
          <p:nvPr>
            <p:ph type="ftr" sz="quarter" idx="11"/>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1049774" name="灯片编号占位符 3"/>
          <p:cNvSpPr>
            <a:spLocks noGrp="1"/>
          </p:cNvSpPr>
          <p:nvPr>
            <p:ph type="sldNum" sz="quarter" idx="12"/>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2097287" name="图片 8"/>
          <p:cNvPicPr>
            <a:picLocks/>
          </p:cNvPicPr>
          <p:nvPr userDrawn="1">
            <p:custDataLst>
              <p:tags r:id="rId1"/>
            </p:custDataLst>
          </p:nvPr>
        </p:nvPicPr>
        <p:blipFill>
          <a:blip r:embed="rId10" r:link="rId11" cstate="email"/>
          <a:stretch>
            <a:fillRect/>
          </a:stretch>
        </p:blipFill>
        <p:spPr>
          <a:xfrm>
            <a:off x="0" y="0"/>
            <a:ext cx="720090" cy="633568"/>
          </a:xfrm>
          <a:prstGeom prst="rect">
            <a:avLst/>
          </a:prstGeom>
        </p:spPr>
      </p:pic>
      <p:pic>
        <p:nvPicPr>
          <p:cNvPr id="2097288" name="图片 7"/>
          <p:cNvPicPr>
            <a:picLocks/>
          </p:cNvPicPr>
          <p:nvPr userDrawn="1">
            <p:custDataLst>
              <p:tags r:id="rId2"/>
            </p:custDataLst>
          </p:nvPr>
        </p:nvPicPr>
        <p:blipFill>
          <a:blip r:embed="rId12" r:link="rId13" cstate="email"/>
          <a:stretch>
            <a:fillRect/>
          </a:stretch>
        </p:blipFill>
        <p:spPr>
          <a:xfrm>
            <a:off x="11471910" y="0"/>
            <a:ext cx="720090" cy="633568"/>
          </a:xfrm>
          <a:prstGeom prst="rect">
            <a:avLst/>
          </a:prstGeom>
        </p:spPr>
      </p:pic>
      <p:sp>
        <p:nvSpPr>
          <p:cNvPr id="1049808" name="标题 1"/>
          <p:cNvSpPr>
            <a:spLocks noGrp="1"/>
          </p:cNvSpPr>
          <p:nvPr>
            <p:ph type="title"/>
            <p:custDataLst>
              <p:tags r:id="rId3"/>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p>
        </p:txBody>
      </p:sp>
      <p:sp>
        <p:nvSpPr>
          <p:cNvPr id="1049809" name="图片占位符 2"/>
          <p:cNvSpPr>
            <a:spLocks noGrp="1"/>
          </p:cNvSpPr>
          <p:nvPr>
            <p:ph type="pic" idx="1"/>
            <p:custDataLst>
              <p:tags r:id="rId4"/>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mn-lt"/>
                <a:ea typeface="+mn-ea"/>
                <a:cs typeface="+mn-cs"/>
                <a:sym typeface="+mn-ea"/>
              </a:defRPr>
            </a:lvl5pPr>
          </a:lstStyle>
          <a:p>
            <a:pPr lvl="0"/>
            <a:endParaRPr dirty="0">
              <a:sym typeface="+mn-ea"/>
            </a:endParaRPr>
          </a:p>
        </p:txBody>
      </p:sp>
      <p:sp>
        <p:nvSpPr>
          <p:cNvPr id="1049810" name="文本占位符 3"/>
          <p:cNvSpPr>
            <a:spLocks noGrp="1"/>
          </p:cNvSpPr>
          <p:nvPr>
            <p:ph type="body" sz="half" idx="2"/>
            <p:custDataLst>
              <p:tags r:id="rId5"/>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latin typeface="Arial" panose="020B0604020202020204" pitchFamily="34" charset="0"/>
                <a:ea typeface="微软雅黑" panose="020B0503020204020204" pitchFamily="34" charset="-122"/>
                <a:cs typeface="+mn-cs"/>
                <a:sym typeface="+mn-ea"/>
              </a:defRPr>
            </a:lvl1pPr>
          </a:lstStyle>
          <a:p>
            <a:pPr lvl="0"/>
            <a:r>
              <a:rPr>
                <a:sym typeface="+mn-ea"/>
              </a:rPr>
              <a:t>单击此处编辑母版文本样式</a:t>
            </a:r>
          </a:p>
        </p:txBody>
      </p:sp>
      <p:sp>
        <p:nvSpPr>
          <p:cNvPr id="1049811" name="日期占位符 4"/>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9EFD9D74-47D9-4702-A33C-335B63B48DBF}" type="datetimeFigureOut">
              <a:rPr lang="zh-CN" altLang="en-US" smtClean="0"/>
              <a:t>2022/8/24</a:t>
            </a:fld>
            <a:endParaRPr lang="zh-CN" altLang="en-US" dirty="0"/>
          </a:p>
        </p:txBody>
      </p:sp>
      <p:sp>
        <p:nvSpPr>
          <p:cNvPr id="1049812" name="页脚占位符 5"/>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049813" name="灯片编号占位符 6"/>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2097276" name="图片 7"/>
          <p:cNvPicPr>
            <a:picLocks/>
          </p:cNvPicPr>
          <p:nvPr userDrawn="1">
            <p:custDataLst>
              <p:tags r:id="rId1"/>
            </p:custDataLst>
          </p:nvPr>
        </p:nvPicPr>
        <p:blipFill>
          <a:blip r:embed="rId9" r:link="rId10" cstate="email"/>
          <a:stretch>
            <a:fillRect/>
          </a:stretch>
        </p:blipFill>
        <p:spPr>
          <a:xfrm>
            <a:off x="0" y="0"/>
            <a:ext cx="720090" cy="633568"/>
          </a:xfrm>
          <a:prstGeom prst="rect">
            <a:avLst/>
          </a:prstGeom>
        </p:spPr>
      </p:pic>
      <p:pic>
        <p:nvPicPr>
          <p:cNvPr id="2097277" name="图片 6"/>
          <p:cNvPicPr>
            <a:picLocks/>
          </p:cNvPicPr>
          <p:nvPr userDrawn="1">
            <p:custDataLst>
              <p:tags r:id="rId2"/>
            </p:custDataLst>
          </p:nvPr>
        </p:nvPicPr>
        <p:blipFill>
          <a:blip r:embed="rId11" r:link="rId12" cstate="email"/>
          <a:stretch>
            <a:fillRect/>
          </a:stretch>
        </p:blipFill>
        <p:spPr>
          <a:xfrm>
            <a:off x="11471910" y="0"/>
            <a:ext cx="720090" cy="633568"/>
          </a:xfrm>
          <a:prstGeom prst="rect">
            <a:avLst/>
          </a:prstGeom>
        </p:spPr>
      </p:pic>
      <p:sp>
        <p:nvSpPr>
          <p:cNvPr id="1049775" name="竖排标题 1"/>
          <p:cNvSpPr>
            <a:spLocks noGrp="1"/>
          </p:cNvSpPr>
          <p:nvPr>
            <p:ph type="title" orient="vert"/>
            <p:custDataLst>
              <p:tags r:id="rId3"/>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1049776" name="竖排文字占位符 2"/>
          <p:cNvSpPr>
            <a:spLocks noGrp="1"/>
          </p:cNvSpPr>
          <p:nvPr>
            <p:ph type="body" orient="vert" idx="1"/>
            <p:custDataLst>
              <p:tags r:id="rId4"/>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pitchFamily="34" charset="-122"/>
              </a:defRPr>
            </a:lvl1pPr>
            <a:lvl2pPr indent="0" eaLnBrk="1" fontAlgn="auto" latinLnBrk="0" hangingPunct="1">
              <a:defRPr>
                <a:solidFill>
                  <a:schemeClr val="tx1"/>
                </a:solidFill>
                <a:latin typeface="Arial" panose="020B0604020202020204" pitchFamily="34" charset="0"/>
                <a:ea typeface="微软雅黑" panose="020B0503020204020204" pitchFamily="34" charset="-122"/>
              </a:defRPr>
            </a:lvl2pPr>
            <a:lvl3pPr indent="0" eaLnBrk="1" fontAlgn="auto" latinLnBrk="0" hangingPunct="1">
              <a:defRPr>
                <a:solidFill>
                  <a:schemeClr val="tx1"/>
                </a:solidFill>
                <a:latin typeface="Arial" panose="020B0604020202020204" pitchFamily="34" charset="0"/>
                <a:ea typeface="微软雅黑" panose="020B0503020204020204" pitchFamily="34" charset="-122"/>
              </a:defRPr>
            </a:lvl3pPr>
            <a:lvl4pPr indent="0" eaLnBrk="1" fontAlgn="auto" latinLnBrk="0" hangingPunct="1">
              <a:defRPr>
                <a:solidFill>
                  <a:schemeClr val="tx1"/>
                </a:solidFill>
                <a:latin typeface="Arial" panose="020B0604020202020204" pitchFamily="34" charset="0"/>
                <a:ea typeface="微软雅黑" panose="020B0503020204020204" pitchFamily="34" charset="-122"/>
              </a:defRPr>
            </a:lvl4pPr>
            <a:lvl5pPr indent="0" eaLnBrk="1" fontAlgn="auto" latinLnBrk="0" hangingPunct="1">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777" name="日期占位符 3"/>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778" name="页脚占位符 4"/>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1049779" name="灯片编号占位符 5"/>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2097285" name="图片 7"/>
          <p:cNvPicPr>
            <a:picLocks/>
          </p:cNvPicPr>
          <p:nvPr userDrawn="1">
            <p:custDataLst>
              <p:tags r:id="rId1"/>
            </p:custDataLst>
          </p:nvPr>
        </p:nvPicPr>
        <p:blipFill>
          <a:blip r:embed="rId8" r:link="rId9" cstate="email"/>
          <a:stretch>
            <a:fillRect/>
          </a:stretch>
        </p:blipFill>
        <p:spPr>
          <a:xfrm>
            <a:off x="0" y="0"/>
            <a:ext cx="720090" cy="633568"/>
          </a:xfrm>
          <a:prstGeom prst="rect">
            <a:avLst/>
          </a:prstGeom>
        </p:spPr>
      </p:pic>
      <p:pic>
        <p:nvPicPr>
          <p:cNvPr id="2097286" name="图片 5"/>
          <p:cNvPicPr>
            <a:picLocks/>
          </p:cNvPicPr>
          <p:nvPr userDrawn="1">
            <p:custDataLst>
              <p:tags r:id="rId2"/>
            </p:custDataLst>
          </p:nvPr>
        </p:nvPicPr>
        <p:blipFill>
          <a:blip r:embed="rId10" r:link="rId11" cstate="email"/>
          <a:stretch>
            <a:fillRect/>
          </a:stretch>
        </p:blipFill>
        <p:spPr>
          <a:xfrm>
            <a:off x="11471910" y="0"/>
            <a:ext cx="720090" cy="633568"/>
          </a:xfrm>
          <a:prstGeom prst="rect">
            <a:avLst/>
          </a:prstGeom>
        </p:spPr>
      </p:pic>
      <p:sp>
        <p:nvSpPr>
          <p:cNvPr id="1049804" name="日期占位符 2"/>
          <p:cNvSpPr>
            <a:spLocks noGrp="1"/>
          </p:cNvSpPr>
          <p:nvPr>
            <p:ph type="dt" sz="half" idx="10"/>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805" name="页脚占位符 3"/>
          <p:cNvSpPr>
            <a:spLocks noGrp="1"/>
          </p:cNvSpPr>
          <p:nvPr>
            <p:ph type="ftr" sz="quarter" idx="11"/>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1049806" name="灯片编号占位符 4"/>
          <p:cNvSpPr>
            <a:spLocks noGrp="1"/>
          </p:cNvSpPr>
          <p:nvPr>
            <p:ph type="sldNum" sz="quarter" idx="12"/>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1049807" name="内容占位符 6"/>
          <p:cNvSpPr>
            <a:spLocks noGrp="1"/>
          </p:cNvSpPr>
          <p:nvPr>
            <p:ph sz="quarter" idx="13"/>
            <p:custDataLst>
              <p:tags r:id="rId6"/>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pitchFamily="34" charset="-122"/>
              </a:defRPr>
            </a:lvl1pPr>
            <a:lvl2pPr>
              <a:defRPr>
                <a:solidFill>
                  <a:schemeClr val="tx1"/>
                </a:solidFill>
                <a:latin typeface="Arial" panose="020B0604020202020204" pitchFamily="34" charset="0"/>
                <a:ea typeface="微软雅黑" panose="020B0503020204020204" pitchFamily="34" charset="-122"/>
              </a:defRPr>
            </a:lvl2pPr>
            <a:lvl3pPr>
              <a:defRPr>
                <a:solidFill>
                  <a:schemeClr val="tx1"/>
                </a:solidFill>
                <a:latin typeface="Arial" panose="020B0604020202020204" pitchFamily="34" charset="0"/>
                <a:ea typeface="微软雅黑" panose="020B0503020204020204" pitchFamily="34" charset="-122"/>
              </a:defRPr>
            </a:lvl3pPr>
            <a:lvl4pPr>
              <a:defRPr>
                <a:solidFill>
                  <a:schemeClr val="tx1"/>
                </a:solidFill>
                <a:latin typeface="Arial" panose="020B0604020202020204" pitchFamily="34" charset="0"/>
                <a:ea typeface="微软雅黑" panose="020B0503020204020204" pitchFamily="34" charset="-122"/>
              </a:defRPr>
            </a:lvl4pPr>
            <a:lvl5pPr>
              <a:defRPr>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pic>
        <p:nvPicPr>
          <p:cNvPr id="2097271" name="图片 5"/>
          <p:cNvPicPr>
            <a:picLocks/>
          </p:cNvPicPr>
          <p:nvPr userDrawn="1">
            <p:custDataLst>
              <p:tags r:id="rId1"/>
            </p:custDataLst>
          </p:nvPr>
        </p:nvPicPr>
        <p:blipFill>
          <a:blip r:embed="rId8" r:link="rId9" cstate="email"/>
          <a:stretch>
            <a:fillRect/>
          </a:stretch>
        </p:blipFill>
        <p:spPr>
          <a:xfrm>
            <a:off x="0" y="0"/>
            <a:ext cx="12192000" cy="6858000"/>
          </a:xfrm>
          <a:prstGeom prst="rect">
            <a:avLst/>
          </a:prstGeom>
        </p:spPr>
      </p:pic>
      <p:sp>
        <p:nvSpPr>
          <p:cNvPr id="1049650" name="日期占位符 2"/>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651" name="页脚占位符 3"/>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a:p>
        </p:txBody>
      </p:sp>
      <p:sp>
        <p:nvSpPr>
          <p:cNvPr id="1049652" name="灯片编号占位符 4"/>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
        <p:nvSpPr>
          <p:cNvPr id="1049653" name="标题 1"/>
          <p:cNvSpPr>
            <a:spLocks noGrp="1"/>
          </p:cNvSpPr>
          <p:nvPr>
            <p:ph type="title" idx="13" hasCustomPrompt="1"/>
            <p:custDataLst>
              <p:tags r:id="rId5"/>
            </p:custDataLst>
          </p:nvPr>
        </p:nvSpPr>
        <p:spPr>
          <a:xfrm>
            <a:off x="3125454" y="2359025"/>
            <a:ext cx="5789930" cy="1398905"/>
          </a:xfrm>
        </p:spPr>
        <p:txBody>
          <a:bodyPr vert="horz" wrap="square" lIns="91440" tIns="45720" rIns="91440" bIns="45720" rtlCol="0" anchor="b" anchorCtr="0">
            <a:normAutofit/>
          </a:bodyPr>
          <a:lstStyle>
            <a:lvl1pPr algn="ctr">
              <a:defRPr lang="zh-CN" altLang="en-US" sz="8000" b="0" spc="1000" baseline="0">
                <a:solidFill>
                  <a:schemeClr val="bg1"/>
                </a:solidFill>
                <a:latin typeface="Arial" panose="020B0604020202020204" pitchFamily="34" charset="0"/>
                <a:ea typeface="汉仪旗黑-85S" panose="00020600040101010101" pitchFamily="18" charset="-122"/>
              </a:defRPr>
            </a:lvl1pPr>
          </a:lstStyle>
          <a:p>
            <a:pPr marL="0" lvl="0" algn="dist"/>
            <a:r>
              <a:rPr lang="zh-CN" altLang="en-US" dirty="0"/>
              <a:t>编辑标题</a:t>
            </a:r>
          </a:p>
        </p:txBody>
      </p:sp>
      <p:sp>
        <p:nvSpPr>
          <p:cNvPr id="1049654" name="文本占位符 8"/>
          <p:cNvSpPr>
            <a:spLocks noGrp="1"/>
          </p:cNvSpPr>
          <p:nvPr>
            <p:ph type="body" sz="quarter" idx="14" hasCustomPrompt="1"/>
            <p:custDataLst>
              <p:tags r:id="rId6"/>
            </p:custDataLst>
          </p:nvPr>
        </p:nvSpPr>
        <p:spPr>
          <a:xfrm>
            <a:off x="3467100" y="3943267"/>
            <a:ext cx="5143500" cy="704933"/>
          </a:xfrm>
        </p:spPr>
        <p:txBody>
          <a:bodyPr>
            <a:normAutofit/>
          </a:bodyPr>
          <a:lstStyle>
            <a:lvl1pPr marL="0" indent="0" algn="ctr">
              <a:buNone/>
              <a:defRPr sz="2000">
                <a:solidFill>
                  <a:schemeClr val="bg1"/>
                </a:solidFill>
              </a:defRPr>
            </a:lvl1pPr>
          </a:lstStyle>
          <a:p>
            <a:pPr lvl="0"/>
            <a:r>
              <a:rPr lang="zh-CN" altLang="en-US" dirty="0"/>
              <a:t>单击此处编辑文本</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9743" name="标题 1"/>
          <p:cNvSpPr>
            <a:spLocks noGrp="1"/>
          </p:cNvSpPr>
          <p:nvPr>
            <p:ph type="title"/>
          </p:nvPr>
        </p:nvSpPr>
        <p:spPr/>
        <p:txBody>
          <a:bodyPr/>
          <a:lstStyle/>
          <a:p>
            <a:r>
              <a:rPr lang="zh-CN" altLang="en-US"/>
              <a:t>单击此处编辑母版标题样式</a:t>
            </a:r>
          </a:p>
        </p:txBody>
      </p:sp>
      <p:sp>
        <p:nvSpPr>
          <p:cNvPr id="1049744"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45"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46" name="日期占位符 4"/>
          <p:cNvSpPr>
            <a:spLocks noGrp="1"/>
          </p:cNvSpPr>
          <p:nvPr>
            <p:ph type="dt" sz="half" idx="10"/>
          </p:nvPr>
        </p:nvSpPr>
        <p:spPr/>
        <p:txBody>
          <a:bodyPr/>
          <a:lstStyle/>
          <a:p>
            <a:fld id="{A6413ECE-AD87-4D78-9819-D663CD7D3C54}" type="datetimeFigureOut">
              <a:rPr lang="zh-CN" altLang="en-US" smtClean="0"/>
              <a:t>2022/8/24</a:t>
            </a:fld>
            <a:endParaRPr lang="zh-CN" altLang="en-US"/>
          </a:p>
        </p:txBody>
      </p:sp>
      <p:sp>
        <p:nvSpPr>
          <p:cNvPr id="1049747" name="页脚占位符 5"/>
          <p:cNvSpPr>
            <a:spLocks noGrp="1"/>
          </p:cNvSpPr>
          <p:nvPr>
            <p:ph type="ftr" sz="quarter" idx="11"/>
          </p:nvPr>
        </p:nvSpPr>
        <p:spPr/>
        <p:txBody>
          <a:bodyPr/>
          <a:lstStyle/>
          <a:p>
            <a:endParaRPr lang="zh-CN" altLang="en-US"/>
          </a:p>
        </p:txBody>
      </p:sp>
      <p:sp>
        <p:nvSpPr>
          <p:cNvPr id="1049748" name="灯片编号占位符 6"/>
          <p:cNvSpPr>
            <a:spLocks noGrp="1"/>
          </p:cNvSpPr>
          <p:nvPr>
            <p:ph type="sldNum" sz="quarter" idx="12"/>
          </p:nvPr>
        </p:nvSpPr>
        <p:spPr/>
        <p:txBody>
          <a:bodyPr/>
          <a:lstStyle/>
          <a:p>
            <a:fld id="{D1395BB1-AB23-4B9B-B037-65017CF3EF1A}"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2097289" name="图片 6"/>
          <p:cNvPicPr>
            <a:picLocks/>
          </p:cNvPicPr>
          <p:nvPr userDrawn="1">
            <p:custDataLst>
              <p:tags r:id="rId1"/>
            </p:custDataLst>
          </p:nvPr>
        </p:nvPicPr>
        <p:blipFill>
          <a:blip r:embed="rId8" r:link="rId9" cstate="email"/>
          <a:stretch>
            <a:fillRect/>
          </a:stretch>
        </p:blipFill>
        <p:spPr>
          <a:xfrm>
            <a:off x="0" y="0"/>
            <a:ext cx="720090" cy="633568"/>
          </a:xfrm>
          <a:prstGeom prst="rect">
            <a:avLst/>
          </a:prstGeom>
        </p:spPr>
      </p:pic>
      <p:pic>
        <p:nvPicPr>
          <p:cNvPr id="2097290" name="图片 5"/>
          <p:cNvPicPr>
            <a:picLocks/>
          </p:cNvPicPr>
          <p:nvPr userDrawn="1">
            <p:custDataLst>
              <p:tags r:id="rId2"/>
            </p:custDataLst>
          </p:nvPr>
        </p:nvPicPr>
        <p:blipFill>
          <a:blip r:embed="rId10" r:link="rId11" cstate="email"/>
          <a:stretch>
            <a:fillRect/>
          </a:stretch>
        </p:blipFill>
        <p:spPr>
          <a:xfrm>
            <a:off x="11471910" y="0"/>
            <a:ext cx="720090" cy="633568"/>
          </a:xfrm>
          <a:prstGeom prst="rect">
            <a:avLst/>
          </a:prstGeom>
        </p:spPr>
      </p:pic>
      <p:sp>
        <p:nvSpPr>
          <p:cNvPr id="1049814" name="标题 1"/>
          <p:cNvSpPr>
            <a:spLocks noGrp="1"/>
          </p:cNvSpPr>
          <p:nvPr>
            <p:ph type="title"/>
            <p:custDataLst>
              <p:tags r:id="rId3"/>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1049815"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816"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049817"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49793" name="矩形 9"/>
          <p:cNvSpPr/>
          <p:nvPr userDrawn="1">
            <p:custDataLst>
              <p:tags r:id="rId1"/>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2097281" name="图片 8"/>
          <p:cNvPicPr>
            <a:picLocks/>
          </p:cNvPicPr>
          <p:nvPr userDrawn="1">
            <p:custDataLst>
              <p:tags r:id="rId2"/>
            </p:custDataLst>
          </p:nvPr>
        </p:nvPicPr>
        <p:blipFill>
          <a:blip r:embed="rId10" r:link="rId11" cstate="email"/>
          <a:stretch>
            <a:fillRect/>
          </a:stretch>
        </p:blipFill>
        <p:spPr>
          <a:xfrm>
            <a:off x="0" y="0"/>
            <a:ext cx="720090" cy="633568"/>
          </a:xfrm>
          <a:prstGeom prst="rect">
            <a:avLst/>
          </a:prstGeom>
        </p:spPr>
      </p:pic>
      <p:pic>
        <p:nvPicPr>
          <p:cNvPr id="2097282" name="图片 7"/>
          <p:cNvPicPr>
            <a:picLocks/>
          </p:cNvPicPr>
          <p:nvPr userDrawn="1">
            <p:custDataLst>
              <p:tags r:id="rId3"/>
            </p:custDataLst>
          </p:nvPr>
        </p:nvPicPr>
        <p:blipFill>
          <a:blip r:embed="rId12" r:link="rId13" cstate="email"/>
          <a:stretch>
            <a:fillRect/>
          </a:stretch>
        </p:blipFill>
        <p:spPr>
          <a:xfrm>
            <a:off x="11471910" y="0"/>
            <a:ext cx="720090" cy="633568"/>
          </a:xfrm>
          <a:prstGeom prst="rect">
            <a:avLst/>
          </a:prstGeom>
        </p:spPr>
      </p:pic>
      <p:sp>
        <p:nvSpPr>
          <p:cNvPr id="1049794" name="标题 1"/>
          <p:cNvSpPr>
            <a:spLocks noGrp="1"/>
          </p:cNvSpPr>
          <p:nvPr>
            <p:ph type="title" hasCustomPrompt="1"/>
            <p:custDataLst>
              <p:tags r:id="rId4"/>
            </p:custDataLst>
          </p:nvPr>
        </p:nvSpPr>
        <p:spPr>
          <a:xfrm>
            <a:off x="1281600" y="1249200"/>
            <a:ext cx="9626400" cy="723600"/>
          </a:xfrm>
        </p:spPr>
        <p:txBody>
          <a:bodyPr wrap="square" anchor="ctr">
            <a:normAutofit/>
          </a:bodyP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1049795" name="内容占位符 6"/>
          <p:cNvSpPr>
            <a:spLocks noGrp="1"/>
          </p:cNvSpPr>
          <p:nvPr>
            <p:ph sz="quarter" idx="13"/>
            <p:custDataLst>
              <p:tags r:id="rId5"/>
            </p:custDataLst>
          </p:nvPr>
        </p:nvSpPr>
        <p:spPr>
          <a:xfrm>
            <a:off x="1281113" y="2163600"/>
            <a:ext cx="9626600" cy="3445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796" name="日期占位符 2"/>
          <p:cNvSpPr>
            <a:spLocks noGrp="1"/>
          </p:cNvSpPr>
          <p:nvPr>
            <p:ph type="dt" sz="half" idx="10"/>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797" name="页脚占位符 3"/>
          <p:cNvSpPr>
            <a:spLocks noGrp="1"/>
          </p:cNvSpPr>
          <p:nvPr>
            <p:ph type="ftr" sz="quarter" idx="11"/>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049798" name="灯片编号占位符 4"/>
          <p:cNvSpPr>
            <a:spLocks noGrp="1"/>
          </p:cNvSpPr>
          <p:nvPr>
            <p:ph type="sldNum" sz="quarter" idx="12"/>
            <p:custDataLst>
              <p:tags r:id="rId8"/>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49839" name="矩形 9"/>
          <p:cNvSpPr/>
          <p:nvPr userDrawn="1">
            <p:custDataLst>
              <p:tags r:id="rId1"/>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2097297" name="图片 7"/>
          <p:cNvPicPr>
            <a:picLocks/>
          </p:cNvPicPr>
          <p:nvPr userDrawn="1">
            <p:custDataLst>
              <p:tags r:id="rId2"/>
            </p:custDataLst>
          </p:nvPr>
        </p:nvPicPr>
        <p:blipFill>
          <a:blip r:embed="rId10" r:link="rId11" cstate="email"/>
          <a:stretch>
            <a:fillRect/>
          </a:stretch>
        </p:blipFill>
        <p:spPr>
          <a:xfrm>
            <a:off x="11471910" y="0"/>
            <a:ext cx="720090" cy="633568"/>
          </a:xfrm>
          <a:prstGeom prst="rect">
            <a:avLst/>
          </a:prstGeom>
        </p:spPr>
      </p:pic>
      <p:sp>
        <p:nvSpPr>
          <p:cNvPr id="1049840" name="标题 1"/>
          <p:cNvSpPr>
            <a:spLocks noGrp="1"/>
          </p:cNvSpPr>
          <p:nvPr>
            <p:ph type="title" hasCustomPrompt="1"/>
            <p:custDataLst>
              <p:tags r:id="rId3"/>
            </p:custDataLst>
          </p:nvPr>
        </p:nvSpPr>
        <p:spPr>
          <a:xfrm>
            <a:off x="583200" y="770400"/>
            <a:ext cx="3960000" cy="882000"/>
          </a:xfrm>
        </p:spPr>
        <p:txBody>
          <a:bodyPr wrap="square" anchor="ctr" anchorCtr="0">
            <a:normAutofit/>
          </a:bodyP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1049841"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842"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049843"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1049844" name="文本占位符 6"/>
          <p:cNvSpPr>
            <a:spLocks noGrp="1"/>
          </p:cNvSpPr>
          <p:nvPr>
            <p:ph type="body" sz="quarter" idx="13"/>
            <p:custDataLst>
              <p:tags r:id="rId7"/>
            </p:custDataLst>
          </p:nvPr>
        </p:nvSpPr>
        <p:spPr>
          <a:xfrm>
            <a:off x="586800" y="1764000"/>
            <a:ext cx="3956400" cy="4093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845" name="内容占位符 8"/>
          <p:cNvSpPr>
            <a:spLocks noGrp="1"/>
          </p:cNvSpPr>
          <p:nvPr>
            <p:ph sz="quarter" idx="14"/>
            <p:custDataLst>
              <p:tags r:id="rId8"/>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49759" name="矩形 10"/>
          <p:cNvSpPr/>
          <p:nvPr userDrawn="1">
            <p:custDataLst>
              <p:tags r:id="rId1"/>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2097272" name="图片 9"/>
          <p:cNvPicPr>
            <a:picLocks/>
          </p:cNvPicPr>
          <p:nvPr userDrawn="1">
            <p:custDataLst>
              <p:tags r:id="rId2"/>
            </p:custDataLst>
          </p:nvPr>
        </p:nvPicPr>
        <p:blipFill>
          <a:blip r:embed="rId11" r:link="rId12" cstate="email"/>
          <a:stretch>
            <a:fillRect/>
          </a:stretch>
        </p:blipFill>
        <p:spPr>
          <a:xfrm>
            <a:off x="0" y="0"/>
            <a:ext cx="720090" cy="633568"/>
          </a:xfrm>
          <a:prstGeom prst="rect">
            <a:avLst/>
          </a:prstGeom>
        </p:spPr>
      </p:pic>
      <p:pic>
        <p:nvPicPr>
          <p:cNvPr id="2097273" name="图片 7"/>
          <p:cNvPicPr>
            <a:picLocks/>
          </p:cNvPicPr>
          <p:nvPr userDrawn="1">
            <p:custDataLst>
              <p:tags r:id="rId3"/>
            </p:custDataLst>
          </p:nvPr>
        </p:nvPicPr>
        <p:blipFill>
          <a:blip r:embed="rId13" r:link="rId14" cstate="email"/>
          <a:stretch>
            <a:fillRect/>
          </a:stretch>
        </p:blipFill>
        <p:spPr>
          <a:xfrm>
            <a:off x="11471910" y="0"/>
            <a:ext cx="720090" cy="633568"/>
          </a:xfrm>
          <a:prstGeom prst="rect">
            <a:avLst/>
          </a:prstGeom>
        </p:spPr>
      </p:pic>
      <p:sp>
        <p:nvSpPr>
          <p:cNvPr id="1049760" name="标题 1"/>
          <p:cNvSpPr>
            <a:spLocks noGrp="1"/>
          </p:cNvSpPr>
          <p:nvPr>
            <p:ph type="title"/>
            <p:custDataLst>
              <p:tags r:id="rId4"/>
            </p:custDataLst>
          </p:nvPr>
        </p:nvSpPr>
        <p:spPr>
          <a:xfrm>
            <a:off x="612000" y="781200"/>
            <a:ext cx="10976400" cy="626400"/>
          </a:xfrm>
        </p:spPr>
        <p:txBody>
          <a:bodyPr wrap="square" anchor="ctr">
            <a:normAutofit/>
          </a:bodyP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1049761"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762"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049763"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1049764" name="文本占位符 6"/>
          <p:cNvSpPr>
            <a:spLocks noGrp="1"/>
          </p:cNvSpPr>
          <p:nvPr>
            <p:ph type="body" sz="quarter" idx="13"/>
            <p:custDataLst>
              <p:tags r:id="rId8"/>
            </p:custDataLst>
          </p:nvPr>
        </p:nvSpPr>
        <p:spPr>
          <a:xfrm>
            <a:off x="612000" y="1659600"/>
            <a:ext cx="10975975" cy="828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049765" name="内容占位符 8"/>
          <p:cNvSpPr>
            <a:spLocks noGrp="1"/>
          </p:cNvSpPr>
          <p:nvPr>
            <p:ph sz="quarter" idx="14"/>
            <p:custDataLst>
              <p:tags r:id="rId9"/>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049832" name="矩形 10"/>
          <p:cNvSpPr/>
          <p:nvPr userDrawn="1">
            <p:custDataLst>
              <p:tags r:id="rId1"/>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2097295" name="图片 9"/>
          <p:cNvPicPr>
            <a:picLocks/>
          </p:cNvPicPr>
          <p:nvPr userDrawn="1">
            <p:custDataLst>
              <p:tags r:id="rId2"/>
            </p:custDataLst>
          </p:nvPr>
        </p:nvPicPr>
        <p:blipFill>
          <a:blip r:embed="rId11" r:link="rId12" cstate="email"/>
          <a:stretch>
            <a:fillRect/>
          </a:stretch>
        </p:blipFill>
        <p:spPr>
          <a:xfrm>
            <a:off x="0" y="0"/>
            <a:ext cx="720090" cy="633568"/>
          </a:xfrm>
          <a:prstGeom prst="rect">
            <a:avLst/>
          </a:prstGeom>
        </p:spPr>
      </p:pic>
      <p:pic>
        <p:nvPicPr>
          <p:cNvPr id="2097296" name="图片 7"/>
          <p:cNvPicPr>
            <a:picLocks/>
          </p:cNvPicPr>
          <p:nvPr userDrawn="1">
            <p:custDataLst>
              <p:tags r:id="rId3"/>
            </p:custDataLst>
          </p:nvPr>
        </p:nvPicPr>
        <p:blipFill>
          <a:blip r:embed="rId13" r:link="rId14" cstate="email"/>
          <a:stretch>
            <a:fillRect/>
          </a:stretch>
        </p:blipFill>
        <p:spPr>
          <a:xfrm>
            <a:off x="11471910" y="0"/>
            <a:ext cx="720090" cy="633568"/>
          </a:xfrm>
          <a:prstGeom prst="rect">
            <a:avLst/>
          </a:prstGeom>
        </p:spPr>
      </p:pic>
      <p:sp>
        <p:nvSpPr>
          <p:cNvPr id="1049833" name="标题 1"/>
          <p:cNvSpPr>
            <a:spLocks noGrp="1"/>
          </p:cNvSpPr>
          <p:nvPr>
            <p:ph type="title"/>
            <p:custDataLst>
              <p:tags r:id="rId4"/>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1049834"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835"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049836"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1049837" name="内容占位符 6"/>
          <p:cNvSpPr>
            <a:spLocks noGrp="1"/>
          </p:cNvSpPr>
          <p:nvPr>
            <p:ph sz="quarter" idx="13"/>
            <p:custDataLst>
              <p:tags r:id="rId8"/>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838" name="文本占位符 8"/>
          <p:cNvSpPr>
            <a:spLocks noGrp="1"/>
          </p:cNvSpPr>
          <p:nvPr>
            <p:ph type="body" sz="quarter" idx="14"/>
            <p:custDataLst>
              <p:tags r:id="rId9"/>
            </p:custDataLst>
          </p:nvPr>
        </p:nvSpPr>
        <p:spPr>
          <a:xfrm>
            <a:off x="594000" y="5180400"/>
            <a:ext cx="11001600" cy="10116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49784" name="矩形 13"/>
          <p:cNvSpPr/>
          <p:nvPr userDrawn="1">
            <p:custDataLst>
              <p:tags r:id="rId1"/>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2097279" name="图片 11"/>
          <p:cNvPicPr>
            <a:picLocks/>
          </p:cNvPicPr>
          <p:nvPr userDrawn="1">
            <p:custDataLst>
              <p:tags r:id="rId2"/>
            </p:custDataLst>
          </p:nvPr>
        </p:nvPicPr>
        <p:blipFill>
          <a:blip r:embed="rId13" r:link="rId14" cstate="email"/>
          <a:stretch>
            <a:fillRect/>
          </a:stretch>
        </p:blipFill>
        <p:spPr>
          <a:xfrm>
            <a:off x="11471910" y="6224432"/>
            <a:ext cx="720090" cy="633568"/>
          </a:xfrm>
          <a:prstGeom prst="rect">
            <a:avLst/>
          </a:prstGeom>
        </p:spPr>
      </p:pic>
      <p:pic>
        <p:nvPicPr>
          <p:cNvPr id="2097280" name="图片 9"/>
          <p:cNvPicPr>
            <a:picLocks/>
          </p:cNvPicPr>
          <p:nvPr userDrawn="1">
            <p:custDataLst>
              <p:tags r:id="rId3"/>
            </p:custDataLst>
          </p:nvPr>
        </p:nvPicPr>
        <p:blipFill>
          <a:blip r:embed="rId15" r:link="rId16" cstate="email"/>
          <a:stretch>
            <a:fillRect/>
          </a:stretch>
        </p:blipFill>
        <p:spPr>
          <a:xfrm>
            <a:off x="0" y="6224432"/>
            <a:ext cx="720090" cy="633568"/>
          </a:xfrm>
          <a:prstGeom prst="rect">
            <a:avLst/>
          </a:prstGeom>
        </p:spPr>
      </p:pic>
      <p:sp>
        <p:nvSpPr>
          <p:cNvPr id="1049785" name="标题 1"/>
          <p:cNvSpPr>
            <a:spLocks noGrp="1"/>
          </p:cNvSpPr>
          <p:nvPr>
            <p:ph type="title"/>
            <p:custDataLst>
              <p:tags r:id="rId4"/>
            </p:custDataLst>
          </p:nvPr>
        </p:nvSpPr>
        <p:spPr>
          <a:xfrm>
            <a:off x="579600" y="237600"/>
            <a:ext cx="11037600" cy="441964"/>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1049786"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787"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049788"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1049789" name="内容占位符 6"/>
          <p:cNvSpPr>
            <a:spLocks noGrp="1"/>
          </p:cNvSpPr>
          <p:nvPr>
            <p:ph sz="quarter" idx="13"/>
            <p:custDataLst>
              <p:tags r:id="rId8"/>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790" name="内容占位符 8"/>
          <p:cNvSpPr>
            <a:spLocks noGrp="1"/>
          </p:cNvSpPr>
          <p:nvPr>
            <p:ph sz="quarter" idx="14"/>
            <p:custDataLst>
              <p:tags r:id="rId9"/>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9791" name="文本占位符 10"/>
          <p:cNvSpPr>
            <a:spLocks noGrp="1"/>
          </p:cNvSpPr>
          <p:nvPr>
            <p:ph type="body" sz="quarter" idx="15"/>
            <p:custDataLst>
              <p:tags r:id="rId10"/>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049792" name="文本占位符 12"/>
          <p:cNvSpPr>
            <a:spLocks noGrp="1"/>
          </p:cNvSpPr>
          <p:nvPr>
            <p:ph type="body" sz="quarter" idx="16"/>
            <p:custDataLst>
              <p:tags r:id="rId11"/>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49826" name="矩形 9"/>
          <p:cNvSpPr/>
          <p:nvPr userDrawn="1">
            <p:custDataLst>
              <p:tags r:id="rId1"/>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pic>
        <p:nvPicPr>
          <p:cNvPr id="2097293" name="图片 8"/>
          <p:cNvPicPr>
            <a:picLocks/>
          </p:cNvPicPr>
          <p:nvPr userDrawn="1">
            <p:custDataLst>
              <p:tags r:id="rId2"/>
            </p:custDataLst>
          </p:nvPr>
        </p:nvPicPr>
        <p:blipFill>
          <a:blip r:embed="rId10" r:link="rId11" cstate="email"/>
          <a:stretch>
            <a:fillRect/>
          </a:stretch>
        </p:blipFill>
        <p:spPr>
          <a:xfrm>
            <a:off x="10571797" y="5432473"/>
            <a:ext cx="1620202" cy="1425527"/>
          </a:xfrm>
          <a:prstGeom prst="rect">
            <a:avLst/>
          </a:prstGeom>
        </p:spPr>
      </p:pic>
      <p:pic>
        <p:nvPicPr>
          <p:cNvPr id="2097294" name="图片 7"/>
          <p:cNvPicPr>
            <a:picLocks/>
          </p:cNvPicPr>
          <p:nvPr userDrawn="1">
            <p:custDataLst>
              <p:tags r:id="rId3"/>
            </p:custDataLst>
          </p:nvPr>
        </p:nvPicPr>
        <p:blipFill>
          <a:blip r:embed="rId12" r:link="rId13" cstate="email"/>
          <a:stretch>
            <a:fillRect/>
          </a:stretch>
        </p:blipFill>
        <p:spPr>
          <a:xfrm>
            <a:off x="0" y="5432473"/>
            <a:ext cx="1620202" cy="1425527"/>
          </a:xfrm>
          <a:prstGeom prst="rect">
            <a:avLst/>
          </a:prstGeom>
        </p:spPr>
      </p:pic>
      <p:sp>
        <p:nvSpPr>
          <p:cNvPr id="1049827" name="标题 1"/>
          <p:cNvSpPr>
            <a:spLocks noGrp="1"/>
          </p:cNvSpPr>
          <p:nvPr>
            <p:ph type="title" hasCustomPrompt="1"/>
            <p:custDataLst>
              <p:tags r:id="rId4"/>
            </p:custDataLst>
          </p:nvPr>
        </p:nvSpPr>
        <p:spPr>
          <a:xfrm>
            <a:off x="1522800" y="1339200"/>
            <a:ext cx="9144000" cy="2386800"/>
          </a:xfrm>
        </p:spPr>
        <p:txBody>
          <a:bodyPr wrap="square" anchor="b">
            <a:normAutofit/>
          </a:bodyPr>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1049828" name="日期占位符 2"/>
          <p:cNvSpPr>
            <a:spLocks noGrp="1"/>
          </p:cNvSpPr>
          <p:nvPr>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9829" name="页脚占位符 3"/>
          <p:cNvSpPr>
            <a:spLocks noGrp="1"/>
          </p:cNvSpPr>
          <p:nvPr>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endParaRPr lang="zh-CN" altLang="en-US" dirty="0"/>
          </a:p>
        </p:txBody>
      </p:sp>
      <p:sp>
        <p:nvSpPr>
          <p:cNvPr id="1049830" name="灯片编号占位符 4"/>
          <p:cNvSpPr>
            <a:spLocks noGrp="1"/>
          </p:cNvSpPr>
          <p:nvPr>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1049831" name="文本占位符 6"/>
          <p:cNvSpPr>
            <a:spLocks noGrp="1"/>
          </p:cNvSpPr>
          <p:nvPr>
            <p:ph type="body" sz="quarter" idx="13"/>
            <p:custDataLst>
              <p:tags r:id="rId8"/>
            </p:custDataLst>
          </p:nvPr>
        </p:nvSpPr>
        <p:spPr>
          <a:xfrm>
            <a:off x="1522413" y="3862800"/>
            <a:ext cx="9144000" cy="1656000"/>
          </a:xfrm>
        </p:spPr>
        <p:txBody>
          <a:bodyPr wrap="square">
            <a:normAutofit/>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9721"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9722"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49723"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24"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49725"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26" name="日期占位符 6"/>
          <p:cNvSpPr>
            <a:spLocks noGrp="1"/>
          </p:cNvSpPr>
          <p:nvPr>
            <p:ph type="dt" sz="half" idx="10"/>
          </p:nvPr>
        </p:nvSpPr>
        <p:spPr/>
        <p:txBody>
          <a:bodyPr/>
          <a:lstStyle/>
          <a:p>
            <a:fld id="{A6413ECE-AD87-4D78-9819-D663CD7D3C54}" type="datetimeFigureOut">
              <a:rPr lang="zh-CN" altLang="en-US" smtClean="0"/>
              <a:t>2022/8/24</a:t>
            </a:fld>
            <a:endParaRPr lang="zh-CN" altLang="en-US"/>
          </a:p>
        </p:txBody>
      </p:sp>
      <p:sp>
        <p:nvSpPr>
          <p:cNvPr id="1049727" name="页脚占位符 7"/>
          <p:cNvSpPr>
            <a:spLocks noGrp="1"/>
          </p:cNvSpPr>
          <p:nvPr>
            <p:ph type="ftr" sz="quarter" idx="11"/>
          </p:nvPr>
        </p:nvSpPr>
        <p:spPr/>
        <p:txBody>
          <a:bodyPr/>
          <a:lstStyle/>
          <a:p>
            <a:endParaRPr lang="zh-CN" altLang="en-US"/>
          </a:p>
        </p:txBody>
      </p:sp>
      <p:sp>
        <p:nvSpPr>
          <p:cNvPr id="1049728" name="灯片编号占位符 8"/>
          <p:cNvSpPr>
            <a:spLocks noGrp="1"/>
          </p:cNvSpPr>
          <p:nvPr>
            <p:ph type="sldNum" sz="quarter" idx="12"/>
          </p:nvPr>
        </p:nvSpPr>
        <p:spPr/>
        <p:txBody>
          <a:bodyPr/>
          <a:lstStyle/>
          <a:p>
            <a:fld id="{D1395BB1-AB23-4B9B-B037-65017CF3EF1A}"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9701" name="标题 1"/>
          <p:cNvSpPr>
            <a:spLocks noGrp="1"/>
          </p:cNvSpPr>
          <p:nvPr>
            <p:ph type="title"/>
          </p:nvPr>
        </p:nvSpPr>
        <p:spPr/>
        <p:txBody>
          <a:bodyPr/>
          <a:lstStyle/>
          <a:p>
            <a:r>
              <a:rPr lang="zh-CN" altLang="en-US"/>
              <a:t>单击此处编辑母版标题样式</a:t>
            </a:r>
          </a:p>
        </p:txBody>
      </p:sp>
      <p:sp>
        <p:nvSpPr>
          <p:cNvPr id="1049702" name="日期占位符 2"/>
          <p:cNvSpPr>
            <a:spLocks noGrp="1"/>
          </p:cNvSpPr>
          <p:nvPr>
            <p:ph type="dt" sz="half" idx="10"/>
          </p:nvPr>
        </p:nvSpPr>
        <p:spPr/>
        <p:txBody>
          <a:bodyPr/>
          <a:lstStyle/>
          <a:p>
            <a:fld id="{A6413ECE-AD87-4D78-9819-D663CD7D3C54}" type="datetimeFigureOut">
              <a:rPr lang="zh-CN" altLang="en-US" smtClean="0"/>
              <a:t>2022/8/24</a:t>
            </a:fld>
            <a:endParaRPr lang="zh-CN" altLang="en-US"/>
          </a:p>
        </p:txBody>
      </p:sp>
      <p:sp>
        <p:nvSpPr>
          <p:cNvPr id="1049703" name="页脚占位符 3"/>
          <p:cNvSpPr>
            <a:spLocks noGrp="1"/>
          </p:cNvSpPr>
          <p:nvPr>
            <p:ph type="ftr" sz="quarter" idx="11"/>
          </p:nvPr>
        </p:nvSpPr>
        <p:spPr/>
        <p:txBody>
          <a:bodyPr/>
          <a:lstStyle/>
          <a:p>
            <a:endParaRPr lang="zh-CN" altLang="en-US"/>
          </a:p>
        </p:txBody>
      </p:sp>
      <p:sp>
        <p:nvSpPr>
          <p:cNvPr id="1049704" name="灯片编号占位符 4"/>
          <p:cNvSpPr>
            <a:spLocks noGrp="1"/>
          </p:cNvSpPr>
          <p:nvPr>
            <p:ph type="sldNum" sz="quarter" idx="12"/>
          </p:nvPr>
        </p:nvSpPr>
        <p:spPr/>
        <p:txBody>
          <a:bodyPr/>
          <a:lstStyle/>
          <a:p>
            <a:fld id="{D1395BB1-AB23-4B9B-B037-65017CF3EF1A}"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606" name="日期占位符 1"/>
          <p:cNvSpPr>
            <a:spLocks noGrp="1"/>
          </p:cNvSpPr>
          <p:nvPr>
            <p:ph type="dt" sz="half" idx="10"/>
          </p:nvPr>
        </p:nvSpPr>
        <p:spPr/>
        <p:txBody>
          <a:bodyPr/>
          <a:lstStyle/>
          <a:p>
            <a:fld id="{A6413ECE-AD87-4D78-9819-D663CD7D3C54}" type="datetimeFigureOut">
              <a:rPr lang="zh-CN" altLang="en-US" smtClean="0"/>
              <a:t>2022/8/24</a:t>
            </a:fld>
            <a:endParaRPr lang="zh-CN" altLang="en-US"/>
          </a:p>
        </p:txBody>
      </p:sp>
      <p:sp>
        <p:nvSpPr>
          <p:cNvPr id="1048607" name="页脚占位符 2"/>
          <p:cNvSpPr>
            <a:spLocks noGrp="1"/>
          </p:cNvSpPr>
          <p:nvPr>
            <p:ph type="ftr" sz="quarter" idx="11"/>
          </p:nvPr>
        </p:nvSpPr>
        <p:spPr/>
        <p:txBody>
          <a:bodyPr/>
          <a:lstStyle/>
          <a:p>
            <a:endParaRPr lang="zh-CN" altLang="en-US"/>
          </a:p>
        </p:txBody>
      </p:sp>
      <p:sp>
        <p:nvSpPr>
          <p:cNvPr id="1048608" name="灯片编号占位符 3"/>
          <p:cNvSpPr>
            <a:spLocks noGrp="1"/>
          </p:cNvSpPr>
          <p:nvPr>
            <p:ph type="sldNum" sz="quarter" idx="12"/>
          </p:nvPr>
        </p:nvSpPr>
        <p:spPr/>
        <p:txBody>
          <a:bodyPr/>
          <a:lstStyle/>
          <a:p>
            <a:fld id="{D1395BB1-AB23-4B9B-B037-65017CF3EF1A}"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9749"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9750"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9751"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49752" name="日期占位符 4"/>
          <p:cNvSpPr>
            <a:spLocks noGrp="1"/>
          </p:cNvSpPr>
          <p:nvPr>
            <p:ph type="dt" sz="half" idx="10"/>
          </p:nvPr>
        </p:nvSpPr>
        <p:spPr/>
        <p:txBody>
          <a:bodyPr/>
          <a:lstStyle/>
          <a:p>
            <a:fld id="{A6413ECE-AD87-4D78-9819-D663CD7D3C54}" type="datetimeFigureOut">
              <a:rPr lang="zh-CN" altLang="en-US" smtClean="0"/>
              <a:t>2022/8/24</a:t>
            </a:fld>
            <a:endParaRPr lang="zh-CN" altLang="en-US"/>
          </a:p>
        </p:txBody>
      </p:sp>
      <p:sp>
        <p:nvSpPr>
          <p:cNvPr id="1049753" name="页脚占位符 5"/>
          <p:cNvSpPr>
            <a:spLocks noGrp="1"/>
          </p:cNvSpPr>
          <p:nvPr>
            <p:ph type="ftr" sz="quarter" idx="11"/>
          </p:nvPr>
        </p:nvSpPr>
        <p:spPr/>
        <p:txBody>
          <a:bodyPr/>
          <a:lstStyle/>
          <a:p>
            <a:endParaRPr lang="zh-CN" altLang="en-US"/>
          </a:p>
        </p:txBody>
      </p:sp>
      <p:sp>
        <p:nvSpPr>
          <p:cNvPr id="1049754" name="灯片编号占位符 6"/>
          <p:cNvSpPr>
            <a:spLocks noGrp="1"/>
          </p:cNvSpPr>
          <p:nvPr>
            <p:ph type="sldNum" sz="quarter" idx="12"/>
          </p:nvPr>
        </p:nvSpPr>
        <p:spPr/>
        <p:txBody>
          <a:bodyPr/>
          <a:lstStyle/>
          <a:p>
            <a:fld id="{D1395BB1-AB23-4B9B-B037-65017CF3EF1A}"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9710"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9711"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712"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049713" name="日期占位符 4"/>
          <p:cNvSpPr>
            <a:spLocks noGrp="1"/>
          </p:cNvSpPr>
          <p:nvPr>
            <p:ph type="dt" sz="half" idx="10"/>
          </p:nvPr>
        </p:nvSpPr>
        <p:spPr/>
        <p:txBody>
          <a:bodyPr/>
          <a:lstStyle/>
          <a:p>
            <a:fld id="{A6413ECE-AD87-4D78-9819-D663CD7D3C54}" type="datetimeFigureOut">
              <a:rPr lang="zh-CN" altLang="en-US" smtClean="0"/>
              <a:t>2022/8/24</a:t>
            </a:fld>
            <a:endParaRPr lang="zh-CN" altLang="en-US"/>
          </a:p>
        </p:txBody>
      </p:sp>
      <p:sp>
        <p:nvSpPr>
          <p:cNvPr id="1049714" name="页脚占位符 5"/>
          <p:cNvSpPr>
            <a:spLocks noGrp="1"/>
          </p:cNvSpPr>
          <p:nvPr>
            <p:ph type="ftr" sz="quarter" idx="11"/>
          </p:nvPr>
        </p:nvSpPr>
        <p:spPr/>
        <p:txBody>
          <a:bodyPr/>
          <a:lstStyle/>
          <a:p>
            <a:endParaRPr lang="zh-CN" altLang="en-US"/>
          </a:p>
        </p:txBody>
      </p:sp>
      <p:sp>
        <p:nvSpPr>
          <p:cNvPr id="1049715" name="灯片编号占位符 6"/>
          <p:cNvSpPr>
            <a:spLocks noGrp="1"/>
          </p:cNvSpPr>
          <p:nvPr>
            <p:ph type="sldNum" sz="quarter" idx="12"/>
          </p:nvPr>
        </p:nvSpPr>
        <p:spPr/>
        <p:txBody>
          <a:bodyPr/>
          <a:lstStyle/>
          <a:p>
            <a:fld id="{D1395BB1-AB23-4B9B-B037-65017CF3EF1A}"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tags" Target="../tags/tag2.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tags" Target="../tags/tag6.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tags" Target="../tags/tag1.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tags" Target="../tags/tag5.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tags" Target="../tags/tag4.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01"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602"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603"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413ECE-AD87-4D78-9819-D663CD7D3C54}" type="datetimeFigureOut">
              <a:rPr lang="zh-CN" altLang="en-US" smtClean="0"/>
              <a:t>2022/8/24</a:t>
            </a:fld>
            <a:endParaRPr lang="zh-CN" altLang="en-US"/>
          </a:p>
        </p:txBody>
      </p:sp>
      <p:sp>
        <p:nvSpPr>
          <p:cNvPr id="1048604"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605"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395BB1-AB23-4B9B-B037-65017CF3EF1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9658" name="剪去单角的矩形 6"/>
          <p:cNvSpPr/>
          <p:nvPr userDrawn="1"/>
        </p:nvSpPr>
        <p:spPr bwMode="auto">
          <a:xfrm>
            <a:off x="9647771" y="2"/>
            <a:ext cx="2544233" cy="836613"/>
          </a:xfrm>
          <a:prstGeom prst="snip1Rect">
            <a:avLst/>
          </a:prstGeom>
          <a:solidFill>
            <a:srgbClr val="FFFF00"/>
          </a:solidFill>
          <a:ln w="9525" cap="flat" cmpd="sng" algn="ctr">
            <a:noFill/>
            <a:prstDash val="solid"/>
            <a:round/>
            <a:headEnd type="none" w="med" len="med"/>
            <a:tailEnd type="none" w="med" len="med"/>
          </a:ln>
          <a:effectLst/>
        </p:spPr>
        <p:txBody>
          <a:bodyPr/>
          <a:lstStyle/>
          <a:p>
            <a:endParaRPr lang="zh-CN" altLang="en-US" sz="1600" b="1">
              <a:latin typeface="Arial Black" panose="020B0A04020102020204" pitchFamily="34" charset="0"/>
              <a:ea typeface="宋体" panose="02010600030101010101" pitchFamily="2" charset="-122"/>
            </a:endParaRPr>
          </a:p>
        </p:txBody>
      </p:sp>
      <p:sp>
        <p:nvSpPr>
          <p:cNvPr id="1049659" name="矩形 8"/>
          <p:cNvSpPr/>
          <p:nvPr userDrawn="1"/>
        </p:nvSpPr>
        <p:spPr bwMode="auto">
          <a:xfrm>
            <a:off x="4" y="2"/>
            <a:ext cx="9647767" cy="836613"/>
          </a:xfrm>
          <a:prstGeom prst="rect">
            <a:avLst/>
          </a:prstGeom>
          <a:solidFill>
            <a:srgbClr val="00B0F0"/>
          </a:solidFill>
          <a:ln w="9525" cap="flat" cmpd="sng" algn="ctr">
            <a:noFill/>
            <a:prstDash val="solid"/>
            <a:round/>
            <a:headEnd type="none" w="med" len="med"/>
            <a:tailEnd type="none" w="med" len="med"/>
          </a:ln>
          <a:effectLst/>
        </p:spPr>
        <p:txBody>
          <a:bodyPr/>
          <a:lstStyle/>
          <a:p>
            <a:pPr fontAlgn="auto">
              <a:spcBef>
                <a:spcPts val="0"/>
              </a:spcBef>
              <a:spcAft>
                <a:spcPts val="0"/>
              </a:spcAft>
            </a:pPr>
            <a:endParaRPr lang="zh-CN" altLang="en-US" sz="1800">
              <a:latin typeface="+mn-lt"/>
              <a:ea typeface="+mn-ea"/>
            </a:endParaRPr>
          </a:p>
        </p:txBody>
      </p:sp>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ransition advTm="6000"/>
  <p:hf hdr="0" ftr="0"/>
  <p:txStyles>
    <p:title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defRPr>
      </a:lvl2pPr>
      <a:lvl3pPr algn="ctr" rtl="0" eaLnBrk="0" fontAlgn="base" hangingPunct="0">
        <a:spcBef>
          <a:spcPct val="0"/>
        </a:spcBef>
        <a:spcAft>
          <a:spcPct val="0"/>
        </a:spcAft>
        <a:defRPr sz="3600">
          <a:solidFill>
            <a:schemeClr val="bg1"/>
          </a:solidFill>
          <a:latin typeface="Arial" panose="020B0604020202020204" pitchFamily="34" charset="0"/>
        </a:defRPr>
      </a:lvl3pPr>
      <a:lvl4pPr algn="ctr" rtl="0" eaLnBrk="0" fontAlgn="base" hangingPunct="0">
        <a:spcBef>
          <a:spcPct val="0"/>
        </a:spcBef>
        <a:spcAft>
          <a:spcPct val="0"/>
        </a:spcAft>
        <a:defRPr sz="3600">
          <a:solidFill>
            <a:schemeClr val="bg1"/>
          </a:solidFill>
          <a:latin typeface="Arial" panose="020B0604020202020204" pitchFamily="34" charset="0"/>
        </a:defRPr>
      </a:lvl4pPr>
      <a:lvl5pPr algn="ctr" rtl="0" eaLnBrk="0" fontAlgn="base" hangingPunct="0">
        <a:spcBef>
          <a:spcPct val="0"/>
        </a:spcBef>
        <a:spcAft>
          <a:spcPct val="0"/>
        </a:spcAft>
        <a:defRPr sz="3600">
          <a:solidFill>
            <a:schemeClr val="bg1"/>
          </a:solidFill>
          <a:latin typeface="Arial" panose="020B0604020202020204" pitchFamily="34" charset="0"/>
        </a:defRPr>
      </a:lvl5pPr>
      <a:lvl6pPr marL="457200" algn="ctr" rtl="0" fontAlgn="base">
        <a:spcBef>
          <a:spcPct val="0"/>
        </a:spcBef>
        <a:spcAft>
          <a:spcPct val="0"/>
        </a:spcAft>
        <a:defRPr sz="3600">
          <a:solidFill>
            <a:schemeClr val="bg1"/>
          </a:solidFill>
          <a:latin typeface="Arial" panose="020B0604020202020204" pitchFamily="34" charset="0"/>
        </a:defRPr>
      </a:lvl6pPr>
      <a:lvl7pPr marL="914400" algn="ctr" rtl="0" fontAlgn="base">
        <a:spcBef>
          <a:spcPct val="0"/>
        </a:spcBef>
        <a:spcAft>
          <a:spcPct val="0"/>
        </a:spcAft>
        <a:defRPr sz="3600">
          <a:solidFill>
            <a:schemeClr val="bg1"/>
          </a:solidFill>
          <a:latin typeface="Arial" panose="020B0604020202020204" pitchFamily="34" charset="0"/>
        </a:defRPr>
      </a:lvl7pPr>
      <a:lvl8pPr marL="1371600" algn="ctr" rtl="0" fontAlgn="base">
        <a:spcBef>
          <a:spcPct val="0"/>
        </a:spcBef>
        <a:spcAft>
          <a:spcPct val="0"/>
        </a:spcAft>
        <a:defRPr sz="3600">
          <a:solidFill>
            <a:schemeClr val="bg1"/>
          </a:solidFill>
          <a:latin typeface="Arial" panose="020B0604020202020204" pitchFamily="34" charset="0"/>
        </a:defRPr>
      </a:lvl8pPr>
      <a:lvl9pPr marL="1828800" algn="ctr" rtl="0" fontAlgn="base">
        <a:spcBef>
          <a:spcPct val="0"/>
        </a:spcBef>
        <a:spcAft>
          <a:spcPct val="0"/>
        </a:spcAft>
        <a:defRPr sz="3600">
          <a:solidFill>
            <a:schemeClr val="bg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custDataLst>
              <p:tags r:id="rId20"/>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p>
        </p:txBody>
      </p:sp>
      <p:sp>
        <p:nvSpPr>
          <p:cNvPr id="1048577" name="文本占位符 2"/>
          <p:cNvSpPr>
            <a:spLocks noGrp="1"/>
          </p:cNvSpPr>
          <p:nvPr>
            <p:ph type="body" idx="1"/>
            <p:custDataLst>
              <p:tags r:id="rId21"/>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578"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2022/8/24</a:t>
            </a:fld>
            <a:endParaRPr lang="zh-CN" altLang="en-US"/>
          </a:p>
        </p:txBody>
      </p:sp>
      <p:sp>
        <p:nvSpPr>
          <p:cNvPr id="1048579"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1048580"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dirty="0"/>
          </a:p>
        </p:txBody>
      </p:sp>
      <p:sp>
        <p:nvSpPr>
          <p:cNvPr id="1048581"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139.xml"/><Relationship Id="rId1" Type="http://schemas.openxmlformats.org/officeDocument/2006/relationships/tags" Target="../tags/tag138.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0.xml"/><Relationship Id="rId1" Type="http://schemas.openxmlformats.org/officeDocument/2006/relationships/tags" Target="../tags/tag140.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58.png"/><Relationship Id="rId4"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13.xml"/><Relationship Id="rId4" Type="http://schemas.openxmlformats.org/officeDocument/2006/relationships/image" Target="../media/image82.jpeg"/></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jpe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8" Type="http://schemas.openxmlformats.org/officeDocument/2006/relationships/image" Target="../media/image101.emf"/><Relationship Id="rId13" Type="http://schemas.openxmlformats.org/officeDocument/2006/relationships/image" Target="../media/image106.emf"/><Relationship Id="rId3" Type="http://schemas.openxmlformats.org/officeDocument/2006/relationships/image" Target="../media/image96.emf"/><Relationship Id="rId7" Type="http://schemas.openxmlformats.org/officeDocument/2006/relationships/image" Target="../media/image100.emf"/><Relationship Id="rId12" Type="http://schemas.openxmlformats.org/officeDocument/2006/relationships/image" Target="../media/image105.emf"/><Relationship Id="rId2" Type="http://schemas.openxmlformats.org/officeDocument/2006/relationships/image" Target="../media/image95.emf"/><Relationship Id="rId1" Type="http://schemas.openxmlformats.org/officeDocument/2006/relationships/slideLayout" Target="../slideLayouts/slideLayout13.xml"/><Relationship Id="rId6" Type="http://schemas.openxmlformats.org/officeDocument/2006/relationships/image" Target="../media/image99.emf"/><Relationship Id="rId11" Type="http://schemas.openxmlformats.org/officeDocument/2006/relationships/image" Target="../media/image104.emf"/><Relationship Id="rId5" Type="http://schemas.openxmlformats.org/officeDocument/2006/relationships/image" Target="../media/image98.emf"/><Relationship Id="rId15" Type="http://schemas.openxmlformats.org/officeDocument/2006/relationships/image" Target="../media/image108.emf"/><Relationship Id="rId10" Type="http://schemas.openxmlformats.org/officeDocument/2006/relationships/image" Target="../media/image103.png"/><Relationship Id="rId4" Type="http://schemas.openxmlformats.org/officeDocument/2006/relationships/image" Target="../media/image97.emf"/><Relationship Id="rId9" Type="http://schemas.openxmlformats.org/officeDocument/2006/relationships/image" Target="../media/image102.emf"/><Relationship Id="rId14" Type="http://schemas.openxmlformats.org/officeDocument/2006/relationships/image" Target="../media/image107.emf"/></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3.xml"/><Relationship Id="rId4"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notesSlide" Target="../notesSlides/notesSlide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标题 1"/>
          <p:cNvSpPr>
            <a:spLocks noGrp="1"/>
          </p:cNvSpPr>
          <p:nvPr>
            <p:ph type="ctrTitle" idx="13"/>
            <p:custDataLst>
              <p:tags r:id="rId2"/>
            </p:custDataLst>
          </p:nvPr>
        </p:nvSpPr>
        <p:spPr>
          <a:xfrm>
            <a:off x="2889250" y="1896110"/>
            <a:ext cx="6348095" cy="2794000"/>
          </a:xfrm>
        </p:spPr>
        <p:txBody>
          <a:bodyPr/>
          <a:lstStyle/>
          <a:p>
            <a:pPr algn="dist"/>
            <a:r>
              <a:rPr sz="5400" b="1" dirty="0">
                <a:latin typeface="宋体" panose="02010600030101010101" pitchFamily="2" charset="-122"/>
                <a:ea typeface="宋体" panose="02010600030101010101" pitchFamily="2" charset="-122"/>
                <a:sym typeface="+mn-ea"/>
              </a:rPr>
              <a:t>大数据治理方案</a:t>
            </a:r>
            <a:endParaRPr lang="zh-CN" altLang="en-US" sz="5400" b="1" dirty="0">
              <a:latin typeface="宋体" panose="02010600030101010101" pitchFamily="2" charset="-122"/>
              <a:ea typeface="宋体" panose="02010600030101010101" pitchFamily="2" charset="-122"/>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0" name="流程图: 磁盘 3"/>
          <p:cNvSpPr/>
          <p:nvPr/>
        </p:nvSpPr>
        <p:spPr>
          <a:xfrm>
            <a:off x="5054866" y="2670214"/>
            <a:ext cx="868370" cy="860289"/>
          </a:xfrm>
          <a:prstGeom prst="flowChartMagneticDisk">
            <a:avLst/>
          </a:prstGeom>
          <a:solidFill>
            <a:srgbClr val="FF0000"/>
          </a:solid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5" dirty="0">
                <a:solidFill>
                  <a:schemeClr val="bg1"/>
                </a:solidFill>
              </a:rPr>
              <a:t>Oracle</a:t>
            </a:r>
            <a:r>
              <a:rPr lang="zh-CN" altLang="en-US" sz="1325" dirty="0">
                <a:solidFill>
                  <a:schemeClr val="bg1"/>
                </a:solidFill>
              </a:rPr>
              <a:t>数据库</a:t>
            </a:r>
          </a:p>
        </p:txBody>
      </p:sp>
      <p:sp>
        <p:nvSpPr>
          <p:cNvPr id="1048751" name="圆角矩形 36"/>
          <p:cNvSpPr/>
          <p:nvPr/>
        </p:nvSpPr>
        <p:spPr>
          <a:xfrm>
            <a:off x="5421331" y="4743786"/>
            <a:ext cx="1099048" cy="284897"/>
          </a:xfrm>
          <a:prstGeom prst="roundRect">
            <a:avLst/>
          </a:prstGeom>
          <a:solidFill>
            <a:srgbClr val="7030A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rPr>
              <a:t>PostgreSQL</a:t>
            </a:r>
            <a:endParaRPr lang="zh-CN" altLang="en-US" sz="1200" dirty="0">
              <a:latin typeface="微软雅黑" panose="020B0503020204020204" pitchFamily="34" charset="-122"/>
              <a:ea typeface="微软雅黑" panose="020B0503020204020204" pitchFamily="34" charset="-122"/>
            </a:endParaRPr>
          </a:p>
        </p:txBody>
      </p:sp>
      <p:sp>
        <p:nvSpPr>
          <p:cNvPr id="1048752" name="圆角矩形 35"/>
          <p:cNvSpPr/>
          <p:nvPr/>
        </p:nvSpPr>
        <p:spPr>
          <a:xfrm>
            <a:off x="1578641" y="6019029"/>
            <a:ext cx="1099048" cy="375880"/>
          </a:xfrm>
          <a:prstGeom prst="roundRect">
            <a:avLst/>
          </a:prstGeom>
          <a:solidFill>
            <a:srgbClr val="CC0099"/>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达梦</a:t>
            </a:r>
            <a:r>
              <a:rPr lang="en-US" altLang="zh-CN" sz="1200" dirty="0" err="1">
                <a:latin typeface="微软雅黑" panose="020B0503020204020204" pitchFamily="34" charset="-122"/>
                <a:ea typeface="微软雅黑" panose="020B0503020204020204" pitchFamily="34" charset="-122"/>
              </a:rPr>
              <a:t>Dameng</a:t>
            </a:r>
            <a:endParaRPr lang="zh-CN" altLang="en-US" sz="1200" dirty="0">
              <a:latin typeface="微软雅黑" panose="020B0503020204020204" pitchFamily="34" charset="-122"/>
              <a:ea typeface="微软雅黑" panose="020B0503020204020204" pitchFamily="34" charset="-122"/>
            </a:endParaRPr>
          </a:p>
        </p:txBody>
      </p:sp>
      <p:sp>
        <p:nvSpPr>
          <p:cNvPr id="1048753" name="圆角矩形 34"/>
          <p:cNvSpPr/>
          <p:nvPr/>
        </p:nvSpPr>
        <p:spPr>
          <a:xfrm>
            <a:off x="1578641" y="4695444"/>
            <a:ext cx="1099048" cy="284897"/>
          </a:xfrm>
          <a:prstGeom prst="roundRect">
            <a:avLst/>
          </a:prstGeom>
          <a:solidFill>
            <a:srgbClr val="CC0099"/>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浪潮</a:t>
            </a:r>
            <a:r>
              <a:rPr lang="en-US" altLang="zh-CN" sz="1200" dirty="0">
                <a:latin typeface="微软雅黑" panose="020B0503020204020204" pitchFamily="34" charset="-122"/>
                <a:ea typeface="微软雅黑" panose="020B0503020204020204" pitchFamily="34" charset="-122"/>
              </a:rPr>
              <a:t>KDB</a:t>
            </a:r>
            <a:endParaRPr lang="zh-CN" altLang="en-US" sz="1200" dirty="0">
              <a:latin typeface="微软雅黑" panose="020B0503020204020204" pitchFamily="34" charset="-122"/>
              <a:ea typeface="微软雅黑" panose="020B0503020204020204" pitchFamily="34" charset="-122"/>
            </a:endParaRPr>
          </a:p>
        </p:txBody>
      </p:sp>
      <p:sp>
        <p:nvSpPr>
          <p:cNvPr id="1048754" name="圆角矩形 18"/>
          <p:cNvSpPr/>
          <p:nvPr/>
        </p:nvSpPr>
        <p:spPr>
          <a:xfrm>
            <a:off x="3381684" y="4513276"/>
            <a:ext cx="1044231" cy="461101"/>
          </a:xfrm>
          <a:prstGeom prst="roundRect">
            <a:avLst/>
          </a:prstGeom>
          <a:solidFill>
            <a:srgbClr val="CC009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From other</a:t>
            </a:r>
            <a:r>
              <a:rPr lang="zh-CN" altLang="en-US" sz="1200" dirty="0">
                <a:latin typeface="微软雅黑" panose="020B0503020204020204" pitchFamily="34" charset="-122"/>
                <a:ea typeface="微软雅黑" panose="020B0503020204020204" pitchFamily="34" charset="-122"/>
              </a:rPr>
              <a:t>数据库</a:t>
            </a:r>
          </a:p>
        </p:txBody>
      </p:sp>
      <p:sp>
        <p:nvSpPr>
          <p:cNvPr id="1048755" name="圆角矩形 46"/>
          <p:cNvSpPr/>
          <p:nvPr/>
        </p:nvSpPr>
        <p:spPr>
          <a:xfrm>
            <a:off x="5407713" y="5193818"/>
            <a:ext cx="1041294" cy="331177"/>
          </a:xfrm>
          <a:prstGeom prst="roundRect">
            <a:avLst/>
          </a:prstGeom>
          <a:solidFill>
            <a:srgbClr val="7030A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SQL Server</a:t>
            </a:r>
            <a:endParaRPr lang="zh-CN" altLang="en-US" sz="1200" dirty="0">
              <a:latin typeface="微软雅黑" panose="020B0503020204020204" pitchFamily="34" charset="-122"/>
              <a:ea typeface="微软雅黑" panose="020B0503020204020204" pitchFamily="34" charset="-122"/>
            </a:endParaRPr>
          </a:p>
        </p:txBody>
      </p:sp>
      <p:sp>
        <p:nvSpPr>
          <p:cNvPr id="1048756" name="圆角矩形 47"/>
          <p:cNvSpPr/>
          <p:nvPr/>
        </p:nvSpPr>
        <p:spPr>
          <a:xfrm>
            <a:off x="5388342" y="6061953"/>
            <a:ext cx="1042440" cy="267622"/>
          </a:xfrm>
          <a:prstGeom prst="roundRect">
            <a:avLst/>
          </a:prstGeom>
          <a:solidFill>
            <a:srgbClr val="7030A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DB2</a:t>
            </a:r>
            <a:endParaRPr lang="zh-CN" altLang="en-US" sz="1200" dirty="0">
              <a:latin typeface="微软雅黑" panose="020B0503020204020204" pitchFamily="34" charset="-122"/>
              <a:ea typeface="微软雅黑" panose="020B0503020204020204" pitchFamily="34" charset="-122"/>
            </a:endParaRPr>
          </a:p>
        </p:txBody>
      </p:sp>
      <p:sp>
        <p:nvSpPr>
          <p:cNvPr id="1048757" name="圆角矩形 45"/>
          <p:cNvSpPr/>
          <p:nvPr/>
        </p:nvSpPr>
        <p:spPr>
          <a:xfrm>
            <a:off x="5395299" y="6414805"/>
            <a:ext cx="1033041" cy="311553"/>
          </a:xfrm>
          <a:prstGeom prst="roundRect">
            <a:avLst/>
          </a:prstGeom>
          <a:solidFill>
            <a:srgbClr val="7030A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rPr>
              <a:t>MySql</a:t>
            </a:r>
            <a:endParaRPr lang="zh-CN" altLang="en-US" sz="1200" dirty="0">
              <a:latin typeface="微软雅黑" panose="020B0503020204020204" pitchFamily="34" charset="-122"/>
              <a:ea typeface="微软雅黑" panose="020B0503020204020204" pitchFamily="34" charset="-122"/>
            </a:endParaRPr>
          </a:p>
        </p:txBody>
      </p:sp>
      <p:sp>
        <p:nvSpPr>
          <p:cNvPr id="1048758" name="圆角矩形 53"/>
          <p:cNvSpPr/>
          <p:nvPr/>
        </p:nvSpPr>
        <p:spPr>
          <a:xfrm>
            <a:off x="7546547" y="1534667"/>
            <a:ext cx="1029745" cy="301211"/>
          </a:xfrm>
          <a:prstGeom prst="roundRect">
            <a:avLst/>
          </a:prstGeom>
          <a:solidFill>
            <a:srgbClr val="C709B0"/>
          </a:solidFill>
          <a:ln>
            <a:solidFill>
              <a:srgbClr val="92CD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国产数据库</a:t>
            </a:r>
          </a:p>
        </p:txBody>
      </p:sp>
      <p:sp>
        <p:nvSpPr>
          <p:cNvPr id="1048759" name="圆角矩形 54"/>
          <p:cNvSpPr/>
          <p:nvPr/>
        </p:nvSpPr>
        <p:spPr>
          <a:xfrm>
            <a:off x="7564942" y="2983237"/>
            <a:ext cx="1029745" cy="301211"/>
          </a:xfrm>
          <a:prstGeom prst="roundRect">
            <a:avLst/>
          </a:prstGeom>
          <a:solidFill>
            <a:srgbClr val="7030A0"/>
          </a:solidFill>
          <a:ln>
            <a:solidFill>
              <a:srgbClr val="92CD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MPP</a:t>
            </a:r>
            <a:endParaRPr lang="zh-CN" altLang="en-US" sz="1200" dirty="0">
              <a:latin typeface="微软雅黑" panose="020B0503020204020204" pitchFamily="34" charset="-122"/>
              <a:ea typeface="微软雅黑" panose="020B0503020204020204" pitchFamily="34" charset="-122"/>
            </a:endParaRPr>
          </a:p>
        </p:txBody>
      </p:sp>
      <p:sp>
        <p:nvSpPr>
          <p:cNvPr id="1048760" name="圆角矩形 55"/>
          <p:cNvSpPr/>
          <p:nvPr/>
        </p:nvSpPr>
        <p:spPr>
          <a:xfrm>
            <a:off x="7564351" y="3647169"/>
            <a:ext cx="1029745" cy="301211"/>
          </a:xfrm>
          <a:prstGeom prst="roundRect">
            <a:avLst/>
          </a:prstGeom>
          <a:solidFill>
            <a:srgbClr val="7030A0"/>
          </a:solidFill>
          <a:ln>
            <a:solidFill>
              <a:srgbClr val="92CD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内存数据库</a:t>
            </a:r>
          </a:p>
        </p:txBody>
      </p:sp>
      <p:sp>
        <p:nvSpPr>
          <p:cNvPr id="1048761" name="圆角矩形 56"/>
          <p:cNvSpPr/>
          <p:nvPr/>
        </p:nvSpPr>
        <p:spPr>
          <a:xfrm>
            <a:off x="7564941" y="4468128"/>
            <a:ext cx="1029745" cy="301211"/>
          </a:xfrm>
          <a:prstGeom prst="roundRect">
            <a:avLst/>
          </a:prstGeom>
          <a:solidFill>
            <a:srgbClr val="7030A0"/>
          </a:solidFill>
          <a:ln>
            <a:solidFill>
              <a:srgbClr val="92CD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常见数据库</a:t>
            </a:r>
          </a:p>
        </p:txBody>
      </p:sp>
      <p:sp>
        <p:nvSpPr>
          <p:cNvPr id="1048762" name="圆角矩形 57"/>
          <p:cNvSpPr/>
          <p:nvPr/>
        </p:nvSpPr>
        <p:spPr>
          <a:xfrm>
            <a:off x="7564352" y="5396952"/>
            <a:ext cx="1029745" cy="301211"/>
          </a:xfrm>
          <a:prstGeom prst="roundRect">
            <a:avLst/>
          </a:prstGeom>
          <a:solidFill>
            <a:srgbClr val="7030A0"/>
          </a:solidFill>
          <a:ln>
            <a:solidFill>
              <a:srgbClr val="92CD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消息队列</a:t>
            </a:r>
          </a:p>
        </p:txBody>
      </p:sp>
      <p:sp>
        <p:nvSpPr>
          <p:cNvPr id="1048763" name="圆角矩形 58"/>
          <p:cNvSpPr/>
          <p:nvPr/>
        </p:nvSpPr>
        <p:spPr>
          <a:xfrm>
            <a:off x="7564351" y="5939348"/>
            <a:ext cx="1029745" cy="301211"/>
          </a:xfrm>
          <a:prstGeom prst="roundRect">
            <a:avLst/>
          </a:prstGeom>
          <a:solidFill>
            <a:srgbClr val="7030A0"/>
          </a:solidFill>
          <a:ln>
            <a:solidFill>
              <a:srgbClr val="92CD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文本格式</a:t>
            </a:r>
          </a:p>
        </p:txBody>
      </p:sp>
      <p:sp>
        <p:nvSpPr>
          <p:cNvPr id="1048764" name="圆角矩形 64"/>
          <p:cNvSpPr/>
          <p:nvPr/>
        </p:nvSpPr>
        <p:spPr>
          <a:xfrm>
            <a:off x="9166980" y="1560735"/>
            <a:ext cx="1500957" cy="133141"/>
          </a:xfrm>
          <a:prstGeom prst="roundRect">
            <a:avLst/>
          </a:prstGeom>
          <a:solidFill>
            <a:srgbClr val="C709B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达梦</a:t>
            </a:r>
            <a:r>
              <a:rPr lang="en-US" altLang="zh-CN" sz="1200" dirty="0" err="1">
                <a:latin typeface="微软雅黑" panose="020B0503020204020204" pitchFamily="34" charset="-122"/>
                <a:ea typeface="微软雅黑" panose="020B0503020204020204" pitchFamily="34" charset="-122"/>
              </a:rPr>
              <a:t>Dameng</a:t>
            </a:r>
            <a:endParaRPr lang="zh-CN" altLang="en-US" sz="1200" dirty="0">
              <a:latin typeface="微软雅黑" panose="020B0503020204020204" pitchFamily="34" charset="-122"/>
              <a:ea typeface="微软雅黑" panose="020B0503020204020204" pitchFamily="34" charset="-122"/>
            </a:endParaRPr>
          </a:p>
        </p:txBody>
      </p:sp>
      <p:sp>
        <p:nvSpPr>
          <p:cNvPr id="1048765" name="圆角矩形 65"/>
          <p:cNvSpPr/>
          <p:nvPr/>
        </p:nvSpPr>
        <p:spPr>
          <a:xfrm>
            <a:off x="9161853" y="1773206"/>
            <a:ext cx="1506084" cy="247742"/>
          </a:xfrm>
          <a:prstGeom prst="roundRect">
            <a:avLst/>
          </a:prstGeom>
          <a:solidFill>
            <a:srgbClr val="C709B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浪潮</a:t>
            </a:r>
            <a:r>
              <a:rPr lang="en-US" altLang="zh-CN" sz="1200" dirty="0">
                <a:latin typeface="微软雅黑" panose="020B0503020204020204" pitchFamily="34" charset="-122"/>
                <a:ea typeface="微软雅黑" panose="020B0503020204020204" pitchFamily="34" charset="-122"/>
              </a:rPr>
              <a:t>KDB</a:t>
            </a:r>
            <a:endParaRPr lang="zh-CN" altLang="en-US" sz="1200" dirty="0">
              <a:latin typeface="微软雅黑" panose="020B0503020204020204" pitchFamily="34" charset="-122"/>
              <a:ea typeface="微软雅黑" panose="020B0503020204020204" pitchFamily="34" charset="-122"/>
            </a:endParaRPr>
          </a:p>
        </p:txBody>
      </p:sp>
      <p:sp>
        <p:nvSpPr>
          <p:cNvPr id="1048766" name="圆角矩形 67"/>
          <p:cNvSpPr/>
          <p:nvPr/>
        </p:nvSpPr>
        <p:spPr>
          <a:xfrm>
            <a:off x="9161853" y="2445810"/>
            <a:ext cx="1506084" cy="264926"/>
          </a:xfrm>
          <a:prstGeom prst="roundRect">
            <a:avLst/>
          </a:prstGeom>
          <a:solidFill>
            <a:srgbClr val="C709B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rPr>
              <a:t>DBone</a:t>
            </a:r>
            <a:endParaRPr lang="zh-CN" altLang="en-US" sz="1200" dirty="0">
              <a:latin typeface="微软雅黑" panose="020B0503020204020204" pitchFamily="34" charset="-122"/>
              <a:ea typeface="微软雅黑" panose="020B0503020204020204" pitchFamily="34" charset="-122"/>
            </a:endParaRPr>
          </a:p>
        </p:txBody>
      </p:sp>
      <p:sp>
        <p:nvSpPr>
          <p:cNvPr id="1048767" name="圆角矩形 69"/>
          <p:cNvSpPr/>
          <p:nvPr/>
        </p:nvSpPr>
        <p:spPr>
          <a:xfrm>
            <a:off x="9154326" y="3103578"/>
            <a:ext cx="1513611" cy="256311"/>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EMC </a:t>
            </a:r>
            <a:r>
              <a:rPr lang="en-US" altLang="zh-CN" sz="1200" dirty="0" err="1">
                <a:latin typeface="微软雅黑" panose="020B0503020204020204" pitchFamily="34" charset="-122"/>
                <a:ea typeface="微软雅黑" panose="020B0503020204020204" pitchFamily="34" charset="-122"/>
              </a:rPr>
              <a:t>greenplum</a:t>
            </a:r>
            <a:endParaRPr lang="zh-CN" altLang="en-US" sz="1200" dirty="0">
              <a:latin typeface="微软雅黑" panose="020B0503020204020204" pitchFamily="34" charset="-122"/>
              <a:ea typeface="微软雅黑" panose="020B0503020204020204" pitchFamily="34" charset="-122"/>
            </a:endParaRPr>
          </a:p>
        </p:txBody>
      </p:sp>
      <p:sp>
        <p:nvSpPr>
          <p:cNvPr id="1048768" name="圆角矩形 70"/>
          <p:cNvSpPr/>
          <p:nvPr/>
        </p:nvSpPr>
        <p:spPr>
          <a:xfrm>
            <a:off x="9191792" y="3512539"/>
            <a:ext cx="1476145" cy="239734"/>
          </a:xfrm>
          <a:prstGeom prst="roundRect">
            <a:avLst/>
          </a:prstGeom>
          <a:solidFill>
            <a:srgbClr val="C709B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gbase8M</a:t>
            </a:r>
            <a:endParaRPr lang="zh-CN" altLang="en-US" sz="1200" dirty="0">
              <a:latin typeface="微软雅黑" panose="020B0503020204020204" pitchFamily="34" charset="-122"/>
              <a:ea typeface="微软雅黑" panose="020B0503020204020204" pitchFamily="34" charset="-122"/>
            </a:endParaRPr>
          </a:p>
        </p:txBody>
      </p:sp>
      <p:sp>
        <p:nvSpPr>
          <p:cNvPr id="1048769" name="圆角矩形 71"/>
          <p:cNvSpPr/>
          <p:nvPr/>
        </p:nvSpPr>
        <p:spPr>
          <a:xfrm>
            <a:off x="9201318" y="3831078"/>
            <a:ext cx="1466621" cy="211825"/>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Sap </a:t>
            </a:r>
            <a:r>
              <a:rPr lang="en-US" altLang="zh-CN" sz="1200" dirty="0" err="1">
                <a:latin typeface="微软雅黑" panose="020B0503020204020204" pitchFamily="34" charset="-122"/>
                <a:ea typeface="微软雅黑" panose="020B0503020204020204" pitchFamily="34" charset="-122"/>
              </a:rPr>
              <a:t>hana</a:t>
            </a:r>
            <a:endParaRPr lang="zh-CN" altLang="en-US" sz="1200" dirty="0">
              <a:latin typeface="微软雅黑" panose="020B0503020204020204" pitchFamily="34" charset="-122"/>
              <a:ea typeface="微软雅黑" panose="020B0503020204020204" pitchFamily="34" charset="-122"/>
            </a:endParaRPr>
          </a:p>
        </p:txBody>
      </p:sp>
      <p:sp>
        <p:nvSpPr>
          <p:cNvPr id="1048770" name="圆角矩形 75"/>
          <p:cNvSpPr/>
          <p:nvPr/>
        </p:nvSpPr>
        <p:spPr>
          <a:xfrm>
            <a:off x="9237759" y="5022731"/>
            <a:ext cx="1430178" cy="254272"/>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SQL Server</a:t>
            </a:r>
            <a:endParaRPr lang="zh-CN" altLang="en-US" sz="1200" dirty="0">
              <a:latin typeface="微软雅黑" panose="020B0503020204020204" pitchFamily="34" charset="-122"/>
              <a:ea typeface="微软雅黑" panose="020B0503020204020204" pitchFamily="34" charset="-122"/>
            </a:endParaRPr>
          </a:p>
        </p:txBody>
      </p:sp>
      <p:sp>
        <p:nvSpPr>
          <p:cNvPr id="1048771" name="圆角矩形 76"/>
          <p:cNvSpPr/>
          <p:nvPr/>
        </p:nvSpPr>
        <p:spPr>
          <a:xfrm>
            <a:off x="9214765" y="5342001"/>
            <a:ext cx="1437931" cy="250358"/>
          </a:xfrm>
          <a:prstGeom prst="roundRect">
            <a:avLst/>
          </a:prstGeom>
          <a:solidFill>
            <a:srgbClr val="A8D0EC"/>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Kafka</a:t>
            </a:r>
            <a:endParaRPr lang="zh-CN" altLang="en-US" sz="1200" dirty="0">
              <a:latin typeface="微软雅黑" panose="020B0503020204020204" pitchFamily="34" charset="-122"/>
              <a:ea typeface="微软雅黑" panose="020B0503020204020204" pitchFamily="34" charset="-122"/>
            </a:endParaRPr>
          </a:p>
        </p:txBody>
      </p:sp>
      <p:sp>
        <p:nvSpPr>
          <p:cNvPr id="1048772" name="圆角矩形 77"/>
          <p:cNvSpPr/>
          <p:nvPr/>
        </p:nvSpPr>
        <p:spPr>
          <a:xfrm>
            <a:off x="9232356" y="5621281"/>
            <a:ext cx="1435580" cy="246594"/>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rPr>
              <a:t>tibco</a:t>
            </a:r>
            <a:endParaRPr lang="zh-CN" altLang="en-US" sz="1200" dirty="0">
              <a:latin typeface="微软雅黑" panose="020B0503020204020204" pitchFamily="34" charset="-122"/>
              <a:ea typeface="微软雅黑" panose="020B0503020204020204" pitchFamily="34" charset="-122"/>
            </a:endParaRPr>
          </a:p>
        </p:txBody>
      </p:sp>
      <p:sp>
        <p:nvSpPr>
          <p:cNvPr id="1048773" name="圆角矩形 78"/>
          <p:cNvSpPr/>
          <p:nvPr/>
        </p:nvSpPr>
        <p:spPr>
          <a:xfrm>
            <a:off x="9220436" y="5912545"/>
            <a:ext cx="661865" cy="182779"/>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TXT</a:t>
            </a:r>
            <a:endParaRPr lang="zh-CN" altLang="en-US" sz="1200" dirty="0">
              <a:latin typeface="微软雅黑" panose="020B0503020204020204" pitchFamily="34" charset="-122"/>
              <a:ea typeface="微软雅黑" panose="020B0503020204020204" pitchFamily="34" charset="-122"/>
            </a:endParaRPr>
          </a:p>
        </p:txBody>
      </p:sp>
      <p:sp>
        <p:nvSpPr>
          <p:cNvPr id="1048774" name="圆角矩形 79"/>
          <p:cNvSpPr/>
          <p:nvPr/>
        </p:nvSpPr>
        <p:spPr>
          <a:xfrm>
            <a:off x="9971831" y="5907173"/>
            <a:ext cx="661865" cy="182779"/>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CSV</a:t>
            </a:r>
            <a:endParaRPr lang="zh-CN" altLang="en-US" sz="1200" dirty="0">
              <a:latin typeface="微软雅黑" panose="020B0503020204020204" pitchFamily="34" charset="-122"/>
              <a:ea typeface="微软雅黑" panose="020B0503020204020204" pitchFamily="34" charset="-122"/>
            </a:endParaRPr>
          </a:p>
        </p:txBody>
      </p:sp>
      <p:sp>
        <p:nvSpPr>
          <p:cNvPr id="1048775" name="圆角矩形 80"/>
          <p:cNvSpPr/>
          <p:nvPr/>
        </p:nvSpPr>
        <p:spPr>
          <a:xfrm>
            <a:off x="9220436" y="6187383"/>
            <a:ext cx="661865" cy="182779"/>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XML</a:t>
            </a:r>
            <a:endParaRPr lang="zh-CN" altLang="en-US" sz="1200" dirty="0">
              <a:latin typeface="微软雅黑" panose="020B0503020204020204" pitchFamily="34" charset="-122"/>
              <a:ea typeface="微软雅黑" panose="020B0503020204020204" pitchFamily="34" charset="-122"/>
            </a:endParaRPr>
          </a:p>
        </p:txBody>
      </p:sp>
      <p:sp>
        <p:nvSpPr>
          <p:cNvPr id="1048776" name="圆角矩形 81"/>
          <p:cNvSpPr/>
          <p:nvPr/>
        </p:nvSpPr>
        <p:spPr>
          <a:xfrm>
            <a:off x="9971831" y="6174323"/>
            <a:ext cx="661865" cy="182779"/>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rPr>
              <a:t>sql</a:t>
            </a:r>
            <a:endParaRPr lang="zh-CN" altLang="en-US" sz="1200" dirty="0">
              <a:latin typeface="微软雅黑" panose="020B0503020204020204" pitchFamily="34" charset="-122"/>
              <a:ea typeface="微软雅黑" panose="020B0503020204020204" pitchFamily="34" charset="-122"/>
            </a:endParaRPr>
          </a:p>
        </p:txBody>
      </p:sp>
      <p:sp>
        <p:nvSpPr>
          <p:cNvPr id="1048777" name="圆角矩形 61"/>
          <p:cNvSpPr/>
          <p:nvPr/>
        </p:nvSpPr>
        <p:spPr>
          <a:xfrm>
            <a:off x="9161853" y="903179"/>
            <a:ext cx="1506085" cy="203563"/>
          </a:xfrm>
          <a:prstGeom prst="roundRect">
            <a:avLst/>
          </a:prstGeom>
          <a:solidFill>
            <a:srgbClr val="C709B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人大金仓</a:t>
            </a:r>
            <a:r>
              <a:rPr lang="en-US" altLang="zh-CN" sz="1200" dirty="0" err="1">
                <a:latin typeface="微软雅黑" panose="020B0503020204020204" pitchFamily="34" charset="-122"/>
                <a:ea typeface="微软雅黑" panose="020B0503020204020204" pitchFamily="34" charset="-122"/>
              </a:rPr>
              <a:t>Kingbase</a:t>
            </a:r>
            <a:endParaRPr lang="zh-CN" altLang="en-US" sz="1200" dirty="0">
              <a:latin typeface="微软雅黑" panose="020B0503020204020204" pitchFamily="34" charset="-122"/>
              <a:ea typeface="微软雅黑" panose="020B0503020204020204" pitchFamily="34" charset="-122"/>
            </a:endParaRPr>
          </a:p>
        </p:txBody>
      </p:sp>
      <p:sp>
        <p:nvSpPr>
          <p:cNvPr id="1048778" name="圆角矩形 62"/>
          <p:cNvSpPr/>
          <p:nvPr/>
        </p:nvSpPr>
        <p:spPr>
          <a:xfrm>
            <a:off x="9161853" y="1220342"/>
            <a:ext cx="1506085" cy="233778"/>
          </a:xfrm>
          <a:prstGeom prst="roundRect">
            <a:avLst/>
          </a:prstGeom>
          <a:solidFill>
            <a:srgbClr val="C709B0"/>
          </a:solidFill>
          <a:ln>
            <a:solidFill>
              <a:srgbClr val="94D0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南大通用</a:t>
            </a:r>
            <a:r>
              <a:rPr lang="en-US" altLang="zh-CN" sz="1200" dirty="0" err="1">
                <a:latin typeface="微软雅黑" panose="020B0503020204020204" pitchFamily="34" charset="-122"/>
                <a:ea typeface="微软雅黑" panose="020B0503020204020204" pitchFamily="34" charset="-122"/>
              </a:rPr>
              <a:t>GbaseBa</a:t>
            </a:r>
            <a:endParaRPr lang="zh-CN" altLang="en-US" sz="1200" dirty="0">
              <a:latin typeface="微软雅黑" panose="020B0503020204020204" pitchFamily="34" charset="-122"/>
              <a:ea typeface="微软雅黑" panose="020B0503020204020204" pitchFamily="34" charset="-122"/>
            </a:endParaRPr>
          </a:p>
        </p:txBody>
      </p:sp>
      <p:sp>
        <p:nvSpPr>
          <p:cNvPr id="1048779" name="圆角矩形 66"/>
          <p:cNvSpPr/>
          <p:nvPr/>
        </p:nvSpPr>
        <p:spPr>
          <a:xfrm>
            <a:off x="9166598" y="2104702"/>
            <a:ext cx="1501339" cy="253243"/>
          </a:xfrm>
          <a:prstGeom prst="roundRect">
            <a:avLst/>
          </a:prstGeom>
          <a:solidFill>
            <a:srgbClr val="C709B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神州通用</a:t>
            </a:r>
          </a:p>
        </p:txBody>
      </p:sp>
      <p:sp>
        <p:nvSpPr>
          <p:cNvPr id="1048780" name="圆角矩形 68"/>
          <p:cNvSpPr/>
          <p:nvPr/>
        </p:nvSpPr>
        <p:spPr>
          <a:xfrm>
            <a:off x="9154327" y="2816302"/>
            <a:ext cx="1506084" cy="177085"/>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HP </a:t>
            </a:r>
            <a:r>
              <a:rPr lang="en-US" altLang="zh-CN" sz="1200" dirty="0" err="1">
                <a:latin typeface="微软雅黑" panose="020B0503020204020204" pitchFamily="34" charset="-122"/>
                <a:ea typeface="微软雅黑" panose="020B0503020204020204" pitchFamily="34" charset="-122"/>
              </a:rPr>
              <a:t>Vertica</a:t>
            </a:r>
            <a:endParaRPr lang="zh-CN" altLang="en-US" sz="1200" dirty="0">
              <a:latin typeface="微软雅黑" panose="020B0503020204020204" pitchFamily="34" charset="-122"/>
              <a:ea typeface="微软雅黑" panose="020B0503020204020204" pitchFamily="34" charset="-122"/>
            </a:endParaRPr>
          </a:p>
        </p:txBody>
      </p:sp>
      <p:sp>
        <p:nvSpPr>
          <p:cNvPr id="1048781" name="圆角矩形 72"/>
          <p:cNvSpPr/>
          <p:nvPr/>
        </p:nvSpPr>
        <p:spPr>
          <a:xfrm>
            <a:off x="9204373" y="4119216"/>
            <a:ext cx="1463565" cy="226403"/>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DB2</a:t>
            </a:r>
            <a:endParaRPr lang="zh-CN" altLang="en-US" sz="1200" dirty="0">
              <a:latin typeface="微软雅黑" panose="020B0503020204020204" pitchFamily="34" charset="-122"/>
              <a:ea typeface="微软雅黑" panose="020B0503020204020204" pitchFamily="34" charset="-122"/>
            </a:endParaRPr>
          </a:p>
        </p:txBody>
      </p:sp>
      <p:sp>
        <p:nvSpPr>
          <p:cNvPr id="1048782" name="圆角矩形 73"/>
          <p:cNvSpPr/>
          <p:nvPr/>
        </p:nvSpPr>
        <p:spPr>
          <a:xfrm>
            <a:off x="9209498" y="4398350"/>
            <a:ext cx="1458440" cy="269344"/>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rPr>
              <a:t>PostgreSQL</a:t>
            </a:r>
            <a:endParaRPr lang="zh-CN" altLang="en-US" sz="1200" dirty="0">
              <a:latin typeface="微软雅黑" panose="020B0503020204020204" pitchFamily="34" charset="-122"/>
              <a:ea typeface="微软雅黑" panose="020B0503020204020204" pitchFamily="34" charset="-122"/>
            </a:endParaRPr>
          </a:p>
        </p:txBody>
      </p:sp>
      <p:sp>
        <p:nvSpPr>
          <p:cNvPr id="1048783" name="圆角矩形 74"/>
          <p:cNvSpPr/>
          <p:nvPr/>
        </p:nvSpPr>
        <p:spPr>
          <a:xfrm>
            <a:off x="9214315" y="4710734"/>
            <a:ext cx="1453623" cy="245000"/>
          </a:xfrm>
          <a:prstGeom prst="roundRect">
            <a:avLst/>
          </a:prstGeom>
          <a:solidFill>
            <a:srgbClr val="7030A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rPr>
              <a:t>MySql</a:t>
            </a:r>
            <a:endParaRPr lang="zh-CN" altLang="en-US" sz="1200" dirty="0">
              <a:latin typeface="微软雅黑" panose="020B0503020204020204" pitchFamily="34" charset="-122"/>
              <a:ea typeface="微软雅黑" panose="020B0503020204020204" pitchFamily="34" charset="-122"/>
            </a:endParaRPr>
          </a:p>
        </p:txBody>
      </p:sp>
      <p:sp>
        <p:nvSpPr>
          <p:cNvPr id="1048784" name="圆角矩形 114"/>
          <p:cNvSpPr/>
          <p:nvPr/>
        </p:nvSpPr>
        <p:spPr>
          <a:xfrm>
            <a:off x="3916667" y="5368483"/>
            <a:ext cx="1099048" cy="284897"/>
          </a:xfrm>
          <a:prstGeom prst="roundRect">
            <a:avLst/>
          </a:prstGeom>
          <a:solidFill>
            <a:srgbClr val="7030A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常见数据库</a:t>
            </a:r>
          </a:p>
        </p:txBody>
      </p:sp>
      <p:sp>
        <p:nvSpPr>
          <p:cNvPr id="1048785" name="圆角矩形 115"/>
          <p:cNvSpPr/>
          <p:nvPr/>
        </p:nvSpPr>
        <p:spPr>
          <a:xfrm>
            <a:off x="2595929" y="5342136"/>
            <a:ext cx="1099048" cy="284897"/>
          </a:xfrm>
          <a:prstGeom prst="roundRect">
            <a:avLst/>
          </a:prstGeom>
          <a:solidFill>
            <a:srgbClr val="CC0099"/>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国产数据库</a:t>
            </a:r>
          </a:p>
        </p:txBody>
      </p:sp>
      <p:cxnSp>
        <p:nvCxnSpPr>
          <p:cNvPr id="3145729" name="直接箭头连接符 121"/>
          <p:cNvCxnSpPr>
            <a:cxnSpLocks/>
            <a:endCxn id="1048785" idx="0"/>
          </p:cNvCxnSpPr>
          <p:nvPr/>
        </p:nvCxnSpPr>
        <p:spPr>
          <a:xfrm flipH="1">
            <a:off x="3145454" y="5027972"/>
            <a:ext cx="788554" cy="314162"/>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30" name="直接箭头连接符 122"/>
          <p:cNvCxnSpPr>
            <a:cxnSpLocks/>
          </p:cNvCxnSpPr>
          <p:nvPr/>
        </p:nvCxnSpPr>
        <p:spPr>
          <a:xfrm>
            <a:off x="3939132" y="5020700"/>
            <a:ext cx="560641" cy="359005"/>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31" name="直接箭头连接符 123"/>
          <p:cNvCxnSpPr>
            <a:cxnSpLocks/>
            <a:stCxn id="1048785" idx="1"/>
          </p:cNvCxnSpPr>
          <p:nvPr/>
        </p:nvCxnSpPr>
        <p:spPr>
          <a:xfrm flipH="1" flipV="1">
            <a:off x="2041871" y="5020699"/>
            <a:ext cx="554057" cy="463883"/>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32" name="直接箭头连接符 124"/>
          <p:cNvCxnSpPr>
            <a:cxnSpLocks/>
            <a:stCxn id="1048785" idx="1"/>
          </p:cNvCxnSpPr>
          <p:nvPr/>
        </p:nvCxnSpPr>
        <p:spPr>
          <a:xfrm flipH="1">
            <a:off x="2158525" y="5484584"/>
            <a:ext cx="437402" cy="519350"/>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33" name="直接箭头连接符 125"/>
          <p:cNvCxnSpPr>
            <a:cxnSpLocks/>
            <a:endCxn id="1048751" idx="1"/>
          </p:cNvCxnSpPr>
          <p:nvPr/>
        </p:nvCxnSpPr>
        <p:spPr>
          <a:xfrm flipV="1">
            <a:off x="5054866" y="4886234"/>
            <a:ext cx="366464" cy="590682"/>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34" name="直接箭头连接符 126"/>
          <p:cNvCxnSpPr>
            <a:cxnSpLocks/>
            <a:stCxn id="1048784" idx="3"/>
            <a:endCxn id="1048755" idx="1"/>
          </p:cNvCxnSpPr>
          <p:nvPr/>
        </p:nvCxnSpPr>
        <p:spPr>
          <a:xfrm flipV="1">
            <a:off x="5015715" y="5359407"/>
            <a:ext cx="391997" cy="151524"/>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35" name="直接箭头连接符 128"/>
          <p:cNvCxnSpPr>
            <a:cxnSpLocks/>
            <a:stCxn id="1048784" idx="3"/>
            <a:endCxn id="1048756" idx="1"/>
          </p:cNvCxnSpPr>
          <p:nvPr/>
        </p:nvCxnSpPr>
        <p:spPr>
          <a:xfrm>
            <a:off x="5015715" y="5510931"/>
            <a:ext cx="372627" cy="684833"/>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36" name="直接箭头连接符 129"/>
          <p:cNvCxnSpPr>
            <a:cxnSpLocks/>
            <a:stCxn id="1048784" idx="3"/>
            <a:endCxn id="1048757" idx="1"/>
          </p:cNvCxnSpPr>
          <p:nvPr/>
        </p:nvCxnSpPr>
        <p:spPr>
          <a:xfrm>
            <a:off x="5015715" y="5510932"/>
            <a:ext cx="379585" cy="1059650"/>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37" name="直接箭头连接符 113"/>
          <p:cNvCxnSpPr>
            <a:cxnSpLocks/>
            <a:stCxn id="1048800" idx="2"/>
            <a:endCxn id="1048763" idx="1"/>
          </p:cNvCxnSpPr>
          <p:nvPr/>
        </p:nvCxnSpPr>
        <p:spPr>
          <a:xfrm>
            <a:off x="6908850" y="3710842"/>
            <a:ext cx="655500" cy="2379110"/>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38" name="直接箭头连接符 116"/>
          <p:cNvCxnSpPr>
            <a:cxnSpLocks/>
            <a:endCxn id="1048762" idx="1"/>
          </p:cNvCxnSpPr>
          <p:nvPr/>
        </p:nvCxnSpPr>
        <p:spPr>
          <a:xfrm>
            <a:off x="6920588" y="3600726"/>
            <a:ext cx="643764" cy="1946831"/>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39" name="直接箭头连接符 117"/>
          <p:cNvCxnSpPr>
            <a:cxnSpLocks/>
            <a:endCxn id="1048761" idx="1"/>
          </p:cNvCxnSpPr>
          <p:nvPr/>
        </p:nvCxnSpPr>
        <p:spPr>
          <a:xfrm>
            <a:off x="6952680" y="3664731"/>
            <a:ext cx="612261" cy="954002"/>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40" name="直接箭头连接符 118"/>
          <p:cNvCxnSpPr>
            <a:cxnSpLocks/>
          </p:cNvCxnSpPr>
          <p:nvPr/>
        </p:nvCxnSpPr>
        <p:spPr>
          <a:xfrm>
            <a:off x="6952680" y="3600726"/>
            <a:ext cx="639463" cy="170829"/>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41" name="直接箭头连接符 119"/>
          <p:cNvCxnSpPr>
            <a:cxnSpLocks/>
            <a:endCxn id="1048759" idx="1"/>
          </p:cNvCxnSpPr>
          <p:nvPr/>
        </p:nvCxnSpPr>
        <p:spPr>
          <a:xfrm flipV="1">
            <a:off x="6952680" y="3133843"/>
            <a:ext cx="612262" cy="99371"/>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42" name="直接箭头连接符 120"/>
          <p:cNvCxnSpPr>
            <a:cxnSpLocks/>
            <a:endCxn id="1048758" idx="1"/>
          </p:cNvCxnSpPr>
          <p:nvPr/>
        </p:nvCxnSpPr>
        <p:spPr>
          <a:xfrm flipV="1">
            <a:off x="6954197" y="1685271"/>
            <a:ext cx="592351" cy="1550769"/>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43" name="直接箭头连接符 130"/>
          <p:cNvCxnSpPr>
            <a:cxnSpLocks/>
            <a:endCxn id="1048777" idx="1"/>
          </p:cNvCxnSpPr>
          <p:nvPr/>
        </p:nvCxnSpPr>
        <p:spPr>
          <a:xfrm flipV="1">
            <a:off x="8594094" y="1004962"/>
            <a:ext cx="567758" cy="703289"/>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44" name="直接箭头连接符 131"/>
          <p:cNvCxnSpPr>
            <a:cxnSpLocks/>
            <a:stCxn id="1048758" idx="3"/>
            <a:endCxn id="1048778" idx="1"/>
          </p:cNvCxnSpPr>
          <p:nvPr/>
        </p:nvCxnSpPr>
        <p:spPr>
          <a:xfrm flipV="1">
            <a:off x="8576293" y="1337229"/>
            <a:ext cx="585561" cy="348041"/>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45" name="直接箭头连接符 132"/>
          <p:cNvCxnSpPr>
            <a:cxnSpLocks/>
            <a:endCxn id="1048764" idx="1"/>
          </p:cNvCxnSpPr>
          <p:nvPr/>
        </p:nvCxnSpPr>
        <p:spPr>
          <a:xfrm flipV="1">
            <a:off x="8605116" y="1627305"/>
            <a:ext cx="561864" cy="39706"/>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46" name="直接箭头连接符 133"/>
          <p:cNvCxnSpPr>
            <a:cxnSpLocks/>
            <a:endCxn id="1048765" idx="1"/>
          </p:cNvCxnSpPr>
          <p:nvPr/>
        </p:nvCxnSpPr>
        <p:spPr>
          <a:xfrm>
            <a:off x="8592898" y="1667345"/>
            <a:ext cx="568955" cy="229731"/>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47" name="直接箭头连接符 134"/>
          <p:cNvCxnSpPr>
            <a:cxnSpLocks/>
            <a:endCxn id="1048779" idx="1"/>
          </p:cNvCxnSpPr>
          <p:nvPr/>
        </p:nvCxnSpPr>
        <p:spPr>
          <a:xfrm>
            <a:off x="8581166" y="1737140"/>
            <a:ext cx="585433" cy="494183"/>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48" name="直接箭头连接符 135"/>
          <p:cNvCxnSpPr>
            <a:cxnSpLocks/>
            <a:endCxn id="1048766" idx="1"/>
          </p:cNvCxnSpPr>
          <p:nvPr/>
        </p:nvCxnSpPr>
        <p:spPr>
          <a:xfrm>
            <a:off x="8580916" y="1845192"/>
            <a:ext cx="580937" cy="733081"/>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49" name="直接箭头连接符 136"/>
          <p:cNvCxnSpPr>
            <a:cxnSpLocks/>
            <a:stCxn id="1048759" idx="3"/>
            <a:endCxn id="1048780" idx="1"/>
          </p:cNvCxnSpPr>
          <p:nvPr/>
        </p:nvCxnSpPr>
        <p:spPr>
          <a:xfrm flipV="1">
            <a:off x="8594688" y="2904844"/>
            <a:ext cx="559639" cy="228999"/>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50" name="直接箭头连接符 137"/>
          <p:cNvCxnSpPr>
            <a:cxnSpLocks/>
            <a:stCxn id="1048759" idx="3"/>
            <a:endCxn id="1048767" idx="1"/>
          </p:cNvCxnSpPr>
          <p:nvPr/>
        </p:nvCxnSpPr>
        <p:spPr>
          <a:xfrm>
            <a:off x="8594688" y="3133842"/>
            <a:ext cx="559639" cy="97892"/>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51" name="直接箭头连接符 138"/>
          <p:cNvCxnSpPr>
            <a:cxnSpLocks/>
            <a:stCxn id="1048760" idx="3"/>
            <a:endCxn id="1048768" idx="1"/>
          </p:cNvCxnSpPr>
          <p:nvPr/>
        </p:nvCxnSpPr>
        <p:spPr>
          <a:xfrm flipV="1">
            <a:off x="8594096" y="3632407"/>
            <a:ext cx="597696" cy="165367"/>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52" name="直接箭头连接符 139"/>
          <p:cNvCxnSpPr>
            <a:cxnSpLocks/>
            <a:stCxn id="1048760" idx="3"/>
            <a:endCxn id="1048769" idx="1"/>
          </p:cNvCxnSpPr>
          <p:nvPr/>
        </p:nvCxnSpPr>
        <p:spPr>
          <a:xfrm>
            <a:off x="8594095" y="3797774"/>
            <a:ext cx="607222" cy="139216"/>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53" name="直接箭头连接符 142"/>
          <p:cNvCxnSpPr>
            <a:cxnSpLocks/>
            <a:endCxn id="1048781" idx="1"/>
          </p:cNvCxnSpPr>
          <p:nvPr/>
        </p:nvCxnSpPr>
        <p:spPr>
          <a:xfrm flipV="1">
            <a:off x="8575620" y="4232419"/>
            <a:ext cx="628752" cy="336123"/>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54" name="直接箭头连接符 144"/>
          <p:cNvCxnSpPr>
            <a:cxnSpLocks/>
            <a:endCxn id="1048782" idx="1"/>
          </p:cNvCxnSpPr>
          <p:nvPr/>
        </p:nvCxnSpPr>
        <p:spPr>
          <a:xfrm flipV="1">
            <a:off x="8584115" y="4533021"/>
            <a:ext cx="625382" cy="49389"/>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55" name="直接箭头连接符 146"/>
          <p:cNvCxnSpPr>
            <a:cxnSpLocks/>
            <a:stCxn id="1048761" idx="3"/>
            <a:endCxn id="1048783" idx="1"/>
          </p:cNvCxnSpPr>
          <p:nvPr/>
        </p:nvCxnSpPr>
        <p:spPr>
          <a:xfrm>
            <a:off x="8594686" y="4618732"/>
            <a:ext cx="619627" cy="214501"/>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56" name="直接箭头连接符 150"/>
          <p:cNvCxnSpPr>
            <a:cxnSpLocks/>
            <a:stCxn id="1048761" idx="3"/>
            <a:endCxn id="1048770" idx="1"/>
          </p:cNvCxnSpPr>
          <p:nvPr/>
        </p:nvCxnSpPr>
        <p:spPr>
          <a:xfrm>
            <a:off x="8594686" y="4618734"/>
            <a:ext cx="643073" cy="531133"/>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57" name="直接箭头连接符 153"/>
          <p:cNvCxnSpPr>
            <a:cxnSpLocks/>
            <a:stCxn id="1048762" idx="3"/>
            <a:endCxn id="1048771" idx="1"/>
          </p:cNvCxnSpPr>
          <p:nvPr/>
        </p:nvCxnSpPr>
        <p:spPr>
          <a:xfrm flipV="1">
            <a:off x="8594096" y="5467548"/>
            <a:ext cx="620395" cy="80010"/>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58" name="直接箭头连接符 156"/>
          <p:cNvCxnSpPr>
            <a:cxnSpLocks/>
            <a:stCxn id="1048762" idx="3"/>
            <a:endCxn id="1048772" idx="1"/>
          </p:cNvCxnSpPr>
          <p:nvPr/>
        </p:nvCxnSpPr>
        <p:spPr>
          <a:xfrm>
            <a:off x="8594096" y="5547557"/>
            <a:ext cx="638261" cy="197022"/>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59" name="直接箭头连接符 160"/>
          <p:cNvCxnSpPr>
            <a:cxnSpLocks/>
            <a:endCxn id="1048773" idx="1"/>
          </p:cNvCxnSpPr>
          <p:nvPr/>
        </p:nvCxnSpPr>
        <p:spPr>
          <a:xfrm flipV="1">
            <a:off x="8633483" y="6003936"/>
            <a:ext cx="586955" cy="91390"/>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60" name="直接箭头连接符 162"/>
          <p:cNvCxnSpPr>
            <a:cxnSpLocks/>
            <a:stCxn id="1048763" idx="3"/>
            <a:endCxn id="1048775" idx="1"/>
          </p:cNvCxnSpPr>
          <p:nvPr/>
        </p:nvCxnSpPr>
        <p:spPr>
          <a:xfrm>
            <a:off x="8594095" y="6089952"/>
            <a:ext cx="626341" cy="188819"/>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048786" name="圆角矩形 96"/>
          <p:cNvSpPr/>
          <p:nvPr/>
        </p:nvSpPr>
        <p:spPr>
          <a:xfrm>
            <a:off x="5404334" y="4259971"/>
            <a:ext cx="1099048" cy="284897"/>
          </a:xfrm>
          <a:prstGeom prst="roundRect">
            <a:avLst/>
          </a:prstGeom>
          <a:solidFill>
            <a:srgbClr val="7030A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Informix</a:t>
            </a:r>
            <a:endParaRPr lang="zh-CN" altLang="en-US" sz="1200" dirty="0">
              <a:latin typeface="微软雅黑" panose="020B0503020204020204" pitchFamily="34" charset="-122"/>
              <a:ea typeface="微软雅黑" panose="020B0503020204020204" pitchFamily="34" charset="-122"/>
            </a:endParaRPr>
          </a:p>
        </p:txBody>
      </p:sp>
      <p:cxnSp>
        <p:nvCxnSpPr>
          <p:cNvPr id="3145761" name="直接箭头连接符 97"/>
          <p:cNvCxnSpPr>
            <a:cxnSpLocks/>
            <a:stCxn id="1048784" idx="3"/>
            <a:endCxn id="1048786" idx="1"/>
          </p:cNvCxnSpPr>
          <p:nvPr/>
        </p:nvCxnSpPr>
        <p:spPr>
          <a:xfrm flipV="1">
            <a:off x="5015715" y="4402420"/>
            <a:ext cx="388619" cy="1108511"/>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048787" name="圆角矩形 95"/>
          <p:cNvSpPr/>
          <p:nvPr/>
        </p:nvSpPr>
        <p:spPr>
          <a:xfrm>
            <a:off x="5396429" y="5667610"/>
            <a:ext cx="1026262" cy="273666"/>
          </a:xfrm>
          <a:prstGeom prst="roundRect">
            <a:avLst/>
          </a:prstGeom>
          <a:solidFill>
            <a:srgbClr val="7030A0"/>
          </a:solid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latin typeface="微软雅黑" panose="020B0503020204020204" pitchFamily="34" charset="-122"/>
                <a:ea typeface="微软雅黑" panose="020B0503020204020204" pitchFamily="34" charset="-122"/>
              </a:rPr>
              <a:t>sybase</a:t>
            </a:r>
            <a:endParaRPr lang="zh-CN" altLang="en-US" sz="1200" dirty="0">
              <a:latin typeface="微软雅黑" panose="020B0503020204020204" pitchFamily="34" charset="-122"/>
              <a:ea typeface="微软雅黑" panose="020B0503020204020204" pitchFamily="34" charset="-122"/>
            </a:endParaRPr>
          </a:p>
        </p:txBody>
      </p:sp>
      <p:cxnSp>
        <p:nvCxnSpPr>
          <p:cNvPr id="3145762" name="直接箭头连接符 110"/>
          <p:cNvCxnSpPr>
            <a:cxnSpLocks/>
          </p:cNvCxnSpPr>
          <p:nvPr/>
        </p:nvCxnSpPr>
        <p:spPr>
          <a:xfrm flipH="1">
            <a:off x="2670503" y="2955694"/>
            <a:ext cx="826251" cy="1108796"/>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63" name="直接箭头连接符 111"/>
          <p:cNvCxnSpPr>
            <a:cxnSpLocks/>
          </p:cNvCxnSpPr>
          <p:nvPr/>
        </p:nvCxnSpPr>
        <p:spPr>
          <a:xfrm flipH="1">
            <a:off x="2628034" y="2870552"/>
            <a:ext cx="819053" cy="638915"/>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64" name="直接箭头连接符 140"/>
          <p:cNvCxnSpPr>
            <a:cxnSpLocks/>
          </p:cNvCxnSpPr>
          <p:nvPr/>
        </p:nvCxnSpPr>
        <p:spPr>
          <a:xfrm flipH="1">
            <a:off x="2661981" y="2829085"/>
            <a:ext cx="745948" cy="151738"/>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65" name="直接箭头连接符 141"/>
          <p:cNvCxnSpPr>
            <a:cxnSpLocks/>
          </p:cNvCxnSpPr>
          <p:nvPr/>
        </p:nvCxnSpPr>
        <p:spPr>
          <a:xfrm flipH="1" flipV="1">
            <a:off x="2636628" y="2568756"/>
            <a:ext cx="749757" cy="175187"/>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66" name="直接箭头连接符 143"/>
          <p:cNvCxnSpPr>
            <a:cxnSpLocks/>
          </p:cNvCxnSpPr>
          <p:nvPr/>
        </p:nvCxnSpPr>
        <p:spPr>
          <a:xfrm flipV="1">
            <a:off x="4445356" y="3395611"/>
            <a:ext cx="635744" cy="1465143"/>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67" name="直接箭头连接符 145"/>
          <p:cNvCxnSpPr>
            <a:cxnSpLocks/>
            <a:endCxn id="1048800" idx="1"/>
          </p:cNvCxnSpPr>
          <p:nvPr/>
        </p:nvCxnSpPr>
        <p:spPr>
          <a:xfrm>
            <a:off x="5900912" y="3061466"/>
            <a:ext cx="569112" cy="418826"/>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68" name="直接箭头连接符 147"/>
          <p:cNvCxnSpPr>
            <a:cxnSpLocks/>
            <a:stCxn id="1048750" idx="2"/>
            <a:endCxn id="1048801" idx="0"/>
          </p:cNvCxnSpPr>
          <p:nvPr/>
        </p:nvCxnSpPr>
        <p:spPr>
          <a:xfrm flipH="1" flipV="1">
            <a:off x="4712427" y="2841580"/>
            <a:ext cx="342439" cy="258779"/>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048788" name="圆角矩形 148"/>
          <p:cNvSpPr/>
          <p:nvPr/>
        </p:nvSpPr>
        <p:spPr>
          <a:xfrm>
            <a:off x="3463939" y="1305903"/>
            <a:ext cx="1048083" cy="461101"/>
          </a:xfrm>
          <a:prstGeom prst="roundRect">
            <a:avLst/>
          </a:prstGeom>
          <a:solidFill>
            <a:schemeClr val="tx2">
              <a:lumMod val="40000"/>
              <a:lumOff val="60000"/>
            </a:schemeClr>
          </a:solidFill>
          <a:ln w="317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To </a:t>
            </a:r>
            <a:r>
              <a:rPr lang="zh-CN" altLang="en-US" sz="1200" dirty="0">
                <a:latin typeface="微软雅黑" panose="020B0503020204020204" pitchFamily="34" charset="-122"/>
                <a:ea typeface="微软雅黑" panose="020B0503020204020204" pitchFamily="34" charset="-122"/>
              </a:rPr>
              <a:t>大数据</a:t>
            </a:r>
          </a:p>
        </p:txBody>
      </p:sp>
      <p:cxnSp>
        <p:nvCxnSpPr>
          <p:cNvPr id="3145769" name="直接箭头连接符 157"/>
          <p:cNvCxnSpPr>
            <a:cxnSpLocks/>
            <a:stCxn id="1048750" idx="2"/>
          </p:cNvCxnSpPr>
          <p:nvPr/>
        </p:nvCxnSpPr>
        <p:spPr>
          <a:xfrm flipH="1" flipV="1">
            <a:off x="4441639" y="2166034"/>
            <a:ext cx="613227" cy="934325"/>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048789" name="圆角矩形 103"/>
          <p:cNvSpPr/>
          <p:nvPr/>
        </p:nvSpPr>
        <p:spPr>
          <a:xfrm>
            <a:off x="5909560" y="1866074"/>
            <a:ext cx="1048083" cy="461101"/>
          </a:xfrm>
          <a:prstGeom prst="roundRect">
            <a:avLst/>
          </a:prstGeom>
          <a:solidFill>
            <a:srgbClr val="00B050"/>
          </a:solidFill>
          <a:ln w="317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To </a:t>
            </a:r>
            <a:r>
              <a:rPr lang="en-US" altLang="zh-CN" sz="1200" dirty="0" err="1">
                <a:latin typeface="微软雅黑" panose="020B0503020204020204" pitchFamily="34" charset="-122"/>
                <a:ea typeface="微软雅黑" panose="020B0503020204020204" pitchFamily="34" charset="-122"/>
              </a:rPr>
              <a:t>NoSql</a:t>
            </a:r>
            <a:endParaRPr lang="zh-CN" altLang="en-US" sz="1200" dirty="0">
              <a:latin typeface="微软雅黑" panose="020B0503020204020204" pitchFamily="34" charset="-122"/>
              <a:ea typeface="微软雅黑" panose="020B0503020204020204" pitchFamily="34" charset="-122"/>
            </a:endParaRPr>
          </a:p>
        </p:txBody>
      </p:sp>
      <p:cxnSp>
        <p:nvCxnSpPr>
          <p:cNvPr id="3145770" name="直接箭头连接符 104"/>
          <p:cNvCxnSpPr>
            <a:cxnSpLocks/>
            <a:stCxn id="1048750" idx="4"/>
          </p:cNvCxnSpPr>
          <p:nvPr/>
        </p:nvCxnSpPr>
        <p:spPr>
          <a:xfrm flipV="1">
            <a:off x="5923236" y="2337360"/>
            <a:ext cx="478076" cy="762999"/>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048790" name="圆角矩形 166"/>
          <p:cNvSpPr/>
          <p:nvPr/>
        </p:nvSpPr>
        <p:spPr>
          <a:xfrm>
            <a:off x="6807538" y="954646"/>
            <a:ext cx="1001200" cy="363113"/>
          </a:xfrm>
          <a:prstGeom prst="roundRect">
            <a:avLst/>
          </a:prstGeom>
          <a:solidFill>
            <a:srgbClr val="00B050"/>
          </a:solidFill>
          <a:ln>
            <a:solidFill>
              <a:srgbClr val="94D055"/>
            </a:solid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25" dirty="0" err="1">
                <a:latin typeface="微软雅黑" panose="020B0503020204020204" pitchFamily="34" charset="-122"/>
                <a:ea typeface="微软雅黑" panose="020B0503020204020204" pitchFamily="34" charset="-122"/>
              </a:rPr>
              <a:t>Gemfire</a:t>
            </a:r>
            <a:endParaRPr lang="zh-CN" altLang="en-US" sz="1325" dirty="0">
              <a:latin typeface="微软雅黑" panose="020B0503020204020204" pitchFamily="34" charset="-122"/>
              <a:ea typeface="微软雅黑" panose="020B0503020204020204" pitchFamily="34" charset="-122"/>
            </a:endParaRPr>
          </a:p>
        </p:txBody>
      </p:sp>
      <p:cxnSp>
        <p:nvCxnSpPr>
          <p:cNvPr id="3145771" name="直接箭头连接符 167"/>
          <p:cNvCxnSpPr>
            <a:cxnSpLocks/>
          </p:cNvCxnSpPr>
          <p:nvPr/>
        </p:nvCxnSpPr>
        <p:spPr>
          <a:xfrm flipV="1">
            <a:off x="6545348" y="1149722"/>
            <a:ext cx="645044" cy="686155"/>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048791" name="圆角矩形 112"/>
          <p:cNvSpPr/>
          <p:nvPr/>
        </p:nvSpPr>
        <p:spPr>
          <a:xfrm>
            <a:off x="3365556" y="3708744"/>
            <a:ext cx="1044231" cy="461101"/>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From Kafka</a:t>
            </a:r>
            <a:endParaRPr lang="zh-CN" altLang="en-US" sz="1200" dirty="0">
              <a:latin typeface="微软雅黑" panose="020B0503020204020204" pitchFamily="34" charset="-122"/>
              <a:ea typeface="微软雅黑" panose="020B0503020204020204" pitchFamily="34" charset="-122"/>
            </a:endParaRPr>
          </a:p>
        </p:txBody>
      </p:sp>
      <p:cxnSp>
        <p:nvCxnSpPr>
          <p:cNvPr id="3145772" name="直接箭头连接符 149"/>
          <p:cNvCxnSpPr>
            <a:cxnSpLocks/>
            <a:stCxn id="1048791" idx="3"/>
          </p:cNvCxnSpPr>
          <p:nvPr/>
        </p:nvCxnSpPr>
        <p:spPr>
          <a:xfrm flipV="1">
            <a:off x="4409787" y="3247439"/>
            <a:ext cx="648681" cy="691857"/>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73" name="直接箭头连接符 168"/>
          <p:cNvCxnSpPr>
            <a:cxnSpLocks/>
            <a:endCxn id="1048800" idx="2"/>
          </p:cNvCxnSpPr>
          <p:nvPr/>
        </p:nvCxnSpPr>
        <p:spPr>
          <a:xfrm flipV="1">
            <a:off x="6488419" y="3710844"/>
            <a:ext cx="420430" cy="764145"/>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74" name="直接箭头连接符 170"/>
          <p:cNvCxnSpPr>
            <a:cxnSpLocks/>
            <a:stCxn id="1048755" idx="3"/>
            <a:endCxn id="1048800" idx="2"/>
          </p:cNvCxnSpPr>
          <p:nvPr/>
        </p:nvCxnSpPr>
        <p:spPr>
          <a:xfrm flipV="1">
            <a:off x="6449007" y="3710844"/>
            <a:ext cx="459843" cy="1648563"/>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145775" name="直接箭头连接符 171"/>
          <p:cNvCxnSpPr>
            <a:cxnSpLocks/>
          </p:cNvCxnSpPr>
          <p:nvPr/>
        </p:nvCxnSpPr>
        <p:spPr>
          <a:xfrm flipV="1">
            <a:off x="6437243" y="3936989"/>
            <a:ext cx="468249" cy="2582043"/>
          </a:xfrm>
          <a:prstGeom prst="straightConnector1">
            <a:avLst/>
          </a:prstGeom>
          <a:ln w="25400">
            <a:solidFill>
              <a:srgbClr val="00B05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048792" name="云形 5"/>
          <p:cNvSpPr/>
          <p:nvPr/>
        </p:nvSpPr>
        <p:spPr>
          <a:xfrm>
            <a:off x="1587255" y="2240904"/>
            <a:ext cx="1079039" cy="42490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3" name="圆角矩形 108"/>
          <p:cNvSpPr/>
          <p:nvPr/>
        </p:nvSpPr>
        <p:spPr>
          <a:xfrm>
            <a:off x="1599550" y="2344653"/>
            <a:ext cx="1099048" cy="284897"/>
          </a:xfrm>
          <a:prstGeom prst="roundRect">
            <a:avLst/>
          </a:prstGeom>
          <a:no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华为云</a:t>
            </a:r>
          </a:p>
        </p:txBody>
      </p:sp>
      <p:sp>
        <p:nvSpPr>
          <p:cNvPr id="1048794" name="云形 175"/>
          <p:cNvSpPr/>
          <p:nvPr/>
        </p:nvSpPr>
        <p:spPr>
          <a:xfrm>
            <a:off x="1610438" y="2798369"/>
            <a:ext cx="1079039" cy="42490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5" name="云形 176"/>
          <p:cNvSpPr/>
          <p:nvPr/>
        </p:nvSpPr>
        <p:spPr>
          <a:xfrm>
            <a:off x="1575418" y="3318918"/>
            <a:ext cx="1079039" cy="42490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6" name="云形 177"/>
          <p:cNvSpPr/>
          <p:nvPr/>
        </p:nvSpPr>
        <p:spPr>
          <a:xfrm>
            <a:off x="1623561" y="3839216"/>
            <a:ext cx="1079039" cy="42490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97" name="圆角矩形 108"/>
          <p:cNvSpPr/>
          <p:nvPr/>
        </p:nvSpPr>
        <p:spPr>
          <a:xfrm>
            <a:off x="1619231" y="2827190"/>
            <a:ext cx="1099048" cy="284897"/>
          </a:xfrm>
          <a:prstGeom prst="roundRect">
            <a:avLst/>
          </a:prstGeom>
          <a:no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腾讯云</a:t>
            </a:r>
          </a:p>
        </p:txBody>
      </p:sp>
      <p:sp>
        <p:nvSpPr>
          <p:cNvPr id="1048798" name="圆角矩形 108"/>
          <p:cNvSpPr/>
          <p:nvPr/>
        </p:nvSpPr>
        <p:spPr>
          <a:xfrm>
            <a:off x="1612222" y="3367304"/>
            <a:ext cx="1099048" cy="284897"/>
          </a:xfrm>
          <a:prstGeom prst="roundRect">
            <a:avLst/>
          </a:prstGeom>
          <a:no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阿里云</a:t>
            </a:r>
          </a:p>
        </p:txBody>
      </p:sp>
      <p:sp>
        <p:nvSpPr>
          <p:cNvPr id="1048799" name="圆角矩形 108"/>
          <p:cNvSpPr/>
          <p:nvPr/>
        </p:nvSpPr>
        <p:spPr>
          <a:xfrm>
            <a:off x="1619231" y="3907132"/>
            <a:ext cx="1099048" cy="284897"/>
          </a:xfrm>
          <a:prstGeom prst="roundRect">
            <a:avLst/>
          </a:prstGeom>
          <a:noFill/>
          <a:ln>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天翼云</a:t>
            </a:r>
          </a:p>
        </p:txBody>
      </p:sp>
      <p:pic>
        <p:nvPicPr>
          <p:cNvPr id="2097159" name="图片 2"/>
          <p:cNvPicPr>
            <a:picLocks noChangeAspect="1"/>
          </p:cNvPicPr>
          <p:nvPr/>
        </p:nvPicPr>
        <p:blipFill>
          <a:blip r:embed="rId3" cstate="print"/>
          <a:stretch>
            <a:fillRect/>
          </a:stretch>
        </p:blipFill>
        <p:spPr>
          <a:xfrm>
            <a:off x="3385571" y="890027"/>
            <a:ext cx="1234293" cy="316588"/>
          </a:xfrm>
          <a:prstGeom prst="rect">
            <a:avLst/>
          </a:prstGeom>
        </p:spPr>
      </p:pic>
      <p:pic>
        <p:nvPicPr>
          <p:cNvPr id="2097160" name="图片 6"/>
          <p:cNvPicPr>
            <a:picLocks noChangeAspect="1"/>
          </p:cNvPicPr>
          <p:nvPr/>
        </p:nvPicPr>
        <p:blipFill>
          <a:blip r:embed="rId4" cstate="print"/>
          <a:stretch>
            <a:fillRect/>
          </a:stretch>
        </p:blipFill>
        <p:spPr>
          <a:xfrm>
            <a:off x="1696618" y="872555"/>
            <a:ext cx="1595083" cy="424906"/>
          </a:xfrm>
          <a:prstGeom prst="rect">
            <a:avLst/>
          </a:prstGeom>
        </p:spPr>
      </p:pic>
      <p:pic>
        <p:nvPicPr>
          <p:cNvPr id="2097161" name="图片 8"/>
          <p:cNvPicPr>
            <a:picLocks noChangeAspect="1"/>
          </p:cNvPicPr>
          <p:nvPr/>
        </p:nvPicPr>
        <p:blipFill>
          <a:blip r:embed="rId5" cstate="print"/>
          <a:stretch>
            <a:fillRect/>
          </a:stretch>
        </p:blipFill>
        <p:spPr>
          <a:xfrm>
            <a:off x="2335944" y="1232199"/>
            <a:ext cx="725307" cy="620814"/>
          </a:xfrm>
          <a:prstGeom prst="rect">
            <a:avLst/>
          </a:prstGeom>
        </p:spPr>
      </p:pic>
      <p:pic>
        <p:nvPicPr>
          <p:cNvPr id="2097162" name="图片 181"/>
          <p:cNvPicPr>
            <a:picLocks noChangeAspect="1"/>
          </p:cNvPicPr>
          <p:nvPr/>
        </p:nvPicPr>
        <p:blipFill>
          <a:blip r:embed="rId6" cstate="print"/>
          <a:stretch>
            <a:fillRect/>
          </a:stretch>
        </p:blipFill>
        <p:spPr>
          <a:xfrm>
            <a:off x="4584384" y="1251213"/>
            <a:ext cx="977995" cy="677073"/>
          </a:xfrm>
          <a:prstGeom prst="rect">
            <a:avLst/>
          </a:prstGeom>
        </p:spPr>
      </p:pic>
      <p:pic>
        <p:nvPicPr>
          <p:cNvPr id="2097163" name="图片 182"/>
          <p:cNvPicPr>
            <a:picLocks noChangeAspect="1"/>
          </p:cNvPicPr>
          <p:nvPr/>
        </p:nvPicPr>
        <p:blipFill>
          <a:blip r:embed="rId7" cstate="print"/>
          <a:stretch>
            <a:fillRect/>
          </a:stretch>
        </p:blipFill>
        <p:spPr>
          <a:xfrm>
            <a:off x="1892705" y="1268734"/>
            <a:ext cx="334984" cy="547744"/>
          </a:xfrm>
          <a:prstGeom prst="rect">
            <a:avLst/>
          </a:prstGeom>
        </p:spPr>
      </p:pic>
      <p:pic>
        <p:nvPicPr>
          <p:cNvPr id="2097164" name="图片 183"/>
          <p:cNvPicPr>
            <a:picLocks noChangeAspect="1"/>
          </p:cNvPicPr>
          <p:nvPr/>
        </p:nvPicPr>
        <p:blipFill>
          <a:blip r:embed="rId8" cstate="print"/>
          <a:stretch>
            <a:fillRect/>
          </a:stretch>
        </p:blipFill>
        <p:spPr>
          <a:xfrm>
            <a:off x="4713733" y="835601"/>
            <a:ext cx="869863" cy="364468"/>
          </a:xfrm>
          <a:prstGeom prst="rect">
            <a:avLst/>
          </a:prstGeom>
        </p:spPr>
      </p:pic>
      <p:pic>
        <p:nvPicPr>
          <p:cNvPr id="2097165" name="图片 184"/>
          <p:cNvPicPr>
            <a:picLocks noChangeAspect="1"/>
          </p:cNvPicPr>
          <p:nvPr/>
        </p:nvPicPr>
        <p:blipFill>
          <a:blip r:embed="rId9" cstate="print"/>
          <a:stretch>
            <a:fillRect/>
          </a:stretch>
        </p:blipFill>
        <p:spPr>
          <a:xfrm>
            <a:off x="3290924" y="1810075"/>
            <a:ext cx="1314617" cy="306660"/>
          </a:xfrm>
          <a:prstGeom prst="rect">
            <a:avLst/>
          </a:prstGeom>
        </p:spPr>
      </p:pic>
      <p:sp>
        <p:nvSpPr>
          <p:cNvPr id="1048800" name="圆角矩形 17"/>
          <p:cNvSpPr/>
          <p:nvPr/>
        </p:nvSpPr>
        <p:spPr>
          <a:xfrm>
            <a:off x="6470024" y="3249743"/>
            <a:ext cx="877650" cy="461101"/>
          </a:xfrm>
          <a:prstGeom prst="roundRect">
            <a:avLst/>
          </a:prstGeom>
          <a:solidFill>
            <a:srgbClr val="7030A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atin typeface="微软雅黑" panose="020B0503020204020204" pitchFamily="34" charset="-122"/>
                <a:ea typeface="微软雅黑" panose="020B0503020204020204" pitchFamily="34" charset="-122"/>
              </a:rPr>
              <a:t>To other</a:t>
            </a:r>
            <a:r>
              <a:rPr lang="zh-CN" altLang="en-US" sz="1200" dirty="0">
                <a:latin typeface="微软雅黑" panose="020B0503020204020204" pitchFamily="34" charset="-122"/>
                <a:ea typeface="微软雅黑" panose="020B0503020204020204" pitchFamily="34" charset="-122"/>
              </a:rPr>
              <a:t>数据库</a:t>
            </a:r>
          </a:p>
        </p:txBody>
      </p:sp>
      <p:sp>
        <p:nvSpPr>
          <p:cNvPr id="1048801" name="云形 151"/>
          <p:cNvSpPr/>
          <p:nvPr/>
        </p:nvSpPr>
        <p:spPr>
          <a:xfrm>
            <a:off x="3145454" y="2389592"/>
            <a:ext cx="1568279" cy="9039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To Cloud</a:t>
            </a:r>
            <a:r>
              <a:rPr lang="zh-CN" altLang="en-US" dirty="0"/>
              <a:t> </a:t>
            </a:r>
            <a:endParaRPr lang="en-US" altLang="zh-CN" dirty="0"/>
          </a:p>
          <a:p>
            <a:pPr algn="ctr"/>
            <a:r>
              <a:rPr lang="zh-CN" altLang="en-US" dirty="0"/>
              <a:t>云端</a:t>
            </a:r>
          </a:p>
        </p:txBody>
      </p:sp>
      <p:sp>
        <p:nvSpPr>
          <p:cNvPr id="1048802" name="标题 1"/>
          <p:cNvSpPr txBox="1"/>
          <p:nvPr/>
        </p:nvSpPr>
        <p:spPr bwMode="black">
          <a:xfrm>
            <a:off x="678050" y="-11712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数据库实时交换</a:t>
            </a:r>
            <a:endParaRPr lang="zh-CN" altLang="en-US" sz="3200" dirty="0">
              <a:solidFill>
                <a:srgbClr val="FF0000"/>
              </a:solidFill>
              <a:latin typeface="微软雅黑" panose="020B0503020204020204" pitchFamily="34" charset="-122"/>
              <a:ea typeface="微软雅黑" panose="020B0503020204020204" pitchFamily="34" charset="-122"/>
            </a:endParaRPr>
          </a:p>
        </p:txBody>
      </p:sp>
      <p:grpSp>
        <p:nvGrpSpPr>
          <p:cNvPr id="147" name="组合 109"/>
          <p:cNvGrpSpPr/>
          <p:nvPr/>
        </p:nvGrpSpPr>
        <p:grpSpPr bwMode="auto">
          <a:xfrm>
            <a:off x="349888" y="221558"/>
            <a:ext cx="263525" cy="393700"/>
            <a:chOff x="0" y="0"/>
            <a:chExt cx="213756" cy="427512"/>
          </a:xfrm>
        </p:grpSpPr>
        <p:sp>
          <p:nvSpPr>
            <p:cNvPr id="1048803" name="直接连接符 152"/>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8804" name="直接连接符 154"/>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08" name="圆角矩形 2"/>
          <p:cNvSpPr/>
          <p:nvPr/>
        </p:nvSpPr>
        <p:spPr>
          <a:xfrm>
            <a:off x="3361137" y="1013253"/>
            <a:ext cx="5804713" cy="3778184"/>
          </a:xfrm>
          <a:prstGeom prst="roundRect">
            <a:avLst>
              <a:gd name="adj" fmla="val 8142"/>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048809" name="矩形 44"/>
          <p:cNvSpPr/>
          <p:nvPr/>
        </p:nvSpPr>
        <p:spPr>
          <a:xfrm>
            <a:off x="1265626" y="1044488"/>
            <a:ext cx="1939756" cy="3720020"/>
          </a:xfrm>
          <a:prstGeom prst="rect">
            <a:avLst/>
          </a:prstGeom>
          <a:solidFill>
            <a:schemeClr val="tx2">
              <a:lumMod val="60000"/>
              <a:lumOff val="40000"/>
            </a:schemeClr>
          </a:solidFill>
          <a:ln>
            <a:solidFill>
              <a:schemeClr val="tx2">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48810" name="圆柱形 45"/>
          <p:cNvSpPr/>
          <p:nvPr/>
        </p:nvSpPr>
        <p:spPr>
          <a:xfrm>
            <a:off x="1583276" y="1720615"/>
            <a:ext cx="603017" cy="462215"/>
          </a:xfrm>
          <a:prstGeom prst="can">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45" b="1" dirty="0">
                <a:latin typeface="微软雅黑" panose="020B0503020204020204" pitchFamily="34" charset="-122"/>
                <a:ea typeface="微软雅黑" panose="020B0503020204020204" pitchFamily="34" charset="-122"/>
              </a:rPr>
              <a:t>Oracle</a:t>
            </a:r>
            <a:endParaRPr lang="zh-CN" altLang="en-US" sz="1045" b="1" dirty="0">
              <a:latin typeface="微软雅黑" panose="020B0503020204020204" pitchFamily="34" charset="-122"/>
              <a:ea typeface="微软雅黑" panose="020B0503020204020204" pitchFamily="34" charset="-122"/>
            </a:endParaRPr>
          </a:p>
        </p:txBody>
      </p:sp>
      <p:sp>
        <p:nvSpPr>
          <p:cNvPr id="1048811" name="圆柱形 46"/>
          <p:cNvSpPr/>
          <p:nvPr/>
        </p:nvSpPr>
        <p:spPr>
          <a:xfrm>
            <a:off x="2290499" y="1738943"/>
            <a:ext cx="613698" cy="479943"/>
          </a:xfrm>
          <a:prstGeom prst="can">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45" b="1" dirty="0">
                <a:latin typeface="微软雅黑" panose="020B0503020204020204" pitchFamily="34" charset="-122"/>
                <a:ea typeface="微软雅黑" panose="020B0503020204020204" pitchFamily="34" charset="-122"/>
              </a:rPr>
              <a:t>SQL Server</a:t>
            </a:r>
            <a:endParaRPr lang="zh-CN" altLang="en-US" sz="1045" b="1" dirty="0">
              <a:latin typeface="微软雅黑" panose="020B0503020204020204" pitchFamily="34" charset="-122"/>
              <a:ea typeface="微软雅黑" panose="020B0503020204020204" pitchFamily="34" charset="-122"/>
            </a:endParaRPr>
          </a:p>
        </p:txBody>
      </p:sp>
      <p:sp>
        <p:nvSpPr>
          <p:cNvPr id="1048812" name="圆柱形 47"/>
          <p:cNvSpPr/>
          <p:nvPr/>
        </p:nvSpPr>
        <p:spPr>
          <a:xfrm>
            <a:off x="1556322" y="3175298"/>
            <a:ext cx="614232" cy="49295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45" b="1" dirty="0">
                <a:latin typeface="微软雅黑" panose="020B0503020204020204" pitchFamily="34" charset="-122"/>
                <a:ea typeface="微软雅黑" panose="020B0503020204020204" pitchFamily="34" charset="-122"/>
              </a:rPr>
              <a:t>K-DB</a:t>
            </a:r>
            <a:endParaRPr lang="zh-CN" altLang="en-US" sz="1045" b="1" dirty="0">
              <a:latin typeface="微软雅黑" panose="020B0503020204020204" pitchFamily="34" charset="-122"/>
              <a:ea typeface="微软雅黑" panose="020B0503020204020204" pitchFamily="34" charset="-122"/>
            </a:endParaRPr>
          </a:p>
        </p:txBody>
      </p:sp>
      <p:sp>
        <p:nvSpPr>
          <p:cNvPr id="1048813" name="圆柱形 48"/>
          <p:cNvSpPr/>
          <p:nvPr/>
        </p:nvSpPr>
        <p:spPr>
          <a:xfrm>
            <a:off x="1556322" y="2427321"/>
            <a:ext cx="614232" cy="477177"/>
          </a:xfrm>
          <a:prstGeom prst="can">
            <a:avLst/>
          </a:prstGeom>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45" b="1" dirty="0">
                <a:latin typeface="微软雅黑" panose="020B0503020204020204" pitchFamily="34" charset="-122"/>
                <a:ea typeface="微软雅黑" panose="020B0503020204020204" pitchFamily="34" charset="-122"/>
              </a:rPr>
              <a:t>DB2</a:t>
            </a:r>
            <a:endParaRPr lang="zh-CN" altLang="en-US" sz="1045" b="1" dirty="0">
              <a:latin typeface="微软雅黑" panose="020B0503020204020204" pitchFamily="34" charset="-122"/>
              <a:ea typeface="微软雅黑" panose="020B0503020204020204" pitchFamily="34" charset="-122"/>
            </a:endParaRPr>
          </a:p>
        </p:txBody>
      </p:sp>
      <p:sp>
        <p:nvSpPr>
          <p:cNvPr id="1048814" name="圆柱形 49"/>
          <p:cNvSpPr/>
          <p:nvPr/>
        </p:nvSpPr>
        <p:spPr>
          <a:xfrm>
            <a:off x="2285184" y="2476689"/>
            <a:ext cx="716023" cy="408478"/>
          </a:xfrm>
          <a:prstGeom prst="can">
            <a:avLst/>
          </a:prstGeom>
          <a:ln>
            <a:solidFill>
              <a:srgbClr val="00B0F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1045" b="1" dirty="0">
                <a:latin typeface="微软雅黑" panose="020B0503020204020204" pitchFamily="34" charset="-122"/>
                <a:ea typeface="微软雅黑" panose="020B0503020204020204" pitchFamily="34" charset="-122"/>
              </a:rPr>
              <a:t>MySQL</a:t>
            </a:r>
            <a:endParaRPr lang="zh-CN" altLang="en-US" sz="1045" b="1" dirty="0">
              <a:latin typeface="微软雅黑" panose="020B0503020204020204" pitchFamily="34" charset="-122"/>
              <a:ea typeface="微软雅黑" panose="020B0503020204020204" pitchFamily="34" charset="-122"/>
            </a:endParaRPr>
          </a:p>
        </p:txBody>
      </p:sp>
      <p:sp>
        <p:nvSpPr>
          <p:cNvPr id="1048815" name="圆柱形 50"/>
          <p:cNvSpPr/>
          <p:nvPr/>
        </p:nvSpPr>
        <p:spPr>
          <a:xfrm>
            <a:off x="2258039" y="3984994"/>
            <a:ext cx="725605" cy="42524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45" b="1" dirty="0">
                <a:latin typeface="微软雅黑" panose="020B0503020204020204" pitchFamily="34" charset="-122"/>
                <a:ea typeface="微软雅黑" panose="020B0503020204020204" pitchFamily="34" charset="-122"/>
              </a:rPr>
              <a:t>PostgreSQL</a:t>
            </a:r>
            <a:endParaRPr lang="zh-CN" altLang="en-US" sz="1045" b="1" dirty="0">
              <a:latin typeface="微软雅黑" panose="020B0503020204020204" pitchFamily="34" charset="-122"/>
              <a:ea typeface="微软雅黑" panose="020B0503020204020204" pitchFamily="34" charset="-122"/>
            </a:endParaRPr>
          </a:p>
        </p:txBody>
      </p:sp>
      <p:sp>
        <p:nvSpPr>
          <p:cNvPr id="1048816" name="圆柱形 51"/>
          <p:cNvSpPr/>
          <p:nvPr/>
        </p:nvSpPr>
        <p:spPr>
          <a:xfrm>
            <a:off x="1532335" y="3966582"/>
            <a:ext cx="633148" cy="470917"/>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045" b="1" dirty="0">
                <a:latin typeface="微软雅黑" panose="020B0503020204020204" pitchFamily="34" charset="-122"/>
                <a:ea typeface="微软雅黑" panose="020B0503020204020204" pitchFamily="34" charset="-122"/>
              </a:rPr>
              <a:t>DM</a:t>
            </a:r>
            <a:endParaRPr lang="zh-CN" altLang="en-US" sz="1045" b="1" dirty="0">
              <a:latin typeface="微软雅黑" panose="020B0503020204020204" pitchFamily="34" charset="-122"/>
              <a:ea typeface="微软雅黑" panose="020B0503020204020204" pitchFamily="34" charset="-122"/>
            </a:endParaRPr>
          </a:p>
        </p:txBody>
      </p:sp>
      <p:sp>
        <p:nvSpPr>
          <p:cNvPr id="1048817" name="圆柱形 52"/>
          <p:cNvSpPr/>
          <p:nvPr/>
        </p:nvSpPr>
        <p:spPr>
          <a:xfrm>
            <a:off x="2297182" y="3215326"/>
            <a:ext cx="622840" cy="48455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45" b="1" dirty="0">
                <a:latin typeface="微软雅黑" panose="020B0503020204020204" pitchFamily="34" charset="-122"/>
                <a:ea typeface="微软雅黑" panose="020B0503020204020204" pitchFamily="34" charset="-122"/>
              </a:rPr>
              <a:t>CDB</a:t>
            </a:r>
            <a:endParaRPr lang="zh-CN" altLang="en-US" sz="1045" b="1" dirty="0">
              <a:latin typeface="微软雅黑" panose="020B0503020204020204" pitchFamily="34" charset="-122"/>
              <a:ea typeface="微软雅黑" panose="020B0503020204020204" pitchFamily="34" charset="-122"/>
            </a:endParaRPr>
          </a:p>
        </p:txBody>
      </p:sp>
      <p:pic>
        <p:nvPicPr>
          <p:cNvPr id="2097166" name="图片 54"/>
          <p:cNvPicPr>
            <a:picLocks noChangeAspect="1"/>
          </p:cNvPicPr>
          <p:nvPr/>
        </p:nvPicPr>
        <p:blipFill>
          <a:blip r:embed="rId3" cstate="print"/>
          <a:stretch>
            <a:fillRect/>
          </a:stretch>
        </p:blipFill>
        <p:spPr>
          <a:xfrm>
            <a:off x="4839349" y="3235394"/>
            <a:ext cx="545984" cy="632317"/>
          </a:xfrm>
          <a:prstGeom prst="rect">
            <a:avLst/>
          </a:prstGeom>
        </p:spPr>
      </p:pic>
      <p:sp>
        <p:nvSpPr>
          <p:cNvPr id="1048818" name="圆柱形 55"/>
          <p:cNvSpPr/>
          <p:nvPr/>
        </p:nvSpPr>
        <p:spPr>
          <a:xfrm>
            <a:off x="4839349" y="4219579"/>
            <a:ext cx="622187" cy="401361"/>
          </a:xfrm>
          <a:prstGeom prst="can">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35" b="1" dirty="0">
                <a:latin typeface="微软雅黑" panose="020B0503020204020204" pitchFamily="34" charset="-122"/>
                <a:ea typeface="微软雅黑" panose="020B0503020204020204" pitchFamily="34" charset="-122"/>
              </a:rPr>
              <a:t>中间库</a:t>
            </a:r>
          </a:p>
        </p:txBody>
      </p:sp>
      <p:sp>
        <p:nvSpPr>
          <p:cNvPr id="1048819" name="圆角矩形 113"/>
          <p:cNvSpPr/>
          <p:nvPr/>
        </p:nvSpPr>
        <p:spPr>
          <a:xfrm>
            <a:off x="6188990" y="3707697"/>
            <a:ext cx="975508" cy="49434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15" dirty="0">
                <a:latin typeface="微软雅黑" panose="020B0503020204020204" pitchFamily="34" charset="-122"/>
                <a:ea typeface="微软雅黑" panose="020B0503020204020204" pitchFamily="34" charset="-122"/>
              </a:rPr>
              <a:t>第三方</a:t>
            </a:r>
            <a:r>
              <a:rPr lang="en-US" altLang="zh-CN" sz="1515" dirty="0">
                <a:latin typeface="微软雅黑" panose="020B0503020204020204" pitchFamily="34" charset="-122"/>
                <a:ea typeface="微软雅黑" panose="020B0503020204020204" pitchFamily="34" charset="-122"/>
              </a:rPr>
              <a:t>ETL</a:t>
            </a:r>
            <a:endParaRPr lang="zh-CN" altLang="en-US" sz="1515" dirty="0">
              <a:latin typeface="微软雅黑" panose="020B0503020204020204" pitchFamily="34" charset="-122"/>
              <a:ea typeface="微软雅黑" panose="020B0503020204020204" pitchFamily="34" charset="-122"/>
            </a:endParaRPr>
          </a:p>
        </p:txBody>
      </p:sp>
      <p:sp>
        <p:nvSpPr>
          <p:cNvPr id="1048820" name="云形 57"/>
          <p:cNvSpPr/>
          <p:nvPr/>
        </p:nvSpPr>
        <p:spPr>
          <a:xfrm>
            <a:off x="9214158" y="2597584"/>
            <a:ext cx="2131703" cy="1312050"/>
          </a:xfrm>
          <a:prstGeom prst="cloud">
            <a:avLst/>
          </a:prstGeom>
          <a:solidFill>
            <a:schemeClr val="tx2">
              <a:lumMod val="60000"/>
              <a:lumOff val="40000"/>
            </a:schemeClr>
          </a:solid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dirty="0">
              <a:solidFill>
                <a:schemeClr val="accent4">
                  <a:lumMod val="90000"/>
                  <a:lumOff val="10000"/>
                </a:schemeClr>
              </a:solidFill>
              <a:latin typeface="微软雅黑" panose="020B0503020204020204" pitchFamily="34" charset="-122"/>
              <a:ea typeface="微软雅黑" panose="020B0503020204020204" pitchFamily="34" charset="-122"/>
            </a:endParaRPr>
          </a:p>
        </p:txBody>
      </p:sp>
      <p:cxnSp>
        <p:nvCxnSpPr>
          <p:cNvPr id="3145776" name="直接箭头连接符 58"/>
          <p:cNvCxnSpPr>
            <a:cxnSpLocks/>
          </p:cNvCxnSpPr>
          <p:nvPr/>
        </p:nvCxnSpPr>
        <p:spPr>
          <a:xfrm>
            <a:off x="5568233" y="3560246"/>
            <a:ext cx="542689" cy="301845"/>
          </a:xfrm>
          <a:prstGeom prst="straightConnector1">
            <a:avLst/>
          </a:prstGeom>
          <a:ln w="254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45777" name="直接箭头连接符 59"/>
          <p:cNvCxnSpPr>
            <a:cxnSpLocks/>
          </p:cNvCxnSpPr>
          <p:nvPr/>
        </p:nvCxnSpPr>
        <p:spPr>
          <a:xfrm flipV="1">
            <a:off x="5565479" y="4152331"/>
            <a:ext cx="577656" cy="250115"/>
          </a:xfrm>
          <a:prstGeom prst="straightConnector1">
            <a:avLst/>
          </a:prstGeom>
          <a:ln w="254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48821" name="矩形 60"/>
          <p:cNvSpPr/>
          <p:nvPr/>
        </p:nvSpPr>
        <p:spPr>
          <a:xfrm>
            <a:off x="4709986" y="3909634"/>
            <a:ext cx="1143341" cy="187245"/>
          </a:xfrm>
          <a:prstGeom prst="rect">
            <a:avLst/>
          </a:prstGeom>
          <a:solidFill>
            <a:srgbClr val="C2D8FA"/>
          </a:solidFill>
          <a:ln>
            <a:solidFill>
              <a:srgbClr val="C2D8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325" b="1" dirty="0">
                <a:solidFill>
                  <a:schemeClr val="tx1"/>
                </a:solidFill>
                <a:latin typeface="微软雅黑" panose="020B0503020204020204" pitchFamily="34" charset="-122"/>
                <a:ea typeface="微软雅黑" panose="020B0503020204020204" pitchFamily="34" charset="-122"/>
              </a:rPr>
              <a:t>接口文件</a:t>
            </a:r>
          </a:p>
        </p:txBody>
      </p:sp>
      <p:sp>
        <p:nvSpPr>
          <p:cNvPr id="1048822" name="文本框 61"/>
          <p:cNvSpPr txBox="1"/>
          <p:nvPr/>
        </p:nvSpPr>
        <p:spPr>
          <a:xfrm>
            <a:off x="1747455" y="1197219"/>
            <a:ext cx="1281273" cy="296556"/>
          </a:xfrm>
          <a:prstGeom prst="rect">
            <a:avLst/>
          </a:prstGeom>
          <a:noFill/>
        </p:spPr>
        <p:txBody>
          <a:bodyPr wrap="square" rtlCol="0">
            <a:spAutoFit/>
          </a:bodyPr>
          <a:lstStyle/>
          <a:p>
            <a:r>
              <a:rPr lang="zh-CN" altLang="en-US" sz="1325" dirty="0">
                <a:solidFill>
                  <a:schemeClr val="bg1"/>
                </a:solidFill>
                <a:latin typeface="微软雅黑" panose="020B0503020204020204" pitchFamily="34" charset="-122"/>
                <a:ea typeface="微软雅黑" panose="020B0503020204020204" pitchFamily="34" charset="-122"/>
              </a:rPr>
              <a:t>结构化数据</a:t>
            </a:r>
          </a:p>
        </p:txBody>
      </p:sp>
      <p:cxnSp>
        <p:nvCxnSpPr>
          <p:cNvPr id="3145778" name="直接箭头连接符 62"/>
          <p:cNvCxnSpPr>
            <a:cxnSpLocks/>
            <a:endCxn id="1048832" idx="2"/>
          </p:cNvCxnSpPr>
          <p:nvPr/>
        </p:nvCxnSpPr>
        <p:spPr>
          <a:xfrm>
            <a:off x="7164498" y="3997649"/>
            <a:ext cx="2118135" cy="316240"/>
          </a:xfrm>
          <a:prstGeom prst="straightConnector1">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48823" name="文本框 63"/>
          <p:cNvSpPr txBox="1"/>
          <p:nvPr/>
        </p:nvSpPr>
        <p:spPr>
          <a:xfrm>
            <a:off x="9622479" y="3000274"/>
            <a:ext cx="1611272"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大数据</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云</a:t>
            </a:r>
          </a:p>
        </p:txBody>
      </p:sp>
      <p:cxnSp>
        <p:nvCxnSpPr>
          <p:cNvPr id="3145779" name="直接箭头连接符 64"/>
          <p:cNvCxnSpPr>
            <a:cxnSpLocks/>
          </p:cNvCxnSpPr>
          <p:nvPr/>
        </p:nvCxnSpPr>
        <p:spPr>
          <a:xfrm>
            <a:off x="3843815" y="1539254"/>
            <a:ext cx="4400063" cy="322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80" name="直接箭头连接符 70"/>
          <p:cNvCxnSpPr>
            <a:cxnSpLocks/>
          </p:cNvCxnSpPr>
          <p:nvPr/>
        </p:nvCxnSpPr>
        <p:spPr>
          <a:xfrm>
            <a:off x="4528443" y="2810975"/>
            <a:ext cx="3693176" cy="487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824" name="等腰三角形 73"/>
          <p:cNvSpPr/>
          <p:nvPr/>
        </p:nvSpPr>
        <p:spPr>
          <a:xfrm rot="5400000">
            <a:off x="7446202" y="1899151"/>
            <a:ext cx="2436516" cy="885682"/>
          </a:xfrm>
          <a:prstGeom prst="triangle">
            <a:avLst>
              <a:gd name="adj" fmla="val 5141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48825" name="左右箭头 18"/>
          <p:cNvSpPr/>
          <p:nvPr/>
        </p:nvSpPr>
        <p:spPr>
          <a:xfrm>
            <a:off x="1353953" y="4945975"/>
            <a:ext cx="1763102" cy="516988"/>
          </a:xfrm>
          <a:prstGeom prst="leftRightArrow">
            <a:avLst/>
          </a:prstGeom>
          <a:solidFill>
            <a:schemeClr val="accent1">
              <a:lumMod val="40000"/>
              <a:lumOff val="60000"/>
              <a:alpha val="66000"/>
            </a:schemeClr>
          </a:solid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源</a:t>
            </a:r>
          </a:p>
        </p:txBody>
      </p:sp>
      <p:sp>
        <p:nvSpPr>
          <p:cNvPr id="1048826" name="左右箭头 84"/>
          <p:cNvSpPr/>
          <p:nvPr/>
        </p:nvSpPr>
        <p:spPr>
          <a:xfrm>
            <a:off x="3635248" y="4954519"/>
            <a:ext cx="5292045" cy="542379"/>
          </a:xfrm>
          <a:prstGeom prst="leftRightArrow">
            <a:avLst/>
          </a:prstGeom>
          <a:solidFill>
            <a:schemeClr val="accent1">
              <a:lumMod val="40000"/>
              <a:lumOff val="60000"/>
              <a:alpha val="66000"/>
            </a:schemeClr>
          </a:solid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ETL</a:t>
            </a:r>
            <a:r>
              <a:rPr lang="zh-CN" altLang="en-US" dirty="0">
                <a:solidFill>
                  <a:schemeClr val="tx1"/>
                </a:solidFill>
                <a:latin typeface="微软雅黑" panose="020B0503020204020204" pitchFamily="34" charset="-122"/>
                <a:ea typeface="微软雅黑" panose="020B0503020204020204" pitchFamily="34" charset="-122"/>
              </a:rPr>
              <a:t>过程</a:t>
            </a:r>
          </a:p>
        </p:txBody>
      </p:sp>
      <p:sp>
        <p:nvSpPr>
          <p:cNvPr id="1048827" name="左右箭头 114"/>
          <p:cNvSpPr/>
          <p:nvPr/>
        </p:nvSpPr>
        <p:spPr>
          <a:xfrm>
            <a:off x="9128550" y="4956294"/>
            <a:ext cx="2259059" cy="525155"/>
          </a:xfrm>
          <a:prstGeom prst="leftRightArrow">
            <a:avLst/>
          </a:prstGeom>
          <a:solidFill>
            <a:schemeClr val="accent1">
              <a:lumMod val="40000"/>
              <a:lumOff val="60000"/>
              <a:alpha val="66000"/>
            </a:schemeClr>
          </a:solidFill>
          <a:ln>
            <a:solidFill>
              <a:schemeClr val="accent1">
                <a:shade val="5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目标端用户</a:t>
            </a:r>
          </a:p>
        </p:txBody>
      </p:sp>
      <p:sp>
        <p:nvSpPr>
          <p:cNvPr id="1048828" name="文本框 78"/>
          <p:cNvSpPr txBox="1"/>
          <p:nvPr/>
        </p:nvSpPr>
        <p:spPr>
          <a:xfrm>
            <a:off x="5760917" y="2634853"/>
            <a:ext cx="1285858" cy="296556"/>
          </a:xfrm>
          <a:prstGeom prst="rect">
            <a:avLst/>
          </a:prstGeom>
          <a:solidFill>
            <a:schemeClr val="tx2">
              <a:lumMod val="60000"/>
              <a:lumOff val="40000"/>
            </a:schemeClr>
          </a:solidFill>
          <a:ln>
            <a:solidFill>
              <a:srgbClr val="FF0000"/>
            </a:solidFill>
          </a:ln>
        </p:spPr>
        <p:txBody>
          <a:bodyPr wrap="square" rtlCol="0">
            <a:spAutoFit/>
          </a:bodyPr>
          <a:lstStyle/>
          <a:p>
            <a:r>
              <a:rPr lang="zh-CN" altLang="en-US" sz="1325" dirty="0">
                <a:solidFill>
                  <a:schemeClr val="bg1"/>
                </a:solidFill>
                <a:latin typeface="微软雅黑" panose="020B0503020204020204" pitchFamily="34" charset="-122"/>
                <a:ea typeface="微软雅黑" panose="020B0503020204020204" pitchFamily="34" charset="-122"/>
              </a:rPr>
              <a:t>实时多表关联</a:t>
            </a:r>
          </a:p>
        </p:txBody>
      </p:sp>
      <p:sp>
        <p:nvSpPr>
          <p:cNvPr id="1048829" name="等腰三角形 79"/>
          <p:cNvSpPr/>
          <p:nvPr/>
        </p:nvSpPr>
        <p:spPr>
          <a:xfrm rot="5400000">
            <a:off x="2418461" y="2363610"/>
            <a:ext cx="3308617" cy="1057668"/>
          </a:xfrm>
          <a:prstGeom prst="triangle">
            <a:avLst>
              <a:gd name="adj" fmla="val 52383"/>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8830" name="圆柱形 82"/>
          <p:cNvSpPr/>
          <p:nvPr/>
        </p:nvSpPr>
        <p:spPr>
          <a:xfrm>
            <a:off x="9255283" y="1257947"/>
            <a:ext cx="842046" cy="502073"/>
          </a:xfrm>
          <a:prstGeom prst="can">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25" b="1" dirty="0">
                <a:latin typeface="微软雅黑" panose="020B0503020204020204" pitchFamily="34" charset="-122"/>
                <a:ea typeface="微软雅黑" panose="020B0503020204020204" pitchFamily="34" charset="-122"/>
              </a:rPr>
              <a:t>镜像库</a:t>
            </a:r>
          </a:p>
        </p:txBody>
      </p:sp>
      <p:sp>
        <p:nvSpPr>
          <p:cNvPr id="1048831" name="圆柱形 86"/>
          <p:cNvSpPr/>
          <p:nvPr/>
        </p:nvSpPr>
        <p:spPr>
          <a:xfrm>
            <a:off x="9256713" y="2007296"/>
            <a:ext cx="890927" cy="455653"/>
          </a:xfrm>
          <a:prstGeom prst="can">
            <a:avLst/>
          </a:prstGeom>
          <a:solidFill>
            <a:srgbClr val="7030A0"/>
          </a:solidFill>
          <a:ln>
            <a:solidFill>
              <a:srgbClr val="25A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25" b="1" dirty="0">
                <a:latin typeface="微软雅黑" panose="020B0503020204020204" pitchFamily="34" charset="-122"/>
                <a:ea typeface="微软雅黑" panose="020B0503020204020204" pitchFamily="34" charset="-122"/>
              </a:rPr>
              <a:t>精简库</a:t>
            </a:r>
          </a:p>
        </p:txBody>
      </p:sp>
      <p:sp>
        <p:nvSpPr>
          <p:cNvPr id="1048832" name="圆柱形 87"/>
          <p:cNvSpPr/>
          <p:nvPr/>
        </p:nvSpPr>
        <p:spPr>
          <a:xfrm>
            <a:off x="9282634" y="3997649"/>
            <a:ext cx="2041522" cy="632480"/>
          </a:xfrm>
          <a:prstGeom prst="can">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25" b="1" dirty="0">
                <a:latin typeface="微软雅黑" panose="020B0503020204020204" pitchFamily="34" charset="-122"/>
                <a:ea typeface="微软雅黑" panose="020B0503020204020204" pitchFamily="34" charset="-122"/>
              </a:rPr>
              <a:t>数据仓库</a:t>
            </a:r>
          </a:p>
        </p:txBody>
      </p:sp>
      <p:sp>
        <p:nvSpPr>
          <p:cNvPr id="1048833" name="文本框 88"/>
          <p:cNvSpPr txBox="1"/>
          <p:nvPr/>
        </p:nvSpPr>
        <p:spPr>
          <a:xfrm>
            <a:off x="3652120" y="2498642"/>
            <a:ext cx="572593" cy="792140"/>
          </a:xfrm>
          <a:prstGeom prst="rect">
            <a:avLst/>
          </a:prstGeom>
          <a:noFill/>
        </p:spPr>
        <p:txBody>
          <a:bodyPr wrap="none" rtlCol="0">
            <a:spAutoFit/>
          </a:bodyPr>
          <a:lstStyle/>
          <a:p>
            <a:r>
              <a:rPr lang="zh-CN" altLang="en-US" sz="1515" dirty="0">
                <a:latin typeface="微软雅黑" panose="020B0503020204020204" pitchFamily="34" charset="-122"/>
                <a:ea typeface="微软雅黑" panose="020B0503020204020204" pitchFamily="34" charset="-122"/>
              </a:rPr>
              <a:t>数据</a:t>
            </a:r>
            <a:endParaRPr lang="en-US" altLang="zh-CN" sz="1515" dirty="0">
              <a:latin typeface="微软雅黑" panose="020B0503020204020204" pitchFamily="34" charset="-122"/>
              <a:ea typeface="微软雅黑" panose="020B0503020204020204" pitchFamily="34" charset="-122"/>
            </a:endParaRPr>
          </a:p>
          <a:p>
            <a:r>
              <a:rPr lang="zh-CN" altLang="en-US" sz="1515" dirty="0">
                <a:latin typeface="微软雅黑" panose="020B0503020204020204" pitchFamily="34" charset="-122"/>
                <a:ea typeface="微软雅黑" panose="020B0503020204020204" pitchFamily="34" charset="-122"/>
              </a:rPr>
              <a:t>抓取</a:t>
            </a:r>
            <a:endParaRPr lang="en-US" altLang="zh-CN" sz="1515" dirty="0">
              <a:latin typeface="微软雅黑" panose="020B0503020204020204" pitchFamily="34" charset="-122"/>
              <a:ea typeface="微软雅黑" panose="020B0503020204020204" pitchFamily="34" charset="-122"/>
            </a:endParaRPr>
          </a:p>
          <a:p>
            <a:r>
              <a:rPr lang="zh-CN" altLang="en-US" sz="1515" dirty="0">
                <a:latin typeface="微软雅黑" panose="020B0503020204020204" pitchFamily="34" charset="-122"/>
                <a:ea typeface="微软雅黑" panose="020B0503020204020204" pitchFamily="34" charset="-122"/>
              </a:rPr>
              <a:t>模块</a:t>
            </a:r>
          </a:p>
        </p:txBody>
      </p:sp>
      <p:sp>
        <p:nvSpPr>
          <p:cNvPr id="1048834" name="矩形: 圆角 46"/>
          <p:cNvSpPr/>
          <p:nvPr/>
        </p:nvSpPr>
        <p:spPr>
          <a:xfrm>
            <a:off x="4709986" y="3096781"/>
            <a:ext cx="2670054" cy="1643255"/>
          </a:xfrm>
          <a:prstGeom prst="roundRect">
            <a:avLst/>
          </a:prstGeom>
          <a:noFill/>
          <a:ln w="15875">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8835" name="文本框 90"/>
          <p:cNvSpPr txBox="1"/>
          <p:nvPr/>
        </p:nvSpPr>
        <p:spPr>
          <a:xfrm>
            <a:off x="8143953" y="1738943"/>
            <a:ext cx="854016" cy="792140"/>
          </a:xfrm>
          <a:prstGeom prst="rect">
            <a:avLst/>
          </a:prstGeom>
          <a:noFill/>
        </p:spPr>
        <p:txBody>
          <a:bodyPr wrap="none" rtlCol="0">
            <a:spAutoFit/>
          </a:bodyPr>
          <a:lstStyle/>
          <a:p>
            <a:endParaRPr lang="en-US" altLang="zh-CN" sz="1515"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515" b="1" dirty="0">
                <a:solidFill>
                  <a:schemeClr val="bg1"/>
                </a:solidFill>
                <a:latin typeface="微软雅黑" panose="020B0503020204020204" pitchFamily="34" charset="-122"/>
                <a:ea typeface="微软雅黑" panose="020B0503020204020204" pitchFamily="34" charset="-122"/>
              </a:rPr>
              <a:t>实时</a:t>
            </a:r>
            <a:endParaRPr lang="en-US" altLang="zh-CN" sz="1515" b="1" dirty="0">
              <a:solidFill>
                <a:schemeClr val="bg1"/>
              </a:solidFill>
              <a:latin typeface="微软雅黑" panose="020B0503020204020204" pitchFamily="34" charset="-122"/>
              <a:ea typeface="微软雅黑" panose="020B0503020204020204" pitchFamily="34" charset="-122"/>
            </a:endParaRPr>
          </a:p>
          <a:p>
            <a:r>
              <a:rPr lang="en-US" altLang="zh-CN" sz="1515" b="1" dirty="0">
                <a:solidFill>
                  <a:schemeClr val="bg1"/>
                </a:solidFill>
                <a:latin typeface="微软雅黑" panose="020B0503020204020204" pitchFamily="34" charset="-122"/>
                <a:ea typeface="微软雅黑" panose="020B0503020204020204" pitchFamily="34" charset="-122"/>
              </a:rPr>
              <a:t>Loader</a:t>
            </a:r>
          </a:p>
        </p:txBody>
      </p:sp>
      <p:cxnSp>
        <p:nvCxnSpPr>
          <p:cNvPr id="3145781" name="直接箭头连接符 91"/>
          <p:cNvCxnSpPr>
            <a:cxnSpLocks/>
          </p:cNvCxnSpPr>
          <p:nvPr/>
        </p:nvCxnSpPr>
        <p:spPr>
          <a:xfrm>
            <a:off x="4177637" y="2160871"/>
            <a:ext cx="404398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836" name="文本框 92"/>
          <p:cNvSpPr txBox="1"/>
          <p:nvPr/>
        </p:nvSpPr>
        <p:spPr>
          <a:xfrm>
            <a:off x="5462274" y="1988584"/>
            <a:ext cx="1565139" cy="296556"/>
          </a:xfrm>
          <a:prstGeom prst="rect">
            <a:avLst/>
          </a:prstGeom>
          <a:solidFill>
            <a:schemeClr val="tx2">
              <a:lumMod val="60000"/>
              <a:lumOff val="40000"/>
            </a:schemeClr>
          </a:solidFill>
          <a:ln>
            <a:solidFill>
              <a:srgbClr val="FF0000"/>
            </a:solidFill>
          </a:ln>
        </p:spPr>
        <p:txBody>
          <a:bodyPr wrap="square" rtlCol="0">
            <a:spAutoFit/>
          </a:bodyPr>
          <a:lstStyle/>
          <a:p>
            <a:r>
              <a:rPr lang="zh-CN" altLang="en-US" sz="1325" dirty="0">
                <a:solidFill>
                  <a:schemeClr val="bg1"/>
                </a:solidFill>
                <a:latin typeface="微软雅黑" panose="020B0503020204020204" pitchFamily="34" charset="-122"/>
                <a:ea typeface="微软雅黑" panose="020B0503020204020204" pitchFamily="34" charset="-122"/>
              </a:rPr>
              <a:t>实时单表转换过滤</a:t>
            </a:r>
          </a:p>
        </p:txBody>
      </p:sp>
      <p:cxnSp>
        <p:nvCxnSpPr>
          <p:cNvPr id="3145782" name="直接箭头连接符 42"/>
          <p:cNvCxnSpPr>
            <a:cxnSpLocks/>
            <a:endCxn id="1048821" idx="1"/>
          </p:cNvCxnSpPr>
          <p:nvPr/>
        </p:nvCxnSpPr>
        <p:spPr>
          <a:xfrm>
            <a:off x="4264056" y="3668250"/>
            <a:ext cx="445930" cy="335007"/>
          </a:xfrm>
          <a:prstGeom prst="straightConnector1">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48837" name="文本框 65"/>
          <p:cNvSpPr txBox="1"/>
          <p:nvPr/>
        </p:nvSpPr>
        <p:spPr>
          <a:xfrm>
            <a:off x="8140006" y="3854585"/>
            <a:ext cx="766557" cy="325602"/>
          </a:xfrm>
          <a:prstGeom prst="rect">
            <a:avLst/>
          </a:prstGeom>
          <a:noFill/>
        </p:spPr>
        <p:txBody>
          <a:bodyPr wrap="none" rtlCol="0">
            <a:spAutoFit/>
          </a:bodyPr>
          <a:lstStyle/>
          <a:p>
            <a:r>
              <a:rPr lang="zh-CN" altLang="en-US" sz="1515" b="1" dirty="0">
                <a:latin typeface="微软雅黑" panose="020B0503020204020204" pitchFamily="34" charset="-122"/>
                <a:ea typeface="微软雅黑" panose="020B0503020204020204" pitchFamily="34" charset="-122"/>
                <a:cs typeface="Times New Roman" panose="02020603050405020304" pitchFamily="18" charset="0"/>
              </a:rPr>
              <a:t>准实时</a:t>
            </a:r>
            <a:endParaRPr lang="en-US" altLang="zh-CN" sz="1515" b="1" dirty="0">
              <a:latin typeface="微软雅黑" panose="020B0503020204020204" pitchFamily="34" charset="-122"/>
              <a:ea typeface="微软雅黑" panose="020B0503020204020204" pitchFamily="34" charset="-122"/>
            </a:endParaRPr>
          </a:p>
        </p:txBody>
      </p:sp>
      <p:sp>
        <p:nvSpPr>
          <p:cNvPr id="1048838" name="矩形 8"/>
          <p:cNvSpPr/>
          <p:nvPr/>
        </p:nvSpPr>
        <p:spPr>
          <a:xfrm>
            <a:off x="1327970" y="5679018"/>
            <a:ext cx="1789085" cy="792140"/>
          </a:xfrm>
          <a:prstGeom prst="rect">
            <a:avLst/>
          </a:prstGeom>
          <a:solidFill>
            <a:schemeClr val="accent1">
              <a:lumMod val="40000"/>
              <a:lumOff val="60000"/>
            </a:schemeClr>
          </a:solidFill>
        </p:spPr>
        <p:txBody>
          <a:bodyPr wrap="square">
            <a:spAutoFit/>
          </a:bodyPr>
          <a:lstStyle/>
          <a:p>
            <a:r>
              <a:rPr lang="zh-CN" altLang="zh-CN" sz="1515" b="1" dirty="0">
                <a:solidFill>
                  <a:schemeClr val="tx2"/>
                </a:solidFill>
                <a:latin typeface="微软雅黑" panose="020B0503020204020204" pitchFamily="34" charset="-122"/>
                <a:ea typeface="微软雅黑" panose="020B0503020204020204" pitchFamily="34" charset="-122"/>
              </a:rPr>
              <a:t>对源数据库的</a:t>
            </a:r>
            <a:r>
              <a:rPr lang="zh-CN" altLang="en-US" sz="1515" b="1" dirty="0">
                <a:solidFill>
                  <a:schemeClr val="tx2"/>
                </a:solidFill>
                <a:latin typeface="微软雅黑" panose="020B0503020204020204" pitchFamily="34" charset="-122"/>
                <a:ea typeface="微软雅黑" panose="020B0503020204020204" pitchFamily="34" charset="-122"/>
              </a:rPr>
              <a:t>首次同步和实时</a:t>
            </a:r>
            <a:r>
              <a:rPr lang="zh-CN" altLang="zh-CN" sz="1515" b="1" dirty="0">
                <a:solidFill>
                  <a:schemeClr val="tx2"/>
                </a:solidFill>
                <a:latin typeface="微软雅黑" panose="020B0503020204020204" pitchFamily="34" charset="-122"/>
                <a:ea typeface="微软雅黑" panose="020B0503020204020204" pitchFamily="34" charset="-122"/>
              </a:rPr>
              <a:t>增量跟踪技术</a:t>
            </a:r>
            <a:endParaRPr lang="zh-CN" altLang="en-US" sz="1515" b="1" dirty="0">
              <a:solidFill>
                <a:schemeClr val="tx2"/>
              </a:solidFill>
              <a:latin typeface="微软雅黑" panose="020B0503020204020204" pitchFamily="34" charset="-122"/>
              <a:ea typeface="微软雅黑" panose="020B0503020204020204" pitchFamily="34" charset="-122"/>
            </a:endParaRPr>
          </a:p>
        </p:txBody>
      </p:sp>
      <p:sp>
        <p:nvSpPr>
          <p:cNvPr id="1048839" name="矩形 9"/>
          <p:cNvSpPr/>
          <p:nvPr/>
        </p:nvSpPr>
        <p:spPr>
          <a:xfrm>
            <a:off x="9128550" y="5722350"/>
            <a:ext cx="2266719" cy="558871"/>
          </a:xfrm>
          <a:prstGeom prst="rect">
            <a:avLst/>
          </a:prstGeom>
          <a:solidFill>
            <a:schemeClr val="accent1">
              <a:lumMod val="40000"/>
              <a:lumOff val="60000"/>
            </a:schemeClr>
          </a:solidFill>
        </p:spPr>
        <p:txBody>
          <a:bodyPr wrap="square">
            <a:spAutoFit/>
          </a:bodyPr>
          <a:lstStyle/>
          <a:p>
            <a:r>
              <a:rPr lang="zh-CN" altLang="zh-CN" sz="1515" b="1" dirty="0">
                <a:solidFill>
                  <a:schemeClr val="tx2"/>
                </a:solidFill>
                <a:latin typeface="微软雅黑" panose="020B0503020204020204" pitchFamily="34" charset="-122"/>
                <a:ea typeface="微软雅黑" panose="020B0503020204020204" pitchFamily="34" charset="-122"/>
              </a:rPr>
              <a:t>目标数据库</a:t>
            </a:r>
            <a:r>
              <a:rPr lang="zh-CN" altLang="en-US" sz="1515" b="1" dirty="0">
                <a:solidFill>
                  <a:schemeClr val="tx2"/>
                </a:solidFill>
                <a:latin typeface="微软雅黑" panose="020B0503020204020204" pitchFamily="34" charset="-122"/>
                <a:ea typeface="微软雅黑" panose="020B0503020204020204" pitchFamily="34" charset="-122"/>
              </a:rPr>
              <a:t>或者云</a:t>
            </a:r>
            <a:r>
              <a:rPr lang="zh-CN" altLang="zh-CN" sz="1515" b="1" dirty="0">
                <a:solidFill>
                  <a:schemeClr val="tx2"/>
                </a:solidFill>
                <a:latin typeface="微软雅黑" panose="020B0503020204020204" pitchFamily="34" charset="-122"/>
                <a:ea typeface="微软雅黑" panose="020B0503020204020204" pitchFamily="34" charset="-122"/>
              </a:rPr>
              <a:t>直接装</a:t>
            </a:r>
            <a:r>
              <a:rPr lang="zh-CN" altLang="en-US" sz="1515" b="1" dirty="0">
                <a:solidFill>
                  <a:schemeClr val="tx2"/>
                </a:solidFill>
                <a:latin typeface="微软雅黑" panose="020B0503020204020204" pitchFamily="34" charset="-122"/>
                <a:ea typeface="微软雅黑" panose="020B0503020204020204" pitchFamily="34" charset="-122"/>
              </a:rPr>
              <a:t>载</a:t>
            </a:r>
            <a:endParaRPr lang="zh-CN" altLang="en-US" sz="1515" dirty="0"/>
          </a:p>
        </p:txBody>
      </p:sp>
      <p:sp>
        <p:nvSpPr>
          <p:cNvPr id="1048840" name="矩形 11"/>
          <p:cNvSpPr/>
          <p:nvPr/>
        </p:nvSpPr>
        <p:spPr>
          <a:xfrm>
            <a:off x="4289963" y="5670164"/>
            <a:ext cx="3798054" cy="792140"/>
          </a:xfrm>
          <a:prstGeom prst="rect">
            <a:avLst/>
          </a:prstGeom>
          <a:solidFill>
            <a:schemeClr val="accent1">
              <a:lumMod val="40000"/>
              <a:lumOff val="60000"/>
            </a:schemeClr>
          </a:solidFill>
        </p:spPr>
        <p:txBody>
          <a:bodyPr wrap="square">
            <a:spAutoFit/>
          </a:bodyPr>
          <a:lstStyle/>
          <a:p>
            <a:pPr marL="325120" indent="-325120">
              <a:buFont typeface="+mj-ea"/>
              <a:buAutoNum type="circleNumDbPlain"/>
            </a:pPr>
            <a:r>
              <a:rPr lang="zh-CN" altLang="en-US" sz="1515" b="1" dirty="0">
                <a:solidFill>
                  <a:schemeClr val="tx2"/>
                </a:solidFill>
                <a:latin typeface="微软雅黑" panose="020B0503020204020204" pitchFamily="34" charset="-122"/>
                <a:ea typeface="微软雅黑" panose="020B0503020204020204" pitchFamily="34" charset="-122"/>
              </a:rPr>
              <a:t>源</a:t>
            </a:r>
            <a:r>
              <a:rPr lang="zh-CN" altLang="zh-CN" sz="1515" b="1" dirty="0">
                <a:solidFill>
                  <a:schemeClr val="tx2"/>
                </a:solidFill>
                <a:latin typeface="微软雅黑" panose="020B0503020204020204" pitchFamily="34" charset="-122"/>
                <a:ea typeface="微软雅黑" panose="020B0503020204020204" pitchFamily="34" charset="-122"/>
              </a:rPr>
              <a:t>数据</a:t>
            </a:r>
            <a:r>
              <a:rPr lang="zh-CN" altLang="en-US" sz="1515" b="1" dirty="0">
                <a:solidFill>
                  <a:schemeClr val="tx2"/>
                </a:solidFill>
                <a:latin typeface="微软雅黑" panose="020B0503020204020204" pitchFamily="34" charset="-122"/>
                <a:ea typeface="微软雅黑" panose="020B0503020204020204" pitchFamily="34" charset="-122"/>
              </a:rPr>
              <a:t>库</a:t>
            </a:r>
            <a:r>
              <a:rPr lang="en-US" altLang="zh-CN" sz="1515" b="1" dirty="0">
                <a:solidFill>
                  <a:schemeClr val="tx2"/>
                </a:solidFill>
                <a:latin typeface="微软雅黑" panose="020B0503020204020204" pitchFamily="34" charset="-122"/>
                <a:ea typeface="微软雅黑" panose="020B0503020204020204" pitchFamily="34" charset="-122"/>
              </a:rPr>
              <a:t>-</a:t>
            </a:r>
            <a:r>
              <a:rPr lang="zh-CN" altLang="zh-CN" sz="1515" b="1" dirty="0">
                <a:solidFill>
                  <a:schemeClr val="tx2"/>
                </a:solidFill>
                <a:latin typeface="微软雅黑" panose="020B0503020204020204" pitchFamily="34" charset="-122"/>
                <a:ea typeface="微软雅黑" panose="020B0503020204020204" pitchFamily="34" charset="-122"/>
              </a:rPr>
              <a:t>接口文件</a:t>
            </a:r>
            <a:r>
              <a:rPr lang="zh-CN" altLang="en-US" sz="1515" b="1" dirty="0">
                <a:solidFill>
                  <a:schemeClr val="tx2"/>
                </a:solidFill>
                <a:latin typeface="微软雅黑" panose="020B0503020204020204" pitchFamily="34" charset="-122"/>
                <a:ea typeface="微软雅黑" panose="020B0503020204020204" pitchFamily="34" charset="-122"/>
              </a:rPr>
              <a:t>和</a:t>
            </a:r>
            <a:r>
              <a:rPr lang="en-US" altLang="zh-CN" sz="1515" b="1" dirty="0">
                <a:solidFill>
                  <a:schemeClr val="tx2"/>
                </a:solidFill>
                <a:latin typeface="微软雅黑" panose="020B0503020204020204" pitchFamily="34" charset="-122"/>
                <a:ea typeface="微软雅黑" panose="020B0503020204020204" pitchFamily="34" charset="-122"/>
              </a:rPr>
              <a:t>ETL-</a:t>
            </a:r>
            <a:r>
              <a:rPr lang="zh-CN" altLang="en-US" sz="1515" b="1" dirty="0">
                <a:solidFill>
                  <a:schemeClr val="tx2"/>
                </a:solidFill>
                <a:latin typeface="微软雅黑" panose="020B0503020204020204" pitchFamily="34" charset="-122"/>
                <a:ea typeface="微软雅黑" panose="020B0503020204020204" pitchFamily="34" charset="-122"/>
              </a:rPr>
              <a:t>目标库</a:t>
            </a:r>
            <a:endParaRPr lang="en-US" altLang="zh-CN" sz="1515" b="1" dirty="0">
              <a:solidFill>
                <a:schemeClr val="tx2"/>
              </a:solidFill>
              <a:latin typeface="微软雅黑" panose="020B0503020204020204" pitchFamily="34" charset="-122"/>
              <a:ea typeface="微软雅黑" panose="020B0503020204020204" pitchFamily="34" charset="-122"/>
            </a:endParaRPr>
          </a:p>
          <a:p>
            <a:pPr marL="325120" indent="-325120">
              <a:buFont typeface="+mj-ea"/>
              <a:buAutoNum type="circleNumDbPlain"/>
            </a:pPr>
            <a:r>
              <a:rPr lang="zh-CN" altLang="en-US" sz="1515" b="1" dirty="0">
                <a:solidFill>
                  <a:schemeClr val="tx2"/>
                </a:solidFill>
                <a:latin typeface="微软雅黑" panose="020B0503020204020204" pitchFamily="34" charset="-122"/>
                <a:ea typeface="微软雅黑" panose="020B0503020204020204" pitchFamily="34" charset="-122"/>
              </a:rPr>
              <a:t>多种通路选择</a:t>
            </a:r>
            <a:endParaRPr lang="en-US" altLang="zh-CN" sz="1515" b="1" dirty="0">
              <a:solidFill>
                <a:schemeClr val="tx2"/>
              </a:solidFill>
              <a:latin typeface="微软雅黑" panose="020B0503020204020204" pitchFamily="34" charset="-122"/>
              <a:ea typeface="微软雅黑" panose="020B0503020204020204" pitchFamily="34" charset="-122"/>
            </a:endParaRPr>
          </a:p>
          <a:p>
            <a:pPr marL="325120" indent="-325120">
              <a:buFont typeface="+mj-ea"/>
              <a:buAutoNum type="circleNumDbPlain"/>
            </a:pPr>
            <a:r>
              <a:rPr lang="zh-CN" altLang="en-US" sz="1515" b="1" dirty="0">
                <a:solidFill>
                  <a:schemeClr val="tx2"/>
                </a:solidFill>
                <a:latin typeface="微软雅黑" panose="020B0503020204020204" pitchFamily="34" charset="-122"/>
                <a:ea typeface="微软雅黑" panose="020B0503020204020204" pitchFamily="34" charset="-122"/>
              </a:rPr>
              <a:t>实现</a:t>
            </a:r>
            <a:r>
              <a:rPr lang="zh-CN" altLang="zh-CN" sz="1515" b="1" dirty="0">
                <a:solidFill>
                  <a:schemeClr val="tx2"/>
                </a:solidFill>
                <a:latin typeface="微软雅黑" panose="020B0503020204020204" pitchFamily="34" charset="-122"/>
                <a:ea typeface="微软雅黑" panose="020B0503020204020204" pitchFamily="34" charset="-122"/>
              </a:rPr>
              <a:t>实时</a:t>
            </a:r>
            <a:r>
              <a:rPr lang="zh-CN" altLang="en-US" sz="1515" b="1" dirty="0">
                <a:solidFill>
                  <a:schemeClr val="tx2"/>
                </a:solidFill>
                <a:latin typeface="微软雅黑" panose="020B0503020204020204" pitchFamily="34" charset="-122"/>
                <a:ea typeface="微软雅黑" panose="020B0503020204020204" pitchFamily="34" charset="-122"/>
              </a:rPr>
              <a:t>和准实时转换和</a:t>
            </a:r>
            <a:r>
              <a:rPr lang="zh-CN" altLang="zh-CN" sz="1515" b="1" dirty="0">
                <a:solidFill>
                  <a:schemeClr val="tx2"/>
                </a:solidFill>
                <a:latin typeface="微软雅黑" panose="020B0503020204020204" pitchFamily="34" charset="-122"/>
                <a:ea typeface="微软雅黑" panose="020B0503020204020204" pitchFamily="34" charset="-122"/>
              </a:rPr>
              <a:t>共享</a:t>
            </a:r>
            <a:endParaRPr lang="zh-CN" altLang="en-US" sz="1515" b="1" dirty="0">
              <a:solidFill>
                <a:schemeClr val="tx2"/>
              </a:solidFill>
              <a:latin typeface="微软雅黑" panose="020B0503020204020204" pitchFamily="34" charset="-122"/>
              <a:ea typeface="微软雅黑" panose="020B0503020204020204" pitchFamily="34" charset="-122"/>
            </a:endParaRPr>
          </a:p>
        </p:txBody>
      </p:sp>
      <p:sp>
        <p:nvSpPr>
          <p:cNvPr id="1048841" name="圆柱形 66"/>
          <p:cNvSpPr/>
          <p:nvPr/>
        </p:nvSpPr>
        <p:spPr>
          <a:xfrm>
            <a:off x="10293340" y="1269587"/>
            <a:ext cx="911039" cy="490434"/>
          </a:xfrm>
          <a:prstGeom prst="can">
            <a:avLst/>
          </a:prstGeom>
          <a:solidFill>
            <a:srgbClr val="7030A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25" b="1" dirty="0">
                <a:latin typeface="微软雅黑" panose="020B0503020204020204" pitchFamily="34" charset="-122"/>
                <a:ea typeface="微软雅黑" panose="020B0503020204020204" pitchFamily="34" charset="-122"/>
              </a:rPr>
              <a:t>镜像库</a:t>
            </a:r>
          </a:p>
        </p:txBody>
      </p:sp>
      <p:sp>
        <p:nvSpPr>
          <p:cNvPr id="1048842" name="圆柱形 67"/>
          <p:cNvSpPr/>
          <p:nvPr/>
        </p:nvSpPr>
        <p:spPr>
          <a:xfrm>
            <a:off x="10303395" y="1996502"/>
            <a:ext cx="890927" cy="455653"/>
          </a:xfrm>
          <a:prstGeom prst="can">
            <a:avLst/>
          </a:prstGeom>
          <a:solidFill>
            <a:srgbClr val="7030A0"/>
          </a:solidFill>
          <a:ln>
            <a:solidFill>
              <a:srgbClr val="25A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25" b="1" dirty="0">
                <a:latin typeface="微软雅黑" panose="020B0503020204020204" pitchFamily="34" charset="-122"/>
                <a:ea typeface="微软雅黑" panose="020B0503020204020204" pitchFamily="34" charset="-122"/>
              </a:rPr>
              <a:t>精简库</a:t>
            </a:r>
          </a:p>
        </p:txBody>
      </p:sp>
      <p:sp>
        <p:nvSpPr>
          <p:cNvPr id="1048843"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数据库实时交换与共享平台</a:t>
            </a:r>
          </a:p>
        </p:txBody>
      </p:sp>
      <p:grpSp>
        <p:nvGrpSpPr>
          <p:cNvPr id="151" name="组合 68"/>
          <p:cNvGrpSpPr/>
          <p:nvPr/>
        </p:nvGrpSpPr>
        <p:grpSpPr bwMode="auto">
          <a:xfrm>
            <a:off x="349888" y="221558"/>
            <a:ext cx="263525" cy="393700"/>
            <a:chOff x="0" y="0"/>
            <a:chExt cx="213756" cy="427512"/>
          </a:xfrm>
        </p:grpSpPr>
        <p:sp>
          <p:nvSpPr>
            <p:cNvPr id="1048844" name="直接连接符 6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8845"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9" name="标题 1"/>
          <p:cNvSpPr>
            <a:spLocks noGrp="1"/>
          </p:cNvSpPr>
          <p:nvPr>
            <p:ph type="title"/>
          </p:nvPr>
        </p:nvSpPr>
        <p:spPr>
          <a:xfrm>
            <a:off x="774243" y="129884"/>
            <a:ext cx="9347200" cy="563563"/>
          </a:xfrm>
        </p:spPr>
        <p:txBody>
          <a:bodyPr>
            <a:normAutofit/>
          </a:bodyPr>
          <a:lstStyle/>
          <a:p>
            <a:r>
              <a:rPr lang="zh-CN" altLang="en-US" sz="3200" b="0" dirty="0">
                <a:solidFill>
                  <a:srgbClr val="002060"/>
                </a:solidFill>
                <a:latin typeface="微软雅黑" panose="020B0503020204020204" pitchFamily="34" charset="-122"/>
                <a:ea typeface="微软雅黑" panose="020B0503020204020204" pitchFamily="34" charset="-122"/>
              </a:rPr>
              <a:t>功能</a:t>
            </a:r>
            <a:r>
              <a:rPr lang="en-US" altLang="zh-CN" sz="3200" b="0" dirty="0">
                <a:solidFill>
                  <a:srgbClr val="002060"/>
                </a:solidFill>
                <a:latin typeface="微软雅黑" panose="020B0503020204020204" pitchFamily="34" charset="-122"/>
                <a:ea typeface="微软雅黑" panose="020B0503020204020204" pitchFamily="34" charset="-122"/>
              </a:rPr>
              <a:t> </a:t>
            </a:r>
            <a:endParaRPr lang="zh-CN" altLang="en-US" sz="3200" b="0" dirty="0">
              <a:solidFill>
                <a:srgbClr val="002060"/>
              </a:solidFill>
              <a:latin typeface="微软雅黑" panose="020B0503020204020204" pitchFamily="34" charset="-122"/>
              <a:ea typeface="微软雅黑" panose="020B0503020204020204" pitchFamily="34" charset="-122"/>
            </a:endParaRPr>
          </a:p>
        </p:txBody>
      </p:sp>
      <p:graphicFrame>
        <p:nvGraphicFramePr>
          <p:cNvPr id="4194305" name="表格 6"/>
          <p:cNvGraphicFramePr>
            <a:graphicFrameLocks noGrp="1"/>
          </p:cNvGraphicFramePr>
          <p:nvPr/>
        </p:nvGraphicFramePr>
        <p:xfrm>
          <a:off x="508941" y="955146"/>
          <a:ext cx="11159153" cy="5816804"/>
        </p:xfrm>
        <a:graphic>
          <a:graphicData uri="http://schemas.openxmlformats.org/drawingml/2006/table">
            <a:tbl>
              <a:tblPr/>
              <a:tblGrid>
                <a:gridCol w="2945986">
                  <a:extLst>
                    <a:ext uri="{9D8B030D-6E8A-4147-A177-3AD203B41FA5}">
                      <a16:colId xmlns:a16="http://schemas.microsoft.com/office/drawing/2014/main" val="20000"/>
                    </a:ext>
                  </a:extLst>
                </a:gridCol>
                <a:gridCol w="8213167">
                  <a:extLst>
                    <a:ext uri="{9D8B030D-6E8A-4147-A177-3AD203B41FA5}">
                      <a16:colId xmlns:a16="http://schemas.microsoft.com/office/drawing/2014/main" val="20001"/>
                    </a:ext>
                  </a:extLst>
                </a:gridCol>
              </a:tblGrid>
              <a:tr h="550434">
                <a:tc>
                  <a:txBody>
                    <a:bodyPr/>
                    <a:lstStyle/>
                    <a:p>
                      <a:pPr marL="266700" marR="0" lvl="0" indent="-266700" algn="ctr" defTabSz="914400" rtl="0" eaLnBrk="1" fontAlgn="base" latinLnBrk="0" hangingPunct="1">
                        <a:lnSpc>
                          <a:spcPts val="1800"/>
                        </a:lnSpc>
                        <a:spcBef>
                          <a:spcPts val="600"/>
                        </a:spcBef>
                        <a:spcAft>
                          <a:spcPct val="0"/>
                        </a:spcAft>
                        <a:buClr>
                          <a:srgbClr val="336699"/>
                        </a:buClr>
                        <a:buSzTx/>
                        <a:buFont typeface="Wingdings" panose="05000000000000000000" pitchFamily="2" charset="2"/>
                        <a:buNone/>
                      </a:pPr>
                      <a:r>
                        <a:rPr kumimoji="1"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功能</a:t>
                      </a:r>
                      <a:endParaRPr kumimoji="1" lang="ko-KR" altLang="en-US" sz="1600" b="1" i="0" u="none" strike="noStrike" cap="none" normalizeH="0" baseline="0" dirty="0">
                        <a:ln>
                          <a:noFill/>
                        </a:ln>
                        <a:solidFill>
                          <a:schemeClr val="bg1"/>
                        </a:solidFill>
                        <a:effectLst/>
                        <a:latin typeface="微软雅黑" panose="020B0503020204020204" pitchFamily="34" charset="-122"/>
                        <a:ea typeface="Malgun Gothic" panose="020B0503020000020004" pitchFamily="50" charset="-127"/>
                      </a:endParaRPr>
                    </a:p>
                  </a:txBody>
                  <a:tcPr marL="72000" marR="72000" marT="72000" marB="72000" anchor="ctr" horzOverflow="overflow">
                    <a:lnL w="6350" cap="flat" cmpd="sng" algn="ctr">
                      <a:solidFill>
                        <a:srgbClr val="B2B2B2"/>
                      </a:solidFill>
                      <a:prstDash val="solid"/>
                      <a:round/>
                      <a:headEnd type="none" w="med" len="med"/>
                      <a:tailEnd type="none" w="med" len="sm"/>
                    </a:lnL>
                    <a:lnR w="6350" cap="flat" cmpd="sng" algn="ctr">
                      <a:solidFill>
                        <a:srgbClr val="B2B2B2"/>
                      </a:solidFill>
                      <a:prstDash val="solid"/>
                      <a:round/>
                      <a:headEnd type="none" w="med" len="med"/>
                      <a:tailEnd type="none" w="med" len="sm"/>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chemeClr val="accent6">
                        <a:lumMod val="75000"/>
                      </a:schemeClr>
                    </a:solidFill>
                  </a:tcPr>
                </a:tc>
                <a:tc>
                  <a:txBody>
                    <a:bodyPr/>
                    <a:lstStyle/>
                    <a:p>
                      <a:pPr marL="266700" marR="0" lvl="0" indent="-266700" algn="ctr" defTabSz="914400" rtl="0" eaLnBrk="1" fontAlgn="base" latinLnBrk="0" hangingPunct="1">
                        <a:lnSpc>
                          <a:spcPts val="1800"/>
                        </a:lnSpc>
                        <a:spcBef>
                          <a:spcPts val="600"/>
                        </a:spcBef>
                        <a:spcAft>
                          <a:spcPct val="0"/>
                        </a:spcAft>
                        <a:buClr>
                          <a:srgbClr val="336699"/>
                        </a:buClr>
                        <a:buSzTx/>
                        <a:buFont typeface="Wingdings" panose="05000000000000000000" pitchFamily="2" charset="2"/>
                        <a:buNone/>
                      </a:pPr>
                      <a:r>
                        <a:rPr kumimoji="1" lang="zh-CN" altLang="en-US" sz="16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说明</a:t>
                      </a:r>
                      <a:endParaRPr kumimoji="1" lang="ko-KR" altLang="en-US" sz="1600" b="1" i="0" u="none" strike="noStrike" cap="none" normalizeH="0" baseline="0" dirty="0">
                        <a:ln>
                          <a:noFill/>
                        </a:ln>
                        <a:solidFill>
                          <a:schemeClr val="bg1"/>
                        </a:solidFill>
                        <a:effectLst/>
                        <a:latin typeface="微软雅黑" panose="020B0503020204020204" pitchFamily="34" charset="-122"/>
                        <a:ea typeface="Malgun Gothic" panose="020B0503020000020004" pitchFamily="50" charset="-127"/>
                      </a:endParaRPr>
                    </a:p>
                  </a:txBody>
                  <a:tcPr marL="72000" marR="72000" marT="72000" marB="72000" anchor="ctr" horzOverflow="overflow">
                    <a:lnL w="6350" cap="flat" cmpd="sng" algn="ctr">
                      <a:solidFill>
                        <a:srgbClr val="B2B2B2"/>
                      </a:solidFill>
                      <a:prstDash val="solid"/>
                      <a:round/>
                      <a:headEnd type="none" w="med" len="med"/>
                      <a:tailEnd type="none" w="med" len="sm"/>
                    </a:lnL>
                    <a:lnR w="6350" cap="flat" cmpd="sng" algn="ctr">
                      <a:solidFill>
                        <a:srgbClr val="B2B2B2"/>
                      </a:solidFill>
                      <a:prstDash val="solid"/>
                      <a:round/>
                      <a:headEnd type="none" w="med" len="med"/>
                      <a:tailEnd type="none" w="med" len="sm"/>
                    </a:lnR>
                    <a:lnT w="6350" cap="flat" cmpd="sng" algn="ctr">
                      <a:solidFill>
                        <a:srgbClr val="B2B2B2"/>
                      </a:solidFill>
                      <a:prstDash val="solid"/>
                      <a:round/>
                      <a:headEnd type="none" w="med" len="med"/>
                      <a:tailEnd type="none" w="med" len="med"/>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chemeClr val="accent6">
                        <a:lumMod val="75000"/>
                      </a:schemeClr>
                    </a:solidFill>
                  </a:tcPr>
                </a:tc>
                <a:extLst>
                  <a:ext uri="{0D108BD9-81ED-4DB2-BD59-A6C34878D82A}">
                    <a16:rowId xmlns:a16="http://schemas.microsoft.com/office/drawing/2014/main" val="10000"/>
                  </a:ext>
                </a:extLst>
              </a:tr>
              <a:tr h="848247">
                <a:tc>
                  <a:txBody>
                    <a:bodyPr/>
                    <a:lstStyle/>
                    <a:p>
                      <a:pPr marL="0" marR="0" lvl="0" indent="0" algn="ctr" defTabSz="914400" rtl="0" eaLnBrk="1" fontAlgn="base" latinLnBrk="0" hangingPunct="1">
                        <a:lnSpc>
                          <a:spcPts val="1800"/>
                        </a:lnSpc>
                        <a:spcBef>
                          <a:spcPts val="600"/>
                        </a:spcBef>
                        <a:spcAft>
                          <a:spcPct val="0"/>
                        </a:spcAft>
                        <a:buClr>
                          <a:srgbClr val="336699"/>
                        </a:buClr>
                        <a:buSzTx/>
                        <a:buFont typeface="Arial" panose="020B0604020202020204" pitchFamily="34" charset="0"/>
                        <a:buNone/>
                      </a:pPr>
                      <a:r>
                        <a:rPr kumimoji="1" lang="zh-CN" altLang="en-US"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数据实时抽取</a:t>
                      </a:r>
                      <a:endParaRPr kumimoji="1" lang="ko-KR" altLang="en-US" sz="1600" b="1" i="0" u="none" strike="noStrike" cap="none" normalizeH="0" baseline="0" dirty="0">
                        <a:ln>
                          <a:noFill/>
                        </a:ln>
                        <a:solidFill>
                          <a:srgbClr val="FF0000"/>
                        </a:solidFill>
                        <a:effectLst/>
                        <a:latin typeface="微软雅黑" panose="020B0503020204020204" pitchFamily="34" charset="-122"/>
                        <a:ea typeface="Malgun Gothic" panose="020B0503020000020004" pitchFamily="50" charset="-127"/>
                      </a:endParaRPr>
                    </a:p>
                  </a:txBody>
                  <a:tcPr marL="72000" marR="72000" marT="72000" marB="72000" anchor="ctr" horzOverflow="overflow">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sm"/>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rgbClr val="FFFFFF"/>
                    </a:solidFill>
                  </a:tcPr>
                </a:tc>
                <a:tc>
                  <a:txBody>
                    <a:bodyPr/>
                    <a:lstStyle/>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通过</a:t>
                      </a:r>
                      <a:r>
                        <a:rPr kumimoji="1" lang="zh-CN"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源系统端的</a:t>
                      </a:r>
                      <a:r>
                        <a:rPr kumimoji="1" lang="en-US"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Agent</a:t>
                      </a:r>
                      <a:r>
                        <a:rPr kumimoji="1" lang="zh-CN"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进程对</a:t>
                      </a: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数据库</a:t>
                      </a:r>
                      <a:r>
                        <a:rPr kumimoji="1" lang="en-US"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Log</a:t>
                      </a:r>
                      <a:r>
                        <a:rPr kumimoji="1" lang="zh-CN"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日志进行实时分析</a:t>
                      </a: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，获取交易指令，</a:t>
                      </a:r>
                      <a:r>
                        <a:rPr kumimoji="1" lang="zh-CN"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将交易指令和交易数据经过格式转化生成数据格式；过滤转化为与生产应用相吻合的指令；再次实时传输到目标端系统</a:t>
                      </a:r>
                      <a:endParaRPr kumimoji="1" lang="ko-KR"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endParaRPr>
                    </a:p>
                  </a:txBody>
                  <a:tcPr marL="72000" marR="72000" marT="72000" marB="72000" anchor="ctr" horzOverflow="overflow">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sm"/>
                    </a:lnR>
                    <a:lnT w="6350" cap="flat" cmpd="sng" algn="ctr">
                      <a:solidFill>
                        <a:srgbClr val="B2B2B2"/>
                      </a:solidFill>
                      <a:prstDash val="solid"/>
                      <a:round/>
                      <a:headEnd type="none" w="med" len="med"/>
                      <a:tailEnd type="none" w="med" len="sm"/>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rgbClr val="FFFFFF"/>
                    </a:solidFill>
                  </a:tcPr>
                </a:tc>
                <a:extLst>
                  <a:ext uri="{0D108BD9-81ED-4DB2-BD59-A6C34878D82A}">
                    <a16:rowId xmlns:a16="http://schemas.microsoft.com/office/drawing/2014/main" val="10001"/>
                  </a:ext>
                </a:extLst>
              </a:tr>
              <a:tr h="1084491">
                <a:tc>
                  <a:txBody>
                    <a:bodyPr/>
                    <a:lstStyle/>
                    <a:p>
                      <a:pPr marL="0" marR="0" lvl="0" indent="0" algn="ctr" defTabSz="914400" rtl="0" eaLnBrk="1" fontAlgn="base" latinLnBrk="0" hangingPunct="1">
                        <a:lnSpc>
                          <a:spcPts val="1800"/>
                        </a:lnSpc>
                        <a:spcBef>
                          <a:spcPts val="600"/>
                        </a:spcBef>
                        <a:spcAft>
                          <a:spcPct val="0"/>
                        </a:spcAft>
                        <a:buClr>
                          <a:srgbClr val="336699"/>
                        </a:buClr>
                        <a:buSzTx/>
                        <a:buFont typeface="Arial" panose="020B0604020202020204" pitchFamily="34" charset="0"/>
                        <a:buNone/>
                      </a:pPr>
                      <a:r>
                        <a:rPr lang="zh-CN" altLang="en-US" sz="1600" b="1" dirty="0">
                          <a:solidFill>
                            <a:srgbClr val="FF0000"/>
                          </a:solidFill>
                          <a:latin typeface="微软雅黑" panose="020B0503020204020204" pitchFamily="34" charset="-122"/>
                          <a:ea typeface="微软雅黑" panose="020B0503020204020204" pitchFamily="34" charset="-122"/>
                        </a:rPr>
                        <a:t>数据实时转换</a:t>
                      </a:r>
                      <a:endParaRPr lang="en-US" altLang="ko-KR" sz="1600" b="1" dirty="0">
                        <a:solidFill>
                          <a:srgbClr val="FF0000"/>
                        </a:solidFill>
                        <a:latin typeface="微软雅黑" panose="020B0503020204020204" pitchFamily="34" charset="-122"/>
                        <a:ea typeface="微软雅黑" panose="020B0503020204020204" pitchFamily="34" charset="-122"/>
                      </a:endParaRPr>
                    </a:p>
                  </a:txBody>
                  <a:tcPr marL="72000" marR="72000" marT="72000" marB="72000" anchor="ctr" horzOverflow="overflow">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sm"/>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rgbClr val="FFFFFF"/>
                    </a:solidFill>
                  </a:tcPr>
                </a:tc>
                <a:tc>
                  <a:txBody>
                    <a:bodyPr/>
                    <a:lstStyle/>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复制指定的数据、表、列</a:t>
                      </a:r>
                      <a:endParaRPr kumimoji="1" lang="en-US"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endParaRPr>
                    </a:p>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支持数据集中，即</a:t>
                      </a:r>
                      <a:r>
                        <a:rPr kumimoji="1" lang="zh-CN"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多个相同结构的数据库中将数据整合到一个库中，同类的数据项集合放到一个表中</a:t>
                      </a:r>
                      <a:endParaRPr kumimoji="1" lang="en-US"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endParaRPr>
                    </a:p>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支持数据分发</a:t>
                      </a:r>
                      <a:endParaRPr kumimoji="1" lang="en-US" altLang="ko-KR"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endParaRPr>
                    </a:p>
                  </a:txBody>
                  <a:tcPr marL="72000" marR="72000" marT="72000" marB="72000" anchor="ctr" horzOverflow="overflow">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sm"/>
                    </a:lnR>
                    <a:lnT w="6350" cap="flat" cmpd="sng" algn="ctr">
                      <a:solidFill>
                        <a:srgbClr val="B2B2B2"/>
                      </a:solidFill>
                      <a:prstDash val="solid"/>
                      <a:round/>
                      <a:headEnd type="none" w="med" len="med"/>
                      <a:tailEnd type="none" w="med" len="sm"/>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rgbClr val="FFFFFF"/>
                    </a:solidFill>
                  </a:tcPr>
                </a:tc>
                <a:extLst>
                  <a:ext uri="{0D108BD9-81ED-4DB2-BD59-A6C34878D82A}">
                    <a16:rowId xmlns:a16="http://schemas.microsoft.com/office/drawing/2014/main" val="10002"/>
                  </a:ext>
                </a:extLst>
              </a:tr>
              <a:tr h="1206071">
                <a:tc>
                  <a:txBody>
                    <a:bodyPr/>
                    <a:lstStyle/>
                    <a:p>
                      <a:pPr marL="0" marR="0" lvl="0" indent="0" algn="ctr" defTabSz="914400" rtl="0" eaLnBrk="1" fontAlgn="base" latinLnBrk="0" hangingPunct="1">
                        <a:lnSpc>
                          <a:spcPts val="1800"/>
                        </a:lnSpc>
                        <a:spcBef>
                          <a:spcPts val="600"/>
                        </a:spcBef>
                        <a:spcAft>
                          <a:spcPct val="0"/>
                        </a:spcAft>
                        <a:buClr>
                          <a:srgbClr val="336699"/>
                        </a:buClr>
                        <a:buSzTx/>
                        <a:buFont typeface="Arial" panose="020B0604020202020204" pitchFamily="34" charset="0"/>
                        <a:buNone/>
                      </a:pPr>
                      <a:r>
                        <a:rPr kumimoji="1" lang="zh-CN" altLang="en-US"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实时存储和增量变化通知</a:t>
                      </a:r>
                      <a:endParaRPr kumimoji="1" lang="en-US" altLang="ko-KR"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L="72000" marR="72000" marT="72000" marB="72000" anchor="ctr" horzOverflow="overflow">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sm"/>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rgbClr val="FFFFFF"/>
                    </a:solidFill>
                  </a:tcPr>
                </a:tc>
                <a:tc>
                  <a:txBody>
                    <a:bodyPr/>
                    <a:lstStyle/>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en-US"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Agent</a:t>
                      </a:r>
                      <a:r>
                        <a:rPr kumimoji="1" lang="zh-CN"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将识别到的实时增量数据发送到中间数据库</a:t>
                      </a: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，在此库中</a:t>
                      </a:r>
                      <a:r>
                        <a:rPr kumimoji="1" lang="zh-CN"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维护一张和生产系统对应的数据表；对数据进行整合、过滤和判断后</a:t>
                      </a: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通知订阅方</a:t>
                      </a:r>
                      <a:endParaRPr kumimoji="1" lang="ko-KR"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endParaRPr>
                    </a:p>
                  </a:txBody>
                  <a:tcPr marL="72000" marR="72000" marT="72000" marB="72000" anchor="ctr" horzOverflow="overflow">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sm"/>
                    </a:lnR>
                    <a:lnT w="6350" cap="flat" cmpd="sng" algn="ctr">
                      <a:solidFill>
                        <a:srgbClr val="B2B2B2"/>
                      </a:solidFill>
                      <a:prstDash val="solid"/>
                      <a:round/>
                      <a:headEnd type="none" w="med" len="med"/>
                      <a:tailEnd type="none" w="med" len="sm"/>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rgbClr val="FFFFFF"/>
                    </a:solidFill>
                  </a:tcPr>
                </a:tc>
                <a:extLst>
                  <a:ext uri="{0D108BD9-81ED-4DB2-BD59-A6C34878D82A}">
                    <a16:rowId xmlns:a16="http://schemas.microsoft.com/office/drawing/2014/main" val="10003"/>
                  </a:ext>
                </a:extLst>
              </a:tr>
              <a:tr h="702219">
                <a:tc>
                  <a:txBody>
                    <a:bodyPr/>
                    <a:lstStyle/>
                    <a:p>
                      <a:pPr marL="0" marR="0" lvl="0" indent="0" algn="ctr" defTabSz="914400" rtl="0" eaLnBrk="1" fontAlgn="base" latinLnBrk="0" hangingPunct="1">
                        <a:lnSpc>
                          <a:spcPts val="1800"/>
                        </a:lnSpc>
                        <a:spcBef>
                          <a:spcPts val="600"/>
                        </a:spcBef>
                        <a:spcAft>
                          <a:spcPct val="0"/>
                        </a:spcAft>
                        <a:buClr>
                          <a:srgbClr val="336699"/>
                        </a:buClr>
                        <a:buSzTx/>
                        <a:buFont typeface="Arial" panose="020B0604020202020204" pitchFamily="34" charset="0"/>
                        <a:buNone/>
                      </a:pPr>
                      <a:r>
                        <a:rPr kumimoji="1" lang="zh-CN" altLang="en-US"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支持</a:t>
                      </a:r>
                      <a:r>
                        <a:rPr kumimoji="1" lang="en-US" altLang="zh-CN"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ETL</a:t>
                      </a:r>
                      <a:r>
                        <a:rPr kumimoji="1" lang="zh-CN" altLang="en-US"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实现准实时数据抽取</a:t>
                      </a:r>
                      <a:endParaRPr kumimoji="1" lang="en-US" altLang="ko-KR"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L="72000" marR="72000" marT="72000" marB="72000" anchor="ctr" horzOverflow="overflow">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sm"/>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rgbClr val="FFFFFF"/>
                    </a:solidFill>
                  </a:tcPr>
                </a:tc>
                <a:tc>
                  <a:txBody>
                    <a:bodyPr/>
                    <a:lstStyle/>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zh-CN"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支持增量抽取间隔到每几秒钟、几分钟、</a:t>
                      </a:r>
                      <a:r>
                        <a:rPr kumimoji="1" lang="en-US"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10</a:t>
                      </a:r>
                      <a:r>
                        <a:rPr kumimoji="1" lang="zh-CN"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分钟生成一个接口文件</a:t>
                      </a:r>
                      <a:endParaRPr kumimoji="1" lang="en-US"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endParaRPr>
                    </a:p>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zh-CN"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支持从镜像库中获取</a:t>
                      </a: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数据</a:t>
                      </a:r>
                      <a:endParaRPr kumimoji="1" lang="ko-KR" altLang="en-US" sz="1600" b="0" i="0" u="none" strike="noStrike" kern="1200" cap="none" normalizeH="0" baseline="0" dirty="0">
                        <a:ln>
                          <a:noFill/>
                        </a:ln>
                        <a:solidFill>
                          <a:srgbClr val="002060"/>
                        </a:solidFill>
                        <a:effectLst/>
                        <a:latin typeface="微软雅黑" panose="020B0503020204020204" pitchFamily="34" charset="-122"/>
                        <a:ea typeface="Malgun Gothic" panose="020B0503020000020004" pitchFamily="50" charset="-127"/>
                        <a:cs typeface="+mn-cs"/>
                      </a:endParaRPr>
                    </a:p>
                  </a:txBody>
                  <a:tcPr marL="72000" marR="72000" marT="72000" marB="72000" anchor="ctr" horzOverflow="overflow">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sm"/>
                    </a:lnR>
                    <a:lnT w="6350" cap="flat" cmpd="sng" algn="ctr">
                      <a:solidFill>
                        <a:srgbClr val="B2B2B2"/>
                      </a:solidFill>
                      <a:prstDash val="solid"/>
                      <a:round/>
                      <a:headEnd type="none" w="med" len="med"/>
                      <a:tailEnd type="none" w="med" len="sm"/>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rgbClr val="FFFFFF"/>
                    </a:solidFill>
                  </a:tcPr>
                </a:tc>
                <a:extLst>
                  <a:ext uri="{0D108BD9-81ED-4DB2-BD59-A6C34878D82A}">
                    <a16:rowId xmlns:a16="http://schemas.microsoft.com/office/drawing/2014/main" val="10004"/>
                  </a:ext>
                </a:extLst>
              </a:tr>
              <a:tr h="702219">
                <a:tc>
                  <a:txBody>
                    <a:bodyPr/>
                    <a:lstStyle/>
                    <a:p>
                      <a:pPr marL="0" marR="0" lvl="0" indent="0" algn="ctr" defTabSz="914400" rtl="0" eaLnBrk="1" fontAlgn="base" latinLnBrk="0" hangingPunct="1">
                        <a:lnSpc>
                          <a:spcPts val="1800"/>
                        </a:lnSpc>
                        <a:spcBef>
                          <a:spcPts val="600"/>
                        </a:spcBef>
                        <a:spcAft>
                          <a:spcPct val="0"/>
                        </a:spcAft>
                        <a:buClr>
                          <a:srgbClr val="336699"/>
                        </a:buClr>
                        <a:buSzTx/>
                        <a:buFont typeface="Arial" panose="020B0604020202020204" pitchFamily="34" charset="0"/>
                        <a:buNone/>
                      </a:pPr>
                      <a:r>
                        <a:rPr kumimoji="1" lang="en-US" altLang="ko-KR" sz="16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QETL</a:t>
                      </a:r>
                    </a:p>
                  </a:txBody>
                  <a:tcPr marL="72000" marR="72000" marT="72000" marB="72000" anchor="ctr" horzOverflow="overflow">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med"/>
                    </a:lnR>
                    <a:lnT w="6350" cap="flat" cmpd="sng" algn="ctr">
                      <a:solidFill>
                        <a:srgbClr val="B2B2B2"/>
                      </a:solidFill>
                      <a:prstDash val="solid"/>
                      <a:round/>
                      <a:headEnd type="none" w="med" len="med"/>
                      <a:tailEnd type="none" w="med" len="sm"/>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rgbClr val="FFFFFF"/>
                    </a:solidFill>
                  </a:tcPr>
                </a:tc>
                <a:tc>
                  <a:txBody>
                    <a:bodyPr/>
                    <a:lstStyle/>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支持多表关联同步</a:t>
                      </a:r>
                      <a:endParaRPr kumimoji="1" lang="en-US"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endParaRPr>
                    </a:p>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只复制到多表关联结果集到目标端</a:t>
                      </a:r>
                      <a:endParaRPr kumimoji="1" lang="en-US"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endParaRPr>
                    </a:p>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支持复杂的</a:t>
                      </a:r>
                      <a:r>
                        <a:rPr kumimoji="1" lang="en-US" altLang="zh-CN" sz="1600" b="0" i="0" u="none" strike="noStrike" kern="1200" cap="none" normalizeH="0" baseline="0" dirty="0" err="1">
                          <a:ln>
                            <a:noFill/>
                          </a:ln>
                          <a:solidFill>
                            <a:srgbClr val="002060"/>
                          </a:solidFill>
                          <a:effectLst/>
                          <a:latin typeface="微软雅黑" panose="020B0503020204020204" pitchFamily="34" charset="-122"/>
                          <a:ea typeface="微软雅黑" panose="020B0503020204020204" pitchFamily="34" charset="-122"/>
                          <a:cs typeface="+mn-cs"/>
                        </a:rPr>
                        <a:t>sql</a:t>
                      </a: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模式</a:t>
                      </a:r>
                      <a:endParaRPr kumimoji="1" lang="en-US"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endParaRPr>
                    </a:p>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支持多种同步维护模式</a:t>
                      </a:r>
                      <a:endParaRPr kumimoji="1" lang="en-US" altLang="zh-CN"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endParaRPr>
                    </a:p>
                    <a:p>
                      <a:pPr marL="179705" marR="0" lvl="0" indent="-179705" algn="l" defTabSz="914400" rtl="0" eaLnBrk="1" fontAlgn="base" latinLnBrk="0" hangingPunct="1">
                        <a:lnSpc>
                          <a:spcPct val="100000"/>
                        </a:lnSpc>
                        <a:spcBef>
                          <a:spcPts val="0"/>
                        </a:spcBef>
                        <a:spcAft>
                          <a:spcPct val="0"/>
                        </a:spcAft>
                        <a:buClr>
                          <a:srgbClr val="336699"/>
                        </a:buClr>
                        <a:buSzTx/>
                        <a:buFont typeface="Arial" panose="020B0604020202020204" pitchFamily="34" charset="0"/>
                        <a:buChar char="•"/>
                      </a:pP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保持分析日志模式而非</a:t>
                      </a:r>
                      <a:r>
                        <a:rPr kumimoji="1" lang="en-US" altLang="zh-CN" sz="1600" b="0" i="0" u="none" strike="noStrike" kern="1200" cap="none" normalizeH="0" baseline="0" dirty="0" err="1">
                          <a:ln>
                            <a:noFill/>
                          </a:ln>
                          <a:solidFill>
                            <a:srgbClr val="002060"/>
                          </a:solidFill>
                          <a:effectLst/>
                          <a:latin typeface="微软雅黑" panose="020B0503020204020204" pitchFamily="34" charset="-122"/>
                          <a:ea typeface="微软雅黑" panose="020B0503020204020204" pitchFamily="34" charset="-122"/>
                          <a:cs typeface="+mn-cs"/>
                        </a:rPr>
                        <a:t>sql</a:t>
                      </a:r>
                      <a:r>
                        <a:rPr kumimoji="1" lang="zh-CN" altLang="en-US" sz="1600" b="0" i="0" u="none" strike="noStrike" kern="1200" cap="none" normalizeH="0" baseline="0" dirty="0">
                          <a:ln>
                            <a:noFill/>
                          </a:ln>
                          <a:solidFill>
                            <a:srgbClr val="002060"/>
                          </a:solidFill>
                          <a:effectLst/>
                          <a:latin typeface="微软雅黑" panose="020B0503020204020204" pitchFamily="34" charset="-122"/>
                          <a:ea typeface="微软雅黑" panose="020B0503020204020204" pitchFamily="34" charset="-122"/>
                          <a:cs typeface="+mn-cs"/>
                        </a:rPr>
                        <a:t>查询模式</a:t>
                      </a:r>
                      <a:endParaRPr kumimoji="1" lang="ko-KR" altLang="en-US" sz="1600" b="0" i="0" u="none" strike="noStrike" kern="1200" cap="none" normalizeH="0" baseline="0" dirty="0">
                        <a:ln>
                          <a:noFill/>
                        </a:ln>
                        <a:solidFill>
                          <a:srgbClr val="002060"/>
                        </a:solidFill>
                        <a:effectLst/>
                        <a:latin typeface="微软雅黑" panose="020B0503020204020204" pitchFamily="34" charset="-122"/>
                        <a:ea typeface="Malgun Gothic" panose="020B0503020000020004" pitchFamily="50" charset="-127"/>
                        <a:cs typeface="+mn-cs"/>
                      </a:endParaRPr>
                    </a:p>
                  </a:txBody>
                  <a:tcPr marL="72000" marR="72000" marT="72000" marB="72000" anchor="ctr" horzOverflow="overflow">
                    <a:lnL w="6350" cap="flat" cmpd="sng" algn="ctr">
                      <a:solidFill>
                        <a:srgbClr val="B2B2B2"/>
                      </a:solidFill>
                      <a:prstDash val="solid"/>
                      <a:round/>
                      <a:headEnd type="none" w="med" len="med"/>
                      <a:tailEnd type="none" w="med" len="med"/>
                    </a:lnL>
                    <a:lnR w="6350" cap="flat" cmpd="sng" algn="ctr">
                      <a:solidFill>
                        <a:srgbClr val="B2B2B2"/>
                      </a:solidFill>
                      <a:prstDash val="solid"/>
                      <a:round/>
                      <a:headEnd type="none" w="med" len="med"/>
                      <a:tailEnd type="none" w="med" len="sm"/>
                    </a:lnR>
                    <a:lnT w="6350" cap="flat" cmpd="sng" algn="ctr">
                      <a:solidFill>
                        <a:srgbClr val="B2B2B2"/>
                      </a:solidFill>
                      <a:prstDash val="solid"/>
                      <a:round/>
                      <a:headEnd type="none" w="med" len="med"/>
                      <a:tailEnd type="none" w="med" len="sm"/>
                    </a:lnT>
                    <a:lnB w="6350" cap="flat" cmpd="sng" algn="ctr">
                      <a:solidFill>
                        <a:srgbClr val="B2B2B2"/>
                      </a:solidFill>
                      <a:prstDash val="solid"/>
                      <a:round/>
                      <a:headEnd type="none" w="med" len="med"/>
                      <a:tailEnd type="none" w="med" len="sm"/>
                    </a:lnB>
                    <a:lnTlToBr>
                      <a:noFill/>
                      <a:headEnd type="none" w="med" len="med"/>
                      <a:tailEnd type="none" w="med" len="sm"/>
                    </a:lnTlToBr>
                    <a:lnBlToTr>
                      <a:noFill/>
                      <a:headEnd type="none" w="med" len="med"/>
                      <a:tailEnd type="none" w="med" len="sm"/>
                    </a:lnBlToTr>
                    <a:solidFill>
                      <a:srgbClr val="FFFFFF"/>
                    </a:solidFill>
                  </a:tcPr>
                </a:tc>
                <a:extLst>
                  <a:ext uri="{0D108BD9-81ED-4DB2-BD59-A6C34878D82A}">
                    <a16:rowId xmlns:a16="http://schemas.microsoft.com/office/drawing/2014/main" val="10005"/>
                  </a:ext>
                </a:extLst>
              </a:tr>
            </a:tbl>
          </a:graphicData>
        </a:graphic>
      </p:graphicFrame>
      <p:grpSp>
        <p:nvGrpSpPr>
          <p:cNvPr id="155" name="组合 4"/>
          <p:cNvGrpSpPr/>
          <p:nvPr/>
        </p:nvGrpSpPr>
        <p:grpSpPr bwMode="auto">
          <a:xfrm>
            <a:off x="363531" y="221558"/>
            <a:ext cx="263525" cy="393700"/>
            <a:chOff x="0" y="0"/>
            <a:chExt cx="213756" cy="427512"/>
          </a:xfrm>
        </p:grpSpPr>
        <p:sp>
          <p:nvSpPr>
            <p:cNvPr id="1048850" name="直接连接符 5"/>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8851" name="直接连接符 7"/>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52" name="对话气泡: 圆角矩形 136"/>
          <p:cNvSpPr/>
          <p:nvPr/>
        </p:nvSpPr>
        <p:spPr>
          <a:xfrm>
            <a:off x="4745753" y="5152291"/>
            <a:ext cx="4263871" cy="1710283"/>
          </a:xfrm>
          <a:prstGeom prst="wedgeRoundRectCallout">
            <a:avLst>
              <a:gd name="adj1" fmla="val 23942"/>
              <a:gd name="adj2" fmla="val -220496"/>
              <a:gd name="adj3" fmla="val 16667"/>
            </a:avLst>
          </a:prstGeom>
          <a:solidFill>
            <a:schemeClr val="tx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48853" name="对话气泡: 圆角矩形 135"/>
          <p:cNvSpPr/>
          <p:nvPr/>
        </p:nvSpPr>
        <p:spPr>
          <a:xfrm>
            <a:off x="507419" y="1068399"/>
            <a:ext cx="3070910" cy="1489202"/>
          </a:xfrm>
          <a:prstGeom prst="wedgeRoundRectCallout">
            <a:avLst>
              <a:gd name="adj1" fmla="val -8800"/>
              <a:gd name="adj2" fmla="val 64333"/>
              <a:gd name="adj3" fmla="val 16667"/>
            </a:avLst>
          </a:prstGeom>
          <a:solidFill>
            <a:schemeClr val="accent6">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8854" name="TextBox 6"/>
          <p:cNvSpPr txBox="1"/>
          <p:nvPr/>
        </p:nvSpPr>
        <p:spPr>
          <a:xfrm>
            <a:off x="1176976" y="1184921"/>
            <a:ext cx="2386458" cy="1323439"/>
          </a:xfrm>
          <a:prstGeom prst="rect">
            <a:avLst/>
          </a:prstGeom>
          <a:noFill/>
        </p:spPr>
        <p:txBody>
          <a:bodyPr wrap="square" rtlCol="0">
            <a:spAutoFit/>
          </a:bodyPr>
          <a:lstStyle/>
          <a:p>
            <a:r>
              <a:rPr lang="en-US" altLang="zh-CN" sz="1600" dirty="0">
                <a:solidFill>
                  <a:srgbClr val="002060"/>
                </a:solidFill>
                <a:latin typeface="微软雅黑" panose="020B0503020204020204" pitchFamily="34" charset="-122"/>
                <a:ea typeface="微软雅黑" panose="020B0503020204020204" pitchFamily="34" charset="-122"/>
              </a:rPr>
              <a:t> </a:t>
            </a:r>
            <a:r>
              <a:rPr lang="zh-CN" altLang="zh-CN" sz="1600" dirty="0">
                <a:solidFill>
                  <a:srgbClr val="002060"/>
                </a:solidFill>
                <a:latin typeface="微软雅黑" panose="020B0503020204020204" pitchFamily="34" charset="-122"/>
                <a:ea typeface="微软雅黑" panose="020B0503020204020204" pitchFamily="34" charset="-122"/>
              </a:rPr>
              <a:t>从生产数据库中抽取数据，并经过</a:t>
            </a:r>
            <a:r>
              <a:rPr lang="zh-CN" altLang="en-US" sz="1600" dirty="0">
                <a:solidFill>
                  <a:srgbClr val="002060"/>
                </a:solidFill>
                <a:latin typeface="微软雅黑" panose="020B0503020204020204" pitchFamily="34" charset="-122"/>
                <a:ea typeface="微软雅黑" panose="020B0503020204020204" pitchFamily="34" charset="-122"/>
              </a:rPr>
              <a:t>过滤、</a:t>
            </a:r>
            <a:r>
              <a:rPr lang="zh-CN" altLang="zh-CN" sz="1600" dirty="0">
                <a:solidFill>
                  <a:srgbClr val="002060"/>
                </a:solidFill>
                <a:latin typeface="微软雅黑" panose="020B0503020204020204" pitchFamily="34" charset="-122"/>
                <a:ea typeface="微软雅黑" panose="020B0503020204020204" pitchFamily="34" charset="-122"/>
              </a:rPr>
              <a:t>分析、整合</a:t>
            </a:r>
            <a:r>
              <a:rPr lang="zh-CN" altLang="en-US" sz="1600" dirty="0">
                <a:solidFill>
                  <a:srgbClr val="002060"/>
                </a:solidFill>
                <a:latin typeface="微软雅黑" panose="020B0503020204020204" pitchFamily="34" charset="-122"/>
                <a:ea typeface="微软雅黑" panose="020B0503020204020204" pitchFamily="34" charset="-122"/>
              </a:rPr>
              <a:t>、转换</a:t>
            </a:r>
            <a:r>
              <a:rPr lang="zh-CN" altLang="zh-CN" sz="1600" dirty="0">
                <a:solidFill>
                  <a:srgbClr val="002060"/>
                </a:solidFill>
                <a:latin typeface="微软雅黑" panose="020B0503020204020204" pitchFamily="34" charset="-122"/>
                <a:ea typeface="微软雅黑" panose="020B0503020204020204" pitchFamily="34" charset="-122"/>
              </a:rPr>
              <a:t>后，将数据加载到</a:t>
            </a:r>
            <a:r>
              <a:rPr lang="zh-CN" altLang="en-US" sz="1600" dirty="0">
                <a:solidFill>
                  <a:srgbClr val="002060"/>
                </a:solidFill>
                <a:latin typeface="微软雅黑" panose="020B0503020204020204" pitchFamily="34" charset="-122"/>
                <a:ea typeface="微软雅黑" panose="020B0503020204020204" pitchFamily="34" charset="-122"/>
              </a:rPr>
              <a:t>大</a:t>
            </a:r>
            <a:r>
              <a:rPr lang="zh-CN" altLang="zh-CN" sz="1600" dirty="0">
                <a:solidFill>
                  <a:srgbClr val="002060"/>
                </a:solidFill>
                <a:latin typeface="微软雅黑" panose="020B0503020204020204" pitchFamily="34" charset="-122"/>
                <a:ea typeface="微软雅黑" panose="020B0503020204020204" pitchFamily="34" charset="-122"/>
              </a:rPr>
              <a:t>数据</a:t>
            </a:r>
            <a:r>
              <a:rPr lang="zh-CN" altLang="en-US" sz="1600" dirty="0">
                <a:solidFill>
                  <a:srgbClr val="002060"/>
                </a:solidFill>
                <a:latin typeface="微软雅黑" panose="020B0503020204020204" pitchFamily="34" charset="-122"/>
                <a:ea typeface="微软雅黑" panose="020B0503020204020204" pitchFamily="34" charset="-122"/>
              </a:rPr>
              <a:t>平台或云平台</a:t>
            </a:r>
            <a:r>
              <a:rPr lang="zh-CN" altLang="zh-CN" sz="1600" dirty="0">
                <a:solidFill>
                  <a:srgbClr val="002060"/>
                </a:solidFill>
                <a:latin typeface="微软雅黑" panose="020B0503020204020204" pitchFamily="34" charset="-122"/>
                <a:ea typeface="微软雅黑" panose="020B0503020204020204" pitchFamily="34" charset="-122"/>
              </a:rPr>
              <a:t>中</a:t>
            </a: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1048855" name="矩形 133"/>
          <p:cNvSpPr/>
          <p:nvPr/>
        </p:nvSpPr>
        <p:spPr>
          <a:xfrm>
            <a:off x="4725254" y="5219906"/>
            <a:ext cx="4354462" cy="1865126"/>
          </a:xfrm>
          <a:prstGeom prst="rect">
            <a:avLst/>
          </a:prstGeom>
        </p:spPr>
        <p:txBody>
          <a:bodyPr wrap="none">
            <a:spAutoFit/>
          </a:bodyPr>
          <a:lstStyle/>
          <a:p>
            <a:pPr marL="342900" indent="-342900" algn="just">
              <a:lnSpc>
                <a:spcPct val="120000"/>
              </a:lnSpc>
              <a:buFont typeface="黑体" panose="02010609060101010101" charset="-122"/>
              <a:buAutoNum type="arabicPeriod"/>
            </a:pPr>
            <a:r>
              <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源端数据库的实时增量跟踪技术</a:t>
            </a:r>
            <a:endParaRPr lang="en-US"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20000"/>
              </a:lnSpc>
              <a:buFont typeface="黑体" panose="02010609060101010101" charset="-122"/>
              <a:buAutoNum type="arabicPeriod"/>
            </a:pPr>
            <a:r>
              <a:rPr lang="zh-CN" altLang="zh-CN" sz="1600" dirty="0">
                <a:solidFill>
                  <a:schemeClr val="bg1"/>
                </a:solidFill>
                <a:latin typeface="微软雅黑" panose="020B0503020204020204" pitchFamily="34" charset="-122"/>
                <a:ea typeface="微软雅黑" panose="020B0503020204020204" pitchFamily="34" charset="-122"/>
              </a:rPr>
              <a:t>目标端实时复制转换装载技术</a:t>
            </a:r>
          </a:p>
          <a:p>
            <a:pPr marL="342900" indent="-342900" algn="just">
              <a:lnSpc>
                <a:spcPct val="120000"/>
              </a:lnSpc>
              <a:buFont typeface="黑体" panose="02010609060101010101" charset="-122"/>
              <a:buAutoNum type="arabicPeriod"/>
            </a:pPr>
            <a:r>
              <a:rPr lang="zh-CN" altLang="zh-CN" sz="1600" dirty="0">
                <a:solidFill>
                  <a:schemeClr val="bg1"/>
                </a:solidFill>
                <a:latin typeface="微软雅黑" panose="020B0503020204020204" pitchFamily="34" charset="-122"/>
                <a:ea typeface="微软雅黑" panose="020B0503020204020204" pitchFamily="34" charset="-122"/>
              </a:rPr>
              <a:t>中间过程中的接口文件技术</a:t>
            </a:r>
          </a:p>
          <a:p>
            <a:pPr marL="342900" indent="-342900" algn="just">
              <a:lnSpc>
                <a:spcPct val="120000"/>
              </a:lnSpc>
              <a:buFont typeface="黑体" panose="02010609060101010101" charset="-122"/>
              <a:buAutoNum type="arabicPeriod"/>
            </a:pPr>
            <a:r>
              <a:rPr lang="zh-CN" altLang="zh-CN" sz="1600" dirty="0">
                <a:solidFill>
                  <a:schemeClr val="bg1"/>
                </a:solidFill>
                <a:latin typeface="微软雅黑" panose="020B0503020204020204" pitchFamily="34" charset="-122"/>
                <a:ea typeface="微软雅黑" panose="020B0503020204020204" pitchFamily="34" charset="-122"/>
              </a:rPr>
              <a:t>中间过程中的中间库技术</a:t>
            </a:r>
          </a:p>
          <a:p>
            <a:pPr marL="342900" indent="-342900" algn="just">
              <a:lnSpc>
                <a:spcPct val="120000"/>
              </a:lnSpc>
              <a:buFont typeface="黑体" panose="02010609060101010101" charset="-122"/>
              <a:buAutoNum type="arabicPeriod"/>
            </a:pPr>
            <a:r>
              <a:rPr lang="zh-CN" altLang="zh-CN" sz="1600" dirty="0">
                <a:solidFill>
                  <a:schemeClr val="bg1"/>
                </a:solidFill>
                <a:latin typeface="微软雅黑" panose="020B0503020204020204" pitchFamily="34" charset="-122"/>
                <a:ea typeface="微软雅黑" panose="020B0503020204020204" pitchFamily="34" charset="-122"/>
              </a:rPr>
              <a:t>中间过程中的准实时复杂转换（</a:t>
            </a:r>
            <a:r>
              <a:rPr lang="en-US" altLang="zh-CN" sz="1600" dirty="0">
                <a:solidFill>
                  <a:schemeClr val="bg1"/>
                </a:solidFill>
                <a:latin typeface="微软雅黑" panose="020B0503020204020204" pitchFamily="34" charset="-122"/>
                <a:ea typeface="微软雅黑" panose="020B0503020204020204" pitchFamily="34" charset="-122"/>
              </a:rPr>
              <a:t>ETL</a:t>
            </a:r>
            <a:r>
              <a:rPr lang="zh-CN" altLang="zh-CN" sz="1600" dirty="0">
                <a:solidFill>
                  <a:schemeClr val="bg1"/>
                </a:solidFill>
                <a:latin typeface="微软雅黑" panose="020B0503020204020204" pitchFamily="34" charset="-122"/>
                <a:ea typeface="微软雅黑" panose="020B0503020204020204" pitchFamily="34" charset="-122"/>
              </a:rPr>
              <a:t>）技术</a:t>
            </a:r>
          </a:p>
          <a:p>
            <a:pPr marL="342900" indent="-342900" algn="just">
              <a:lnSpc>
                <a:spcPct val="120000"/>
              </a:lnSpc>
              <a:buFont typeface="黑体" panose="02010609060101010101" charset="-122"/>
              <a:buAutoNum type="arabicPeriod"/>
            </a:pPr>
            <a:endParaRPr lang="zh-CN" altLang="zh-CN" sz="16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145783" name="直接箭头连接符 56"/>
          <p:cNvCxnSpPr>
            <a:cxnSpLocks/>
          </p:cNvCxnSpPr>
          <p:nvPr/>
        </p:nvCxnSpPr>
        <p:spPr>
          <a:xfrm>
            <a:off x="6321311" y="3443989"/>
            <a:ext cx="680189" cy="1891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48856" name="箭头: 圆角右 24"/>
          <p:cNvSpPr/>
          <p:nvPr/>
        </p:nvSpPr>
        <p:spPr>
          <a:xfrm>
            <a:off x="997281" y="3255938"/>
            <a:ext cx="759407" cy="782003"/>
          </a:xfrm>
          <a:prstGeom prst="bentArrow">
            <a:avLst>
              <a:gd name="adj1" fmla="val 0"/>
              <a:gd name="adj2" fmla="val 7115"/>
              <a:gd name="adj3" fmla="val 14230"/>
              <a:gd name="adj4"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3145784" name="直接箭头连接符 59"/>
          <p:cNvCxnSpPr>
            <a:cxnSpLocks/>
          </p:cNvCxnSpPr>
          <p:nvPr/>
        </p:nvCxnSpPr>
        <p:spPr>
          <a:xfrm>
            <a:off x="2563145" y="3333550"/>
            <a:ext cx="3596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5" name="连接符: 肘形 54"/>
          <p:cNvCxnSpPr>
            <a:cxnSpLocks/>
          </p:cNvCxnSpPr>
          <p:nvPr/>
        </p:nvCxnSpPr>
        <p:spPr>
          <a:xfrm rot="16200000" flipH="1">
            <a:off x="7180421" y="2551136"/>
            <a:ext cx="1081520" cy="111573"/>
          </a:xfrm>
          <a:prstGeom prst="bentConnector3">
            <a:avLst>
              <a:gd name="adj1" fmla="val 30864"/>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45786" name="直接箭头连接符 61"/>
          <p:cNvCxnSpPr>
            <a:cxnSpLocks/>
          </p:cNvCxnSpPr>
          <p:nvPr/>
        </p:nvCxnSpPr>
        <p:spPr>
          <a:xfrm flipV="1">
            <a:off x="8241806" y="3508575"/>
            <a:ext cx="849102" cy="532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45787" name="连接符: 肘形 3"/>
          <p:cNvCxnSpPr>
            <a:cxnSpLocks/>
            <a:endCxn id="1048873" idx="1"/>
          </p:cNvCxnSpPr>
          <p:nvPr/>
        </p:nvCxnSpPr>
        <p:spPr>
          <a:xfrm rot="5400000">
            <a:off x="5787880" y="2407338"/>
            <a:ext cx="1022251" cy="414330"/>
          </a:xfrm>
          <a:prstGeom prst="bentConnector3">
            <a:avLst>
              <a:gd name="adj1" fmla="val 3861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48857" name="箭头: 圆角右 4"/>
          <p:cNvSpPr/>
          <p:nvPr/>
        </p:nvSpPr>
        <p:spPr>
          <a:xfrm rot="5400000">
            <a:off x="6645453" y="2548632"/>
            <a:ext cx="903745" cy="334301"/>
          </a:xfrm>
          <a:prstGeom prst="bentArrow">
            <a:avLst>
              <a:gd name="adj1" fmla="val 0"/>
              <a:gd name="adj2" fmla="val 7115"/>
              <a:gd name="adj3" fmla="val 14230"/>
              <a:gd name="adj4"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3145788" name="直接箭头连接符 65"/>
          <p:cNvCxnSpPr>
            <a:cxnSpLocks/>
          </p:cNvCxnSpPr>
          <p:nvPr/>
        </p:nvCxnSpPr>
        <p:spPr>
          <a:xfrm>
            <a:off x="6306145" y="2072577"/>
            <a:ext cx="1038840"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45789" name="连接符: 肘形 7"/>
          <p:cNvCxnSpPr>
            <a:cxnSpLocks/>
          </p:cNvCxnSpPr>
          <p:nvPr/>
        </p:nvCxnSpPr>
        <p:spPr>
          <a:xfrm rot="5400000" flipH="1" flipV="1">
            <a:off x="2169360" y="3898698"/>
            <a:ext cx="1244253" cy="797776"/>
          </a:xfrm>
          <a:prstGeom prst="bentConnector3">
            <a:avLst>
              <a:gd name="adj1" fmla="val 3218"/>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45790" name="连接符: 肘形 8"/>
          <p:cNvCxnSpPr>
            <a:cxnSpLocks/>
          </p:cNvCxnSpPr>
          <p:nvPr/>
        </p:nvCxnSpPr>
        <p:spPr>
          <a:xfrm rot="16200000" flipH="1">
            <a:off x="3938101" y="2258033"/>
            <a:ext cx="876979" cy="691050"/>
          </a:xfrm>
          <a:prstGeom prst="bentConnector3">
            <a:avLst>
              <a:gd name="adj1" fmla="val 1326"/>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45791" name="连接符: 肘形 9"/>
          <p:cNvCxnSpPr>
            <a:cxnSpLocks/>
          </p:cNvCxnSpPr>
          <p:nvPr/>
        </p:nvCxnSpPr>
        <p:spPr>
          <a:xfrm rot="5400000" flipH="1" flipV="1">
            <a:off x="4287637" y="3865077"/>
            <a:ext cx="1117437" cy="792346"/>
          </a:xfrm>
          <a:prstGeom prst="bentConnector3">
            <a:avLst>
              <a:gd name="adj1" fmla="val 2540"/>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45792" name="连接符: 肘形 10"/>
          <p:cNvCxnSpPr>
            <a:cxnSpLocks/>
          </p:cNvCxnSpPr>
          <p:nvPr/>
        </p:nvCxnSpPr>
        <p:spPr>
          <a:xfrm rot="5400000" flipH="1" flipV="1">
            <a:off x="3547996" y="2310691"/>
            <a:ext cx="913657" cy="624965"/>
          </a:xfrm>
          <a:prstGeom prst="bentConnector3">
            <a:avLst>
              <a:gd name="adj1" fmla="val 100967"/>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45793" name="连接符: 肘形 11"/>
          <p:cNvCxnSpPr>
            <a:cxnSpLocks/>
          </p:cNvCxnSpPr>
          <p:nvPr/>
        </p:nvCxnSpPr>
        <p:spPr>
          <a:xfrm rot="16200000" flipH="1">
            <a:off x="3025767" y="4000918"/>
            <a:ext cx="1213984" cy="424116"/>
          </a:xfrm>
          <a:prstGeom prst="bentConnector3">
            <a:avLst>
              <a:gd name="adj1" fmla="val 101145"/>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45794" name="连接符: 肘形 12"/>
          <p:cNvCxnSpPr>
            <a:cxnSpLocks/>
          </p:cNvCxnSpPr>
          <p:nvPr/>
        </p:nvCxnSpPr>
        <p:spPr>
          <a:xfrm rot="16200000" flipH="1">
            <a:off x="961439" y="4147278"/>
            <a:ext cx="793110" cy="751761"/>
          </a:xfrm>
          <a:prstGeom prst="bentConnector3">
            <a:avLst>
              <a:gd name="adj1" fmla="val 100559"/>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097167" name="图片 76"/>
          <p:cNvPicPr>
            <a:picLocks noChangeAspect="1"/>
          </p:cNvPicPr>
          <p:nvPr/>
        </p:nvPicPr>
        <p:blipFill>
          <a:blip r:embed="rId2" cstate="print"/>
          <a:stretch>
            <a:fillRect/>
          </a:stretch>
        </p:blipFill>
        <p:spPr>
          <a:xfrm>
            <a:off x="9175822" y="3031391"/>
            <a:ext cx="545984" cy="755169"/>
          </a:xfrm>
          <a:prstGeom prst="rect">
            <a:avLst/>
          </a:prstGeom>
        </p:spPr>
      </p:pic>
      <p:sp>
        <p:nvSpPr>
          <p:cNvPr id="1048858" name="圆柱形 77"/>
          <p:cNvSpPr/>
          <p:nvPr/>
        </p:nvSpPr>
        <p:spPr>
          <a:xfrm>
            <a:off x="567910" y="3776555"/>
            <a:ext cx="902370" cy="793936"/>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25" b="1" dirty="0">
                <a:latin typeface="微软雅黑" panose="020B0503020204020204" pitchFamily="34" charset="-122"/>
                <a:ea typeface="微软雅黑" panose="020B0503020204020204" pitchFamily="34" charset="-122"/>
              </a:rPr>
              <a:t>源数据库</a:t>
            </a:r>
          </a:p>
        </p:txBody>
      </p:sp>
      <p:pic>
        <p:nvPicPr>
          <p:cNvPr id="2097168" name="图片 78"/>
          <p:cNvPicPr>
            <a:picLocks noChangeAspect="1"/>
          </p:cNvPicPr>
          <p:nvPr/>
        </p:nvPicPr>
        <p:blipFill>
          <a:blip r:embed="rId3" cstate="print"/>
          <a:stretch>
            <a:fillRect/>
          </a:stretch>
        </p:blipFill>
        <p:spPr>
          <a:xfrm>
            <a:off x="1734037" y="4498372"/>
            <a:ext cx="658806" cy="421341"/>
          </a:xfrm>
          <a:prstGeom prst="rect">
            <a:avLst/>
          </a:prstGeom>
        </p:spPr>
      </p:pic>
      <p:pic>
        <p:nvPicPr>
          <p:cNvPr id="2097169" name="图片 80"/>
          <p:cNvPicPr>
            <a:picLocks noChangeAspect="1"/>
          </p:cNvPicPr>
          <p:nvPr/>
        </p:nvPicPr>
        <p:blipFill>
          <a:blip r:embed="rId3" cstate="print"/>
          <a:stretch>
            <a:fillRect/>
          </a:stretch>
        </p:blipFill>
        <p:spPr>
          <a:xfrm>
            <a:off x="1878479" y="4642815"/>
            <a:ext cx="658806" cy="421341"/>
          </a:xfrm>
          <a:prstGeom prst="rect">
            <a:avLst/>
          </a:prstGeom>
        </p:spPr>
      </p:pic>
      <p:pic>
        <p:nvPicPr>
          <p:cNvPr id="2097170" name="图片 84"/>
          <p:cNvPicPr>
            <a:picLocks noChangeAspect="1"/>
          </p:cNvPicPr>
          <p:nvPr/>
        </p:nvPicPr>
        <p:blipFill>
          <a:blip r:embed="rId3" cstate="print"/>
          <a:stretch>
            <a:fillRect/>
          </a:stretch>
        </p:blipFill>
        <p:spPr>
          <a:xfrm>
            <a:off x="2022921" y="4787257"/>
            <a:ext cx="658806" cy="421341"/>
          </a:xfrm>
          <a:prstGeom prst="rect">
            <a:avLst/>
          </a:prstGeom>
        </p:spPr>
      </p:pic>
      <p:pic>
        <p:nvPicPr>
          <p:cNvPr id="2097171" name="图片 85"/>
          <p:cNvPicPr>
            <a:picLocks noChangeAspect="1"/>
          </p:cNvPicPr>
          <p:nvPr/>
        </p:nvPicPr>
        <p:blipFill>
          <a:blip r:embed="rId3" cstate="print"/>
          <a:stretch>
            <a:fillRect/>
          </a:stretch>
        </p:blipFill>
        <p:spPr>
          <a:xfrm>
            <a:off x="1745418" y="3042046"/>
            <a:ext cx="970639" cy="620776"/>
          </a:xfrm>
          <a:prstGeom prst="rect">
            <a:avLst/>
          </a:prstGeom>
        </p:spPr>
      </p:pic>
      <p:sp>
        <p:nvSpPr>
          <p:cNvPr id="1048859" name="文本框 86"/>
          <p:cNvSpPr txBox="1"/>
          <p:nvPr/>
        </p:nvSpPr>
        <p:spPr>
          <a:xfrm>
            <a:off x="1716681" y="3255937"/>
            <a:ext cx="1237262"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Redo Log</a:t>
            </a:r>
            <a:endParaRPr lang="zh-CN" altLang="en-US" dirty="0">
              <a:latin typeface="微软雅黑" panose="020B0503020204020204" pitchFamily="34" charset="-122"/>
              <a:ea typeface="微软雅黑" panose="020B0503020204020204" pitchFamily="34" charset="-122"/>
            </a:endParaRPr>
          </a:p>
        </p:txBody>
      </p:sp>
      <p:sp>
        <p:nvSpPr>
          <p:cNvPr id="1048860" name="文本框 87"/>
          <p:cNvSpPr txBox="1"/>
          <p:nvPr/>
        </p:nvSpPr>
        <p:spPr>
          <a:xfrm>
            <a:off x="1581717" y="4919713"/>
            <a:ext cx="1632242"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Archived Log</a:t>
            </a:r>
            <a:endParaRPr lang="zh-CN" altLang="en-US" dirty="0">
              <a:latin typeface="微软雅黑" panose="020B0503020204020204" pitchFamily="34" charset="-122"/>
              <a:ea typeface="微软雅黑" panose="020B0503020204020204" pitchFamily="34" charset="-122"/>
            </a:endParaRPr>
          </a:p>
        </p:txBody>
      </p:sp>
      <p:sp>
        <p:nvSpPr>
          <p:cNvPr id="1048861" name="矩形 88"/>
          <p:cNvSpPr/>
          <p:nvPr/>
        </p:nvSpPr>
        <p:spPr>
          <a:xfrm>
            <a:off x="2922814" y="3042046"/>
            <a:ext cx="1097138" cy="620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8862" name="文本框 90"/>
          <p:cNvSpPr txBox="1"/>
          <p:nvPr/>
        </p:nvSpPr>
        <p:spPr>
          <a:xfrm>
            <a:off x="2998387" y="3335185"/>
            <a:ext cx="1107996" cy="369332"/>
          </a:xfrm>
          <a:prstGeom prst="rect">
            <a:avLst/>
          </a:prstGeom>
          <a:solidFill>
            <a:schemeClr val="accent2"/>
          </a:solidFill>
        </p:spPr>
        <p:txBody>
          <a:bodyPr wrap="none" rtlCol="0">
            <a:spAutoFit/>
          </a:bodyPr>
          <a:lstStyle/>
          <a:p>
            <a:r>
              <a:rPr lang="zh-CN" altLang="en-US" dirty="0">
                <a:latin typeface="微软雅黑" panose="020B0503020204020204" pitchFamily="34" charset="-122"/>
                <a:ea typeface="微软雅黑" panose="020B0503020204020204" pitchFamily="34" charset="-122"/>
              </a:rPr>
              <a:t>日志合成</a:t>
            </a:r>
          </a:p>
        </p:txBody>
      </p:sp>
      <p:sp>
        <p:nvSpPr>
          <p:cNvPr id="1048863" name="文本框 91"/>
          <p:cNvSpPr txBox="1"/>
          <p:nvPr/>
        </p:nvSpPr>
        <p:spPr>
          <a:xfrm>
            <a:off x="2998387" y="3007982"/>
            <a:ext cx="1107996" cy="369332"/>
          </a:xfrm>
          <a:prstGeom prst="rect">
            <a:avLst/>
          </a:prstGeom>
          <a:solidFill>
            <a:schemeClr val="accent2"/>
          </a:solidFill>
        </p:spPr>
        <p:txBody>
          <a:bodyPr wrap="none" rtlCol="0">
            <a:spAutoFit/>
          </a:bodyPr>
          <a:lstStyle/>
          <a:p>
            <a:r>
              <a:rPr lang="zh-CN" altLang="en-US" dirty="0">
                <a:latin typeface="微软雅黑" panose="020B0503020204020204" pitchFamily="34" charset="-122"/>
                <a:ea typeface="微软雅黑" panose="020B0503020204020204" pitchFamily="34" charset="-122"/>
              </a:rPr>
              <a:t>日志分析</a:t>
            </a:r>
          </a:p>
        </p:txBody>
      </p:sp>
      <p:sp>
        <p:nvSpPr>
          <p:cNvPr id="1048864" name="矩形 95"/>
          <p:cNvSpPr/>
          <p:nvPr/>
        </p:nvSpPr>
        <p:spPr>
          <a:xfrm>
            <a:off x="3994229" y="1958166"/>
            <a:ext cx="1097524" cy="557635"/>
          </a:xfrm>
          <a:prstGeom prst="rect">
            <a:avLst/>
          </a:prstGeom>
          <a:solidFill>
            <a:srgbClr val="FFFF00"/>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8865" name="矩形 96"/>
          <p:cNvSpPr/>
          <p:nvPr/>
        </p:nvSpPr>
        <p:spPr>
          <a:xfrm>
            <a:off x="4289772" y="3042046"/>
            <a:ext cx="1097524" cy="62077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8866" name="圆柱形 97"/>
          <p:cNvSpPr/>
          <p:nvPr/>
        </p:nvSpPr>
        <p:spPr>
          <a:xfrm>
            <a:off x="3873450" y="4498373"/>
            <a:ext cx="848668" cy="64685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25" dirty="0">
                <a:solidFill>
                  <a:schemeClr val="tx1"/>
                </a:solidFill>
                <a:latin typeface="微软雅黑" panose="020B0503020204020204" pitchFamily="34" charset="-122"/>
                <a:ea typeface="微软雅黑" panose="020B0503020204020204" pitchFamily="34" charset="-122"/>
              </a:rPr>
              <a:t>QUEUE</a:t>
            </a:r>
            <a:endParaRPr lang="zh-CN" altLang="en-US" sz="1325" dirty="0">
              <a:solidFill>
                <a:schemeClr val="tx1"/>
              </a:solidFill>
              <a:latin typeface="微软雅黑" panose="020B0503020204020204" pitchFamily="34" charset="-122"/>
              <a:ea typeface="微软雅黑" panose="020B0503020204020204" pitchFamily="34" charset="-122"/>
            </a:endParaRPr>
          </a:p>
        </p:txBody>
      </p:sp>
      <p:sp>
        <p:nvSpPr>
          <p:cNvPr id="1048867" name="矩形 98"/>
          <p:cNvSpPr/>
          <p:nvPr/>
        </p:nvSpPr>
        <p:spPr>
          <a:xfrm>
            <a:off x="5794725" y="1962452"/>
            <a:ext cx="1097524" cy="53436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8868" name="圆柱形 99"/>
          <p:cNvSpPr/>
          <p:nvPr/>
        </p:nvSpPr>
        <p:spPr>
          <a:xfrm>
            <a:off x="8884261" y="1901910"/>
            <a:ext cx="1057268" cy="82977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25" b="1" dirty="0">
                <a:latin typeface="微软雅黑" panose="020B0503020204020204" pitchFamily="34" charset="-122"/>
                <a:ea typeface="微软雅黑" panose="020B0503020204020204" pitchFamily="34" charset="-122"/>
              </a:rPr>
              <a:t>目标数据库</a:t>
            </a:r>
          </a:p>
        </p:txBody>
      </p:sp>
      <p:sp>
        <p:nvSpPr>
          <p:cNvPr id="1048869" name="矩形 103"/>
          <p:cNvSpPr/>
          <p:nvPr/>
        </p:nvSpPr>
        <p:spPr>
          <a:xfrm>
            <a:off x="6990619" y="3167652"/>
            <a:ext cx="1251188" cy="62077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8870" name="矩形 104"/>
          <p:cNvSpPr/>
          <p:nvPr/>
        </p:nvSpPr>
        <p:spPr>
          <a:xfrm>
            <a:off x="10399598" y="3189015"/>
            <a:ext cx="1233554" cy="620776"/>
          </a:xfrm>
          <a:prstGeom prst="rect">
            <a:avLst/>
          </a:prstGeom>
          <a:solidFill>
            <a:srgbClr val="A5C8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48871" name="文本框 105"/>
          <p:cNvSpPr txBox="1"/>
          <p:nvPr/>
        </p:nvSpPr>
        <p:spPr>
          <a:xfrm>
            <a:off x="4219541" y="2025747"/>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过滤</a:t>
            </a:r>
          </a:p>
        </p:txBody>
      </p:sp>
      <p:cxnSp>
        <p:nvCxnSpPr>
          <p:cNvPr id="3145795" name="直接箭头连接符 106"/>
          <p:cNvCxnSpPr>
            <a:cxnSpLocks/>
            <a:stCxn id="1048861" idx="1"/>
            <a:endCxn id="1048865" idx="1"/>
          </p:cNvCxnSpPr>
          <p:nvPr/>
        </p:nvCxnSpPr>
        <p:spPr>
          <a:xfrm>
            <a:off x="2922816" y="3352434"/>
            <a:ext cx="136695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72" name="文本框 108"/>
          <p:cNvSpPr txBox="1"/>
          <p:nvPr/>
        </p:nvSpPr>
        <p:spPr>
          <a:xfrm>
            <a:off x="4431014" y="3176378"/>
            <a:ext cx="958917"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Sender</a:t>
            </a:r>
            <a:endParaRPr lang="zh-CN" altLang="en-US" dirty="0">
              <a:latin typeface="微软雅黑" panose="020B0503020204020204" pitchFamily="34" charset="-122"/>
              <a:ea typeface="微软雅黑" panose="020B0503020204020204" pitchFamily="34" charset="-122"/>
            </a:endParaRPr>
          </a:p>
        </p:txBody>
      </p:sp>
      <p:sp>
        <p:nvSpPr>
          <p:cNvPr id="1048873" name="圆柱形 110"/>
          <p:cNvSpPr/>
          <p:nvPr/>
        </p:nvSpPr>
        <p:spPr>
          <a:xfrm>
            <a:off x="5688623" y="3125628"/>
            <a:ext cx="806428" cy="589913"/>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25" dirty="0">
                <a:solidFill>
                  <a:schemeClr val="tx1"/>
                </a:solidFill>
                <a:latin typeface="微软雅黑" panose="020B0503020204020204" pitchFamily="34" charset="-122"/>
                <a:ea typeface="微软雅黑" panose="020B0503020204020204" pitchFamily="34" charset="-122"/>
              </a:rPr>
              <a:t>QUEUE</a:t>
            </a:r>
            <a:endParaRPr lang="zh-CN" altLang="en-US" sz="1325" dirty="0">
              <a:solidFill>
                <a:schemeClr val="tx1"/>
              </a:solidFill>
              <a:latin typeface="微软雅黑" panose="020B0503020204020204" pitchFamily="34" charset="-122"/>
              <a:ea typeface="微软雅黑" panose="020B0503020204020204" pitchFamily="34" charset="-122"/>
            </a:endParaRPr>
          </a:p>
        </p:txBody>
      </p:sp>
      <p:sp>
        <p:nvSpPr>
          <p:cNvPr id="1048874" name="箭头: 圆角右 37"/>
          <p:cNvSpPr/>
          <p:nvPr/>
        </p:nvSpPr>
        <p:spPr>
          <a:xfrm>
            <a:off x="5201770" y="2149407"/>
            <a:ext cx="611646" cy="815139"/>
          </a:xfrm>
          <a:prstGeom prst="bentArrow">
            <a:avLst>
              <a:gd name="adj1" fmla="val 0"/>
              <a:gd name="adj2" fmla="val 9495"/>
              <a:gd name="adj3" fmla="val 21790"/>
              <a:gd name="adj4"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48875" name="文本框 112"/>
          <p:cNvSpPr txBox="1"/>
          <p:nvPr/>
        </p:nvSpPr>
        <p:spPr>
          <a:xfrm>
            <a:off x="7126436" y="3333550"/>
            <a:ext cx="1082284"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YLoader</a:t>
            </a:r>
            <a:endParaRPr lang="zh-CN" altLang="en-US" dirty="0">
              <a:latin typeface="微软雅黑" panose="020B0503020204020204" pitchFamily="34" charset="-122"/>
              <a:ea typeface="微软雅黑" panose="020B0503020204020204" pitchFamily="34" charset="-122"/>
            </a:endParaRPr>
          </a:p>
        </p:txBody>
      </p:sp>
      <p:sp>
        <p:nvSpPr>
          <p:cNvPr id="1048876" name="矩形 113"/>
          <p:cNvSpPr/>
          <p:nvPr/>
        </p:nvSpPr>
        <p:spPr>
          <a:xfrm>
            <a:off x="7359881" y="1919357"/>
            <a:ext cx="1097524" cy="581871"/>
          </a:xfrm>
          <a:prstGeom prst="rect">
            <a:avLst/>
          </a:prstGeom>
          <a:solidFill>
            <a:schemeClr val="tx2">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048877" name="文本框 114"/>
          <p:cNvSpPr txBox="1"/>
          <p:nvPr/>
        </p:nvSpPr>
        <p:spPr>
          <a:xfrm>
            <a:off x="7384705" y="2050586"/>
            <a:ext cx="1078309"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Transfor</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48878" name="文本框 115"/>
          <p:cNvSpPr txBox="1"/>
          <p:nvPr/>
        </p:nvSpPr>
        <p:spPr>
          <a:xfrm>
            <a:off x="10407083" y="3325413"/>
            <a:ext cx="125592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第三方</a:t>
            </a:r>
            <a:r>
              <a:rPr lang="en-US" altLang="zh-CN" dirty="0">
                <a:latin typeface="微软雅黑" panose="020B0503020204020204" pitchFamily="34" charset="-122"/>
                <a:ea typeface="微软雅黑" panose="020B0503020204020204" pitchFamily="34" charset="-122"/>
              </a:rPr>
              <a:t>ETL</a:t>
            </a:r>
            <a:endParaRPr lang="zh-CN" altLang="en-US" dirty="0">
              <a:latin typeface="微软雅黑" panose="020B0503020204020204" pitchFamily="34" charset="-122"/>
              <a:ea typeface="微软雅黑" panose="020B0503020204020204" pitchFamily="34" charset="-122"/>
            </a:endParaRPr>
          </a:p>
        </p:txBody>
      </p:sp>
      <p:sp>
        <p:nvSpPr>
          <p:cNvPr id="1048879" name="文本框 116"/>
          <p:cNvSpPr txBox="1"/>
          <p:nvPr/>
        </p:nvSpPr>
        <p:spPr>
          <a:xfrm>
            <a:off x="8740060" y="3805727"/>
            <a:ext cx="1966556" cy="325602"/>
          </a:xfrm>
          <a:prstGeom prst="rect">
            <a:avLst/>
          </a:prstGeom>
          <a:noFill/>
        </p:spPr>
        <p:txBody>
          <a:bodyPr wrap="square" rtlCol="0">
            <a:spAutoFit/>
          </a:bodyPr>
          <a:lstStyle/>
          <a:p>
            <a:r>
              <a:rPr lang="en-US" altLang="zh-CN" sz="1515" dirty="0">
                <a:latin typeface="微软雅黑" panose="020B0503020204020204" pitchFamily="34" charset="-122"/>
                <a:ea typeface="微软雅黑" panose="020B0503020204020204" pitchFamily="34" charset="-122"/>
              </a:rPr>
              <a:t>ETL</a:t>
            </a:r>
            <a:r>
              <a:rPr lang="zh-CN" altLang="en-US" sz="1515" dirty="0">
                <a:latin typeface="微软雅黑" panose="020B0503020204020204" pitchFamily="34" charset="-122"/>
                <a:ea typeface="微软雅黑" panose="020B0503020204020204" pitchFamily="34" charset="-122"/>
              </a:rPr>
              <a:t>接口数据文件</a:t>
            </a:r>
          </a:p>
        </p:txBody>
      </p:sp>
      <p:cxnSp>
        <p:nvCxnSpPr>
          <p:cNvPr id="3145796" name="直接箭头连接符 117"/>
          <p:cNvCxnSpPr>
            <a:cxnSpLocks/>
          </p:cNvCxnSpPr>
          <p:nvPr/>
        </p:nvCxnSpPr>
        <p:spPr>
          <a:xfrm>
            <a:off x="9837618" y="3508573"/>
            <a:ext cx="516361" cy="60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97" name="直接箭头连接符 118"/>
          <p:cNvCxnSpPr>
            <a:cxnSpLocks/>
          </p:cNvCxnSpPr>
          <p:nvPr/>
        </p:nvCxnSpPr>
        <p:spPr>
          <a:xfrm flipH="1" flipV="1">
            <a:off x="10066520" y="2543799"/>
            <a:ext cx="408765" cy="5315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80" name="文本框 119"/>
          <p:cNvSpPr txBox="1"/>
          <p:nvPr/>
        </p:nvSpPr>
        <p:spPr>
          <a:xfrm>
            <a:off x="5827974" y="2053225"/>
            <a:ext cx="1107547"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Receiver</a:t>
            </a:r>
            <a:endParaRPr lang="zh-CN" altLang="en-US" dirty="0">
              <a:latin typeface="微软雅黑" panose="020B0503020204020204" pitchFamily="34" charset="-122"/>
              <a:ea typeface="微软雅黑" panose="020B0503020204020204" pitchFamily="34" charset="-122"/>
            </a:endParaRPr>
          </a:p>
        </p:txBody>
      </p:sp>
      <p:cxnSp>
        <p:nvCxnSpPr>
          <p:cNvPr id="3145798" name="直接箭头连接符 120"/>
          <p:cNvCxnSpPr>
            <a:cxnSpLocks/>
          </p:cNvCxnSpPr>
          <p:nvPr/>
        </p:nvCxnSpPr>
        <p:spPr>
          <a:xfrm flipV="1">
            <a:off x="8152210" y="2515798"/>
            <a:ext cx="692008" cy="5595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81" name="云形 122"/>
          <p:cNvSpPr/>
          <p:nvPr/>
        </p:nvSpPr>
        <p:spPr>
          <a:xfrm>
            <a:off x="9319842" y="4439037"/>
            <a:ext cx="1603203" cy="1028893"/>
          </a:xfrm>
          <a:prstGeom prst="cloud">
            <a:avLst/>
          </a:prstGeom>
          <a:solidFill>
            <a:schemeClr val="tx2">
              <a:lumMod val="60000"/>
              <a:lumOff val="40000"/>
            </a:schemeClr>
          </a:solidFill>
          <a:ln>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b="1" dirty="0">
              <a:solidFill>
                <a:schemeClr val="accent4">
                  <a:lumMod val="90000"/>
                  <a:lumOff val="10000"/>
                </a:schemeClr>
              </a:solidFill>
              <a:latin typeface="微软雅黑" panose="020B0503020204020204" pitchFamily="34" charset="-122"/>
              <a:ea typeface="微软雅黑" panose="020B0503020204020204" pitchFamily="34" charset="-122"/>
            </a:endParaRPr>
          </a:p>
        </p:txBody>
      </p:sp>
      <p:sp>
        <p:nvSpPr>
          <p:cNvPr id="1048882" name="文本框 123"/>
          <p:cNvSpPr txBox="1"/>
          <p:nvPr/>
        </p:nvSpPr>
        <p:spPr>
          <a:xfrm>
            <a:off x="9593962" y="4715916"/>
            <a:ext cx="1611272"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大数据</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云</a:t>
            </a:r>
          </a:p>
        </p:txBody>
      </p:sp>
      <p:cxnSp>
        <p:nvCxnSpPr>
          <p:cNvPr id="3145799" name="直接箭头连接符 124"/>
          <p:cNvCxnSpPr>
            <a:cxnSpLocks/>
          </p:cNvCxnSpPr>
          <p:nvPr/>
        </p:nvCxnSpPr>
        <p:spPr>
          <a:xfrm>
            <a:off x="8219649" y="3786559"/>
            <a:ext cx="1257615" cy="8662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83" name="文本框 1"/>
          <p:cNvSpPr txBox="1"/>
          <p:nvPr/>
        </p:nvSpPr>
        <p:spPr>
          <a:xfrm>
            <a:off x="537350" y="1377212"/>
            <a:ext cx="534762" cy="992584"/>
          </a:xfrm>
          <a:prstGeom prst="rect">
            <a:avLst/>
          </a:prstGeom>
          <a:noFill/>
        </p:spPr>
        <p:txBody>
          <a:bodyPr vert="eaVert" wrap="square" rtlCol="0">
            <a:spAutoFit/>
          </a:bodyPr>
          <a:lstStyle/>
          <a:p>
            <a:r>
              <a:rPr lang="zh-CN" altLang="en-US" sz="2275" b="1" dirty="0">
                <a:solidFill>
                  <a:srgbClr val="FF0000"/>
                </a:solidFill>
                <a:latin typeface="微软雅黑" panose="020B0503020204020204" pitchFamily="34" charset="-122"/>
                <a:ea typeface="微软雅黑" panose="020B0503020204020204" pitchFamily="34" charset="-122"/>
              </a:rPr>
              <a:t>功能</a:t>
            </a:r>
          </a:p>
        </p:txBody>
      </p:sp>
      <p:sp>
        <p:nvSpPr>
          <p:cNvPr id="1048884"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数据库数据复制与实时技术 </a:t>
            </a:r>
          </a:p>
        </p:txBody>
      </p:sp>
      <p:grpSp>
        <p:nvGrpSpPr>
          <p:cNvPr id="157" name="组合 64"/>
          <p:cNvGrpSpPr/>
          <p:nvPr/>
        </p:nvGrpSpPr>
        <p:grpSpPr bwMode="auto">
          <a:xfrm>
            <a:off x="349888" y="221558"/>
            <a:ext cx="263525" cy="393700"/>
            <a:chOff x="0" y="0"/>
            <a:chExt cx="213756" cy="427512"/>
          </a:xfrm>
        </p:grpSpPr>
        <p:sp>
          <p:nvSpPr>
            <p:cNvPr id="1048885"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latin typeface="微软雅黑" panose="020B0503020204020204" pitchFamily="34" charset="-122"/>
                <a:ea typeface="微软雅黑" panose="020B0503020204020204" pitchFamily="34" charset="-122"/>
              </a:endParaRPr>
            </a:p>
          </p:txBody>
        </p:sp>
        <p:sp>
          <p:nvSpPr>
            <p:cNvPr id="1048886"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latin typeface="微软雅黑" panose="020B0503020204020204" pitchFamily="34" charset="-122"/>
                <a:ea typeface="微软雅黑" panose="020B0503020204020204" pitchFamily="34" charset="-122"/>
              </a:endParaRPr>
            </a:p>
          </p:txBody>
        </p:sp>
      </p:grpSp>
    </p:spTree>
  </p:cSld>
  <p:clrMapOvr>
    <a:masterClrMapping/>
  </p:clrMapOvr>
  <p:transition advTm="60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87" name="TextBox 64"/>
          <p:cNvSpPr>
            <a:spLocks noChangeArrowheads="1"/>
          </p:cNvSpPr>
          <p:nvPr/>
        </p:nvSpPr>
        <p:spPr bwMode="auto">
          <a:xfrm>
            <a:off x="2115796" y="932713"/>
            <a:ext cx="8344650" cy="76835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二</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en-US"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大</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数据治理方案</a:t>
            </a:r>
            <a:endParaRPr lang="zh-CN" altLang="en-US" sz="4000" b="1" dirty="0">
              <a:solidFill>
                <a:srgbClr val="FF0000"/>
              </a:solidFill>
              <a:latin typeface="AvantGarde LT Book" pitchFamily="2" charset="0"/>
              <a:ea typeface="方正兰亭黑_GBK" pitchFamily="2" charset="-122"/>
              <a:sym typeface="Arial" panose="020B0604020202020204" pitchFamily="34" charset="0"/>
            </a:endParaRPr>
          </a:p>
        </p:txBody>
      </p:sp>
      <p:sp>
        <p:nvSpPr>
          <p:cNvPr id="1048888" name="直接连接符 3"/>
          <p:cNvSpPr>
            <a:spLocks noChangeShapeType="1"/>
          </p:cNvSpPr>
          <p:nvPr/>
        </p:nvSpPr>
        <p:spPr bwMode="auto">
          <a:xfrm flipV="1">
            <a:off x="2115796" y="1636995"/>
            <a:ext cx="8073231" cy="30869"/>
          </a:xfrm>
          <a:prstGeom prst="line">
            <a:avLst/>
          </a:prstGeom>
          <a:noFill/>
          <a:ln w="19050">
            <a:solidFill>
              <a:schemeClr val="accent2"/>
            </a:solidFill>
            <a:bevel/>
          </a:ln>
        </p:spPr>
        <p:txBody>
          <a:bodyPr/>
          <a:lstStyle/>
          <a:p>
            <a:endParaRPr lang="zh-CN" altLang="en-US">
              <a:solidFill>
                <a:srgbClr val="002060"/>
              </a:solidFill>
            </a:endParaRPr>
          </a:p>
        </p:txBody>
      </p:sp>
      <p:sp>
        <p:nvSpPr>
          <p:cNvPr id="1048889" name="直接连接符 4"/>
          <p:cNvSpPr>
            <a:spLocks noChangeShapeType="1"/>
          </p:cNvSpPr>
          <p:nvPr/>
        </p:nvSpPr>
        <p:spPr bwMode="auto">
          <a:xfrm>
            <a:off x="4683917" y="2477802"/>
            <a:ext cx="5299916" cy="9331"/>
          </a:xfrm>
          <a:prstGeom prst="line">
            <a:avLst/>
          </a:prstGeom>
          <a:noFill/>
          <a:ln w="19050">
            <a:solidFill>
              <a:schemeClr val="accent2"/>
            </a:solidFill>
            <a:bevel/>
          </a:ln>
        </p:spPr>
        <p:txBody>
          <a:bodyPr/>
          <a:lstStyle/>
          <a:p>
            <a:endParaRPr lang="zh-CN" altLang="en-US" sz="1600" dirty="0">
              <a:solidFill>
                <a:srgbClr val="002060"/>
              </a:solidFill>
            </a:endParaRPr>
          </a:p>
        </p:txBody>
      </p:sp>
      <p:sp>
        <p:nvSpPr>
          <p:cNvPr id="1048890" name="直接连接符 5"/>
          <p:cNvSpPr>
            <a:spLocks noChangeShapeType="1"/>
          </p:cNvSpPr>
          <p:nvPr/>
        </p:nvSpPr>
        <p:spPr bwMode="auto">
          <a:xfrm flipV="1">
            <a:off x="4693285" y="1667510"/>
            <a:ext cx="635" cy="4587240"/>
          </a:xfrm>
          <a:prstGeom prst="line">
            <a:avLst/>
          </a:prstGeom>
          <a:noFill/>
          <a:ln w="19050">
            <a:solidFill>
              <a:schemeClr val="accent2"/>
            </a:solidFill>
            <a:bevel/>
          </a:ln>
        </p:spPr>
        <p:txBody>
          <a:bodyPr/>
          <a:lstStyle/>
          <a:p>
            <a:endParaRPr lang="zh-CN" altLang="en-US">
              <a:solidFill>
                <a:srgbClr val="002060"/>
              </a:solidFill>
            </a:endParaRPr>
          </a:p>
        </p:txBody>
      </p:sp>
      <p:sp>
        <p:nvSpPr>
          <p:cNvPr id="1048891" name="直接连接符 6"/>
          <p:cNvSpPr>
            <a:spLocks noChangeShapeType="1"/>
          </p:cNvSpPr>
          <p:nvPr/>
        </p:nvSpPr>
        <p:spPr bwMode="auto">
          <a:xfrm flipV="1">
            <a:off x="4683281" y="3483885"/>
            <a:ext cx="5317251"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892" name="直接连接符 7"/>
          <p:cNvSpPr>
            <a:spLocks noChangeShapeType="1"/>
          </p:cNvSpPr>
          <p:nvPr/>
        </p:nvSpPr>
        <p:spPr bwMode="auto">
          <a:xfrm flipV="1">
            <a:off x="4676298" y="4024138"/>
            <a:ext cx="5317250" cy="4"/>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893" name="TextBox 64"/>
          <p:cNvSpPr>
            <a:spLocks noChangeArrowheads="1"/>
          </p:cNvSpPr>
          <p:nvPr/>
        </p:nvSpPr>
        <p:spPr bwMode="auto">
          <a:xfrm>
            <a:off x="5240655" y="2116455"/>
            <a:ext cx="547497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2.2  大数据采集集成平台 </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8894" name="TextBox 64"/>
          <p:cNvSpPr>
            <a:spLocks noChangeArrowheads="1"/>
          </p:cNvSpPr>
          <p:nvPr/>
        </p:nvSpPr>
        <p:spPr bwMode="auto">
          <a:xfrm>
            <a:off x="5257410" y="3192696"/>
            <a:ext cx="391105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2.4 </a:t>
            </a:r>
            <a:r>
              <a:rPr lang="en-US"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大</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数据资产管理平台</a:t>
            </a:r>
            <a:endParaRPr lang="zh-CN" altLang="en-US" sz="1600" b="1" dirty="0">
              <a:solidFill>
                <a:srgbClr val="002060"/>
              </a:solidFill>
              <a:latin typeface="AvantGarde LT Book" pitchFamily="2" charset="0"/>
              <a:ea typeface="方正兰亭黑_GBK" pitchFamily="2" charset="-122"/>
              <a:sym typeface="Arial" panose="020B0604020202020204" pitchFamily="34" charset="0"/>
            </a:endParaRPr>
          </a:p>
        </p:txBody>
      </p:sp>
      <p:sp>
        <p:nvSpPr>
          <p:cNvPr id="1048895" name="直接连接符 10"/>
          <p:cNvSpPr>
            <a:spLocks noChangeShapeType="1"/>
          </p:cNvSpPr>
          <p:nvPr/>
        </p:nvSpPr>
        <p:spPr bwMode="auto">
          <a:xfrm flipV="1">
            <a:off x="4683916" y="3044026"/>
            <a:ext cx="5317283"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896" name="TextBox 64"/>
          <p:cNvSpPr>
            <a:spLocks noChangeArrowheads="1"/>
          </p:cNvSpPr>
          <p:nvPr/>
        </p:nvSpPr>
        <p:spPr bwMode="auto">
          <a:xfrm>
            <a:off x="5240655" y="2576195"/>
            <a:ext cx="4080510"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2.3  大数据处理平台</a:t>
            </a:r>
            <a:endParaRPr lang="en-US" altLang="zh-CN" sz="24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8897" name="直接连接符 12"/>
          <p:cNvSpPr>
            <a:spLocks noChangeShapeType="1"/>
          </p:cNvSpPr>
          <p:nvPr/>
        </p:nvSpPr>
        <p:spPr bwMode="auto">
          <a:xfrm>
            <a:off x="4683917" y="2043021"/>
            <a:ext cx="5299916" cy="934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898" name="TextBox 64"/>
          <p:cNvSpPr>
            <a:spLocks noChangeArrowheads="1"/>
          </p:cNvSpPr>
          <p:nvPr/>
        </p:nvSpPr>
        <p:spPr bwMode="auto">
          <a:xfrm>
            <a:off x="5240620" y="1683196"/>
            <a:ext cx="4387894"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1 大数据整体架构</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8899" name="直接连接符 36"/>
          <p:cNvSpPr>
            <a:spLocks noChangeShapeType="1"/>
          </p:cNvSpPr>
          <p:nvPr/>
        </p:nvSpPr>
        <p:spPr bwMode="auto">
          <a:xfrm flipV="1">
            <a:off x="4676933" y="450200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900" name="TextBox 64"/>
          <p:cNvSpPr>
            <a:spLocks noChangeArrowheads="1"/>
          </p:cNvSpPr>
          <p:nvPr/>
        </p:nvSpPr>
        <p:spPr bwMode="auto">
          <a:xfrm>
            <a:off x="5277729" y="368672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2.5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数据交换平台</a:t>
            </a:r>
          </a:p>
        </p:txBody>
      </p:sp>
      <p:sp>
        <p:nvSpPr>
          <p:cNvPr id="1048901" name="直接连接符 36"/>
          <p:cNvSpPr>
            <a:spLocks noChangeShapeType="1"/>
          </p:cNvSpPr>
          <p:nvPr/>
        </p:nvSpPr>
        <p:spPr bwMode="auto">
          <a:xfrm flipV="1">
            <a:off x="4683918" y="506651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902" name="TextBox 64"/>
          <p:cNvSpPr>
            <a:spLocks noChangeArrowheads="1"/>
          </p:cNvSpPr>
          <p:nvPr/>
        </p:nvSpPr>
        <p:spPr bwMode="auto">
          <a:xfrm>
            <a:off x="5307574" y="417186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2.6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接口运维平台</a:t>
            </a:r>
            <a:endPar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8903" name="直接连接符 36"/>
          <p:cNvSpPr>
            <a:spLocks noChangeShapeType="1"/>
          </p:cNvSpPr>
          <p:nvPr/>
        </p:nvSpPr>
        <p:spPr bwMode="auto">
          <a:xfrm flipV="1">
            <a:off x="4687093" y="557515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904" name="TextBox 64"/>
          <p:cNvSpPr>
            <a:spLocks noChangeArrowheads="1"/>
          </p:cNvSpPr>
          <p:nvPr/>
        </p:nvSpPr>
        <p:spPr bwMode="auto">
          <a:xfrm>
            <a:off x="5277729" y="4661451"/>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2.7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分析挖掘</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8905" name="直接连接符 36"/>
          <p:cNvSpPr>
            <a:spLocks noChangeShapeType="1"/>
          </p:cNvSpPr>
          <p:nvPr/>
        </p:nvSpPr>
        <p:spPr bwMode="auto">
          <a:xfrm flipV="1">
            <a:off x="4693443" y="612315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906" name="TextBox 64"/>
          <p:cNvSpPr>
            <a:spLocks noChangeArrowheads="1"/>
          </p:cNvSpPr>
          <p:nvPr/>
        </p:nvSpPr>
        <p:spPr bwMode="auto">
          <a:xfrm>
            <a:off x="5297414" y="515103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2.8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大数据智能平台 </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8907" name="文本框 26"/>
          <p:cNvSpPr txBox="1"/>
          <p:nvPr/>
        </p:nvSpPr>
        <p:spPr>
          <a:xfrm>
            <a:off x="5315585" y="5640621"/>
            <a:ext cx="2116285" cy="615553"/>
          </a:xfrm>
          <a:prstGeom prst="rect">
            <a:avLst/>
          </a:prstGeom>
          <a:noFill/>
        </p:spPr>
        <p:txBody>
          <a:bodyPr wrap="none" rtlCol="0" anchor="t">
            <a:spAutoFit/>
          </a:bodyPr>
          <a:lstStyle/>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.9</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决策</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en-US" altLang="zh-CN"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dirty="0"/>
          </a:p>
        </p:txBody>
      </p:sp>
    </p:spTree>
  </p:cSld>
  <p:clrMapOvr>
    <a:masterClrMapping/>
  </p:clrMapOvr>
  <p:transition advTm="60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12" name="标题 5"/>
          <p:cNvSpPr>
            <a:spLocks noGrp="1"/>
          </p:cNvSpPr>
          <p:nvPr>
            <p:ph type="title"/>
          </p:nvPr>
        </p:nvSpPr>
        <p:spPr/>
        <p:txBody>
          <a:bodyPr>
            <a:normAutofit/>
          </a:bodyPr>
          <a:lstStyle/>
          <a:p>
            <a:r>
              <a:rPr lang="en-US" altLang="zh-CN" sz="3200" b="0" dirty="0">
                <a:latin typeface="微软雅黑" panose="020B0503020204020204" pitchFamily="34" charset="-122"/>
                <a:ea typeface="微软雅黑" panose="020B0503020204020204" pitchFamily="34" charset="-122"/>
              </a:rPr>
              <a:t> </a:t>
            </a:r>
            <a:r>
              <a:rPr lang="zh-CN" altLang="en-US" sz="3200" b="0" dirty="0">
                <a:latin typeface="微软雅黑" panose="020B0503020204020204" pitchFamily="34" charset="-122"/>
                <a:ea typeface="微软雅黑" panose="020B0503020204020204" pitchFamily="34" charset="-122"/>
              </a:rPr>
              <a:t>大数据处理平台定位</a:t>
            </a:r>
          </a:p>
        </p:txBody>
      </p:sp>
      <p:sp>
        <p:nvSpPr>
          <p:cNvPr id="1048913" name="圆角矩形 3"/>
          <p:cNvSpPr/>
          <p:nvPr/>
        </p:nvSpPr>
        <p:spPr>
          <a:xfrm>
            <a:off x="518148" y="2615825"/>
            <a:ext cx="2559337" cy="2922588"/>
          </a:xfrm>
          <a:prstGeom prst="roundRect">
            <a:avLst>
              <a:gd name="adj" fmla="val 3409"/>
            </a:avLst>
          </a:prstGeom>
          <a:solidFill>
            <a:srgbClr val="E7E6E6">
              <a:lumMod val="25000"/>
            </a:srgbClr>
          </a:solidFill>
          <a:ln w="12700" cap="flat" cmpd="sng" algn="ctr">
            <a:noFill/>
            <a:prstDash val="solid"/>
            <a:miter lim="800000"/>
          </a:ln>
          <a:effectLst/>
        </p:spPr>
        <p:txBody>
          <a:bodyPr anchor="ctr"/>
          <a:lstStyle/>
          <a:p>
            <a:pPr algn="ctr" defTabSz="866140"/>
            <a:endParaRPr lang="zh-CN" altLang="en-US" sz="1705" kern="0" dirty="0">
              <a:solidFill>
                <a:sysClr val="window" lastClr="FFFFFF"/>
              </a:solidFill>
              <a:latin typeface="Calibri" panose="020F0502020204030204"/>
              <a:ea typeface="微软雅黑" panose="020B0503020204020204" pitchFamily="34" charset="-122"/>
            </a:endParaRPr>
          </a:p>
        </p:txBody>
      </p:sp>
      <p:sp>
        <p:nvSpPr>
          <p:cNvPr id="1048914" name="圆角矩形 4"/>
          <p:cNvSpPr/>
          <p:nvPr/>
        </p:nvSpPr>
        <p:spPr>
          <a:xfrm>
            <a:off x="3431175" y="2615825"/>
            <a:ext cx="2557832" cy="2921315"/>
          </a:xfrm>
          <a:prstGeom prst="roundRect">
            <a:avLst>
              <a:gd name="adj" fmla="val 3409"/>
            </a:avLst>
          </a:prstGeom>
          <a:solidFill>
            <a:srgbClr val="FB710F"/>
          </a:solidFill>
          <a:ln w="12700" cap="flat" cmpd="sng" algn="ctr">
            <a:noFill/>
            <a:prstDash val="solid"/>
            <a:miter lim="800000"/>
          </a:ln>
          <a:effectLst/>
        </p:spPr>
        <p:txBody>
          <a:bodyPr anchor="ctr"/>
          <a:lstStyle/>
          <a:p>
            <a:pPr algn="ctr" defTabSz="866140"/>
            <a:endParaRPr lang="zh-CN" altLang="en-US" sz="1705" kern="0">
              <a:solidFill>
                <a:sysClr val="window" lastClr="FFFFFF"/>
              </a:solidFill>
              <a:latin typeface="Calibri" panose="020F0502020204030204"/>
              <a:ea typeface="微软雅黑" panose="020B0503020204020204" pitchFamily="34" charset="-122"/>
            </a:endParaRPr>
          </a:p>
        </p:txBody>
      </p:sp>
      <p:sp>
        <p:nvSpPr>
          <p:cNvPr id="1048915" name="圆角矩形 6"/>
          <p:cNvSpPr/>
          <p:nvPr/>
        </p:nvSpPr>
        <p:spPr>
          <a:xfrm>
            <a:off x="6316496" y="2615825"/>
            <a:ext cx="2559337" cy="2921314"/>
          </a:xfrm>
          <a:prstGeom prst="roundRect">
            <a:avLst>
              <a:gd name="adj" fmla="val 3409"/>
            </a:avLst>
          </a:prstGeom>
          <a:solidFill>
            <a:srgbClr val="E7E6E6">
              <a:lumMod val="25000"/>
            </a:srgbClr>
          </a:solidFill>
          <a:ln w="12700" cap="flat" cmpd="sng" algn="ctr">
            <a:noFill/>
            <a:prstDash val="solid"/>
            <a:miter lim="800000"/>
          </a:ln>
          <a:effectLst/>
        </p:spPr>
        <p:txBody>
          <a:bodyPr anchor="ctr"/>
          <a:lstStyle/>
          <a:p>
            <a:pPr algn="ctr" defTabSz="866140"/>
            <a:endParaRPr lang="zh-CN" altLang="en-US" sz="1705" kern="0">
              <a:solidFill>
                <a:sysClr val="window" lastClr="FFFFFF"/>
              </a:solidFill>
              <a:latin typeface="Calibri" panose="020F0502020204030204"/>
              <a:ea typeface="微软雅黑" panose="020B0503020204020204" pitchFamily="34" charset="-122"/>
            </a:endParaRPr>
          </a:p>
        </p:txBody>
      </p:sp>
      <p:sp>
        <p:nvSpPr>
          <p:cNvPr id="1048916" name="矩形 7"/>
          <p:cNvSpPr/>
          <p:nvPr/>
        </p:nvSpPr>
        <p:spPr>
          <a:xfrm>
            <a:off x="603911" y="3344056"/>
            <a:ext cx="2387811" cy="2131309"/>
          </a:xfrm>
          <a:prstGeom prst="rect">
            <a:avLst/>
          </a:prstGeom>
          <a:solidFill>
            <a:sysClr val="window" lastClr="FFFFFF"/>
          </a:solidFill>
          <a:ln w="12700" cap="flat" cmpd="sng" algn="ctr">
            <a:noFill/>
            <a:prstDash val="solid"/>
            <a:miter lim="800000"/>
          </a:ln>
          <a:effectLst/>
        </p:spPr>
        <p:txBody>
          <a:bodyPr anchor="ctr"/>
          <a:lstStyle/>
          <a:p>
            <a:pPr algn="ctr" defTabSz="866140"/>
            <a:endParaRPr lang="zh-CN" altLang="en-US" sz="1705" kern="0" dirty="0">
              <a:solidFill>
                <a:sysClr val="window" lastClr="FFFFFF"/>
              </a:solidFill>
              <a:latin typeface="Calibri" panose="020F0502020204030204"/>
              <a:ea typeface="微软雅黑" panose="020B0503020204020204" pitchFamily="34" charset="-122"/>
            </a:endParaRPr>
          </a:p>
        </p:txBody>
      </p:sp>
      <p:sp>
        <p:nvSpPr>
          <p:cNvPr id="1048917" name="矩形 8"/>
          <p:cNvSpPr/>
          <p:nvPr/>
        </p:nvSpPr>
        <p:spPr>
          <a:xfrm>
            <a:off x="6402258" y="3338562"/>
            <a:ext cx="2387812" cy="2072191"/>
          </a:xfrm>
          <a:prstGeom prst="rect">
            <a:avLst/>
          </a:prstGeom>
          <a:solidFill>
            <a:sysClr val="window" lastClr="FFFFFF"/>
          </a:solidFill>
          <a:ln w="12700" cap="flat" cmpd="sng" algn="ctr">
            <a:noFill/>
            <a:prstDash val="solid"/>
            <a:miter lim="800000"/>
          </a:ln>
          <a:effectLst/>
        </p:spPr>
        <p:txBody>
          <a:bodyPr anchor="ctr"/>
          <a:lstStyle/>
          <a:p>
            <a:pPr algn="ctr" defTabSz="866140"/>
            <a:endParaRPr lang="zh-CN" altLang="en-US" sz="1705" kern="0">
              <a:solidFill>
                <a:sysClr val="window" lastClr="FFFFFF"/>
              </a:solidFill>
              <a:latin typeface="Calibri" panose="020F0502020204030204"/>
              <a:ea typeface="微软雅黑" panose="020B0503020204020204" pitchFamily="34" charset="-122"/>
            </a:endParaRPr>
          </a:p>
        </p:txBody>
      </p:sp>
      <p:sp>
        <p:nvSpPr>
          <p:cNvPr id="1048918" name="矩形 9"/>
          <p:cNvSpPr/>
          <p:nvPr/>
        </p:nvSpPr>
        <p:spPr>
          <a:xfrm>
            <a:off x="3515433" y="3344056"/>
            <a:ext cx="2389316" cy="2066696"/>
          </a:xfrm>
          <a:prstGeom prst="rect">
            <a:avLst/>
          </a:prstGeom>
          <a:solidFill>
            <a:sysClr val="window" lastClr="FFFFFF"/>
          </a:solidFill>
          <a:ln w="12700" cap="flat" cmpd="sng" algn="ctr">
            <a:noFill/>
            <a:prstDash val="solid"/>
            <a:miter lim="800000"/>
          </a:ln>
          <a:effectLst/>
        </p:spPr>
        <p:txBody>
          <a:bodyPr anchor="ctr"/>
          <a:lstStyle/>
          <a:p>
            <a:pPr algn="ctr" defTabSz="866140"/>
            <a:endParaRPr lang="zh-CN" altLang="en-US" sz="1705" kern="0" dirty="0">
              <a:solidFill>
                <a:sysClr val="window" lastClr="FFFFFF"/>
              </a:solidFill>
              <a:latin typeface="Calibri" panose="020F0502020204030204"/>
              <a:ea typeface="微软雅黑" panose="020B0503020204020204" pitchFamily="34" charset="-122"/>
            </a:endParaRPr>
          </a:p>
        </p:txBody>
      </p:sp>
      <p:sp>
        <p:nvSpPr>
          <p:cNvPr id="1048919" name="矩形 13"/>
          <p:cNvSpPr/>
          <p:nvPr/>
        </p:nvSpPr>
        <p:spPr>
          <a:xfrm>
            <a:off x="6362425" y="3585697"/>
            <a:ext cx="2387811" cy="1915909"/>
          </a:xfrm>
          <a:prstGeom prst="rect">
            <a:avLst/>
          </a:prstGeom>
        </p:spPr>
        <p:txBody>
          <a:bodyPr>
            <a:spAutoFit/>
          </a:bodyPr>
          <a:lstStyle/>
          <a:p>
            <a:pPr>
              <a:lnSpc>
                <a:spcPct val="125000"/>
              </a:lnSpc>
              <a:spcAft>
                <a:spcPts val="1135"/>
              </a:spcAft>
            </a:pPr>
            <a:r>
              <a:rPr lang="en-US" altLang="en-US" sz="1895" kern="0" dirty="0">
                <a:solidFill>
                  <a:schemeClr val="tx1">
                    <a:lumMod val="50000"/>
                  </a:schemeClr>
                </a:solidFill>
                <a:latin typeface="Calibri" panose="020F0502020204030204"/>
                <a:ea typeface="微软雅黑" panose="020B0503020204020204" pitchFamily="34" charset="-122"/>
              </a:rPr>
              <a:t>提供统一查询服务，支持多数据源数据关联，支持查询元数据、血缘和数据统计信息、支持数据全文搜索</a:t>
            </a:r>
          </a:p>
        </p:txBody>
      </p:sp>
      <p:sp>
        <p:nvSpPr>
          <p:cNvPr id="1048920" name="矩形 14"/>
          <p:cNvSpPr/>
          <p:nvPr/>
        </p:nvSpPr>
        <p:spPr>
          <a:xfrm>
            <a:off x="3545064" y="3610478"/>
            <a:ext cx="2389316" cy="1551194"/>
          </a:xfrm>
          <a:prstGeom prst="rect">
            <a:avLst/>
          </a:prstGeom>
        </p:spPr>
        <p:txBody>
          <a:bodyPr>
            <a:spAutoFit/>
          </a:bodyPr>
          <a:lstStyle/>
          <a:p>
            <a:pPr>
              <a:lnSpc>
                <a:spcPct val="125000"/>
              </a:lnSpc>
              <a:spcAft>
                <a:spcPts val="1135"/>
              </a:spcAft>
            </a:pPr>
            <a:r>
              <a:rPr lang="en-US" altLang="en-US" sz="1895" kern="0" dirty="0">
                <a:solidFill>
                  <a:schemeClr val="tx1">
                    <a:lumMod val="50000"/>
                  </a:schemeClr>
                </a:solidFill>
                <a:latin typeface="Calibri" panose="020F0502020204030204"/>
                <a:ea typeface="微软雅黑" panose="020B0503020204020204" pitchFamily="34" charset="-122"/>
              </a:rPr>
              <a:t>基于 spark，提供简单的用户界面实现可视化查询、多表关联和交互式转换</a:t>
            </a:r>
            <a:endParaRPr lang="zh-CN" altLang="en-US" sz="1895" kern="0" dirty="0">
              <a:solidFill>
                <a:schemeClr val="tx1">
                  <a:lumMod val="50000"/>
                </a:schemeClr>
              </a:solidFill>
              <a:latin typeface="Calibri" panose="020F0502020204030204"/>
              <a:ea typeface="微软雅黑" panose="020B0503020204020204" pitchFamily="34" charset="-122"/>
            </a:endParaRPr>
          </a:p>
        </p:txBody>
      </p:sp>
      <p:sp>
        <p:nvSpPr>
          <p:cNvPr id="1048921" name="矩形 15"/>
          <p:cNvSpPr/>
          <p:nvPr/>
        </p:nvSpPr>
        <p:spPr>
          <a:xfrm>
            <a:off x="633541" y="3610478"/>
            <a:ext cx="2387812" cy="1915909"/>
          </a:xfrm>
          <a:prstGeom prst="rect">
            <a:avLst/>
          </a:prstGeom>
        </p:spPr>
        <p:txBody>
          <a:bodyPr>
            <a:spAutoFit/>
          </a:bodyPr>
          <a:lstStyle/>
          <a:p>
            <a:pPr>
              <a:lnSpc>
                <a:spcPct val="125000"/>
              </a:lnSpc>
              <a:spcAft>
                <a:spcPts val="1135"/>
              </a:spcAft>
            </a:pPr>
            <a:r>
              <a:rPr lang="en-US" altLang="en-US" sz="1895" kern="0" dirty="0">
                <a:solidFill>
                  <a:schemeClr val="tx1">
                    <a:lumMod val="50000"/>
                  </a:schemeClr>
                </a:solidFill>
                <a:latin typeface="Calibri" panose="020F0502020204030204"/>
                <a:ea typeface="微软雅黑" panose="020B0503020204020204" pitchFamily="34" charset="-122"/>
              </a:rPr>
              <a:t>集成各种数据存储平台，提供各类型的数据采集，支持数据全量、增量采集，支持数据清洗验证分析</a:t>
            </a:r>
            <a:endParaRPr lang="zh-CN" altLang="en-US" sz="1895" kern="0" dirty="0">
              <a:solidFill>
                <a:schemeClr val="tx1">
                  <a:lumMod val="50000"/>
                </a:schemeClr>
              </a:solidFill>
              <a:latin typeface="Calibri" panose="020F0502020204030204"/>
              <a:ea typeface="微软雅黑" panose="020B0503020204020204" pitchFamily="34" charset="-122"/>
            </a:endParaRPr>
          </a:p>
        </p:txBody>
      </p:sp>
      <p:sp>
        <p:nvSpPr>
          <p:cNvPr id="1048922" name="椭圆 16"/>
          <p:cNvSpPr>
            <a:spLocks noChangeAspect="1"/>
          </p:cNvSpPr>
          <p:nvPr/>
        </p:nvSpPr>
        <p:spPr>
          <a:xfrm>
            <a:off x="646628" y="2793514"/>
            <a:ext cx="468155" cy="469188"/>
          </a:xfrm>
          <a:prstGeom prst="ellipse">
            <a:avLst/>
          </a:prstGeom>
          <a:solidFill>
            <a:srgbClr val="FB710F"/>
          </a:solidFill>
          <a:ln w="12700" cap="flat" cmpd="sng" algn="ctr">
            <a:noFill/>
            <a:prstDash val="solid"/>
            <a:miter lim="800000"/>
          </a:ln>
          <a:effectLst/>
        </p:spPr>
        <p:txBody>
          <a:bodyPr anchor="ctr"/>
          <a:lstStyle/>
          <a:p>
            <a:pPr algn="ctr" defTabSz="866140"/>
            <a:endParaRPr lang="zh-CN" altLang="en-US" sz="1325" kern="0">
              <a:solidFill>
                <a:sysClr val="window" lastClr="FFFFFF"/>
              </a:solidFill>
              <a:latin typeface="Calibri" panose="020F0502020204030204"/>
              <a:ea typeface="微软雅黑" panose="020B0503020204020204" pitchFamily="34" charset="-122"/>
            </a:endParaRPr>
          </a:p>
        </p:txBody>
      </p:sp>
      <p:sp>
        <p:nvSpPr>
          <p:cNvPr id="1048923" name="文本框 64"/>
          <p:cNvSpPr txBox="1">
            <a:spLocks noChangeArrowheads="1"/>
          </p:cNvSpPr>
          <p:nvPr/>
        </p:nvSpPr>
        <p:spPr bwMode="auto">
          <a:xfrm>
            <a:off x="771040" y="2863761"/>
            <a:ext cx="217615" cy="354841"/>
          </a:xfrm>
          <a:prstGeom prst="rect">
            <a:avLst/>
          </a:prstGeom>
          <a:noFill/>
          <a:ln>
            <a:noFill/>
          </a:ln>
        </p:spPr>
        <p:txBody>
          <a:bodyPr wrap="square">
            <a:spAutoFit/>
          </a:bodyPr>
          <a:lstStyle>
            <a:lvl1pPr>
              <a:defRPr sz="2800">
                <a:solidFill>
                  <a:schemeClr val="tx1"/>
                </a:solidFill>
                <a:latin typeface="Calibri" panose="020F0502020204030204" pitchFamily="34" charset="0"/>
                <a:ea typeface="微软雅黑" panose="020B0503020204020204" pitchFamily="34" charset="-122"/>
              </a:defRPr>
            </a:lvl1pPr>
            <a:lvl2pPr>
              <a:defRPr sz="2400">
                <a:solidFill>
                  <a:schemeClr val="tx1"/>
                </a:solidFill>
                <a:latin typeface="Calibri" panose="020F0502020204030204" pitchFamily="34" charset="0"/>
                <a:ea typeface="微软雅黑" panose="020B0503020204020204" pitchFamily="34" charset="-122"/>
              </a:defRPr>
            </a:lvl2pPr>
            <a:lvl3pPr>
              <a:defRPr sz="2000">
                <a:solidFill>
                  <a:schemeClr val="tx1"/>
                </a:solidFill>
                <a:latin typeface="Calibri" panose="020F0502020204030204" pitchFamily="34" charset="0"/>
                <a:ea typeface="微软雅黑" panose="020B0503020204020204" pitchFamily="34" charset="-122"/>
              </a:defRPr>
            </a:lvl3pPr>
            <a:lvl4pPr>
              <a:defRPr sz="2000">
                <a:solidFill>
                  <a:schemeClr val="tx1"/>
                </a:solidFill>
                <a:latin typeface="Calibri" panose="020F0502020204030204" pitchFamily="34" charset="0"/>
                <a:ea typeface="微软雅黑" panose="020B0503020204020204" pitchFamily="34" charset="-122"/>
              </a:defRPr>
            </a:lvl4pPr>
            <a:lvl5pPr>
              <a:defRPr sz="2000">
                <a:solidFill>
                  <a:schemeClr val="tx1"/>
                </a:solidFill>
                <a:latin typeface="Calibri" panose="020F0502020204030204" pitchFamily="34" charset="0"/>
                <a:ea typeface="微软雅黑" panose="020B0503020204020204" pitchFamily="34" charset="-122"/>
              </a:defRPr>
            </a:lvl5pPr>
            <a:lvl6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6pPr>
            <a:lvl7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7pPr>
            <a:lvl8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8pPr>
            <a:lvl9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9pPr>
          </a:lstStyle>
          <a:p>
            <a:pPr algn="ctr" defTabSz="866140"/>
            <a:r>
              <a:rPr lang="en-US" altLang="en-US" sz="1705" kern="0" dirty="0">
                <a:solidFill>
                  <a:sysClr val="window" lastClr="FFFFFF"/>
                </a:solidFill>
                <a:latin typeface="Noto Sans CJK SC Medium"/>
                <a:ea typeface="Noto Sans CJK SC Medium"/>
                <a:cs typeface="Noto Sans CJK SC Medium"/>
              </a:rPr>
              <a:t>2</a:t>
            </a:r>
            <a:endParaRPr lang="zh-CN" altLang="en-US" sz="1705" kern="0" dirty="0">
              <a:solidFill>
                <a:sysClr val="window" lastClr="FFFFFF"/>
              </a:solidFill>
              <a:latin typeface="Noto Sans CJK SC Medium"/>
              <a:ea typeface="Noto Sans CJK SC Medium"/>
              <a:cs typeface="Noto Sans CJK SC Medium"/>
            </a:endParaRPr>
          </a:p>
        </p:txBody>
      </p:sp>
      <p:sp>
        <p:nvSpPr>
          <p:cNvPr id="1048924" name="椭圆 18"/>
          <p:cNvSpPr>
            <a:spLocks noChangeAspect="1"/>
          </p:cNvSpPr>
          <p:nvPr/>
        </p:nvSpPr>
        <p:spPr>
          <a:xfrm>
            <a:off x="3527470" y="2810332"/>
            <a:ext cx="495429" cy="495429"/>
          </a:xfrm>
          <a:prstGeom prst="ellipse">
            <a:avLst/>
          </a:prstGeom>
          <a:solidFill>
            <a:srgbClr val="E7E6E6">
              <a:lumMod val="25000"/>
            </a:srgbClr>
          </a:solidFill>
          <a:ln w="12700" cap="flat" cmpd="sng" algn="ctr">
            <a:noFill/>
            <a:prstDash val="solid"/>
            <a:miter lim="800000"/>
          </a:ln>
          <a:effectLst/>
        </p:spPr>
        <p:txBody>
          <a:bodyPr anchor="ctr"/>
          <a:lstStyle/>
          <a:p>
            <a:pPr algn="ctr" defTabSz="866140"/>
            <a:endParaRPr lang="zh-CN" altLang="en-US" sz="1325" kern="0">
              <a:solidFill>
                <a:sysClr val="window" lastClr="FFFFFF"/>
              </a:solidFill>
              <a:latin typeface="Calibri" panose="020F0502020204030204"/>
              <a:ea typeface="微软雅黑" panose="020B0503020204020204" pitchFamily="34" charset="-122"/>
            </a:endParaRPr>
          </a:p>
        </p:txBody>
      </p:sp>
      <p:sp>
        <p:nvSpPr>
          <p:cNvPr id="1048925" name="文本框 63"/>
          <p:cNvSpPr txBox="1">
            <a:spLocks noChangeArrowheads="1"/>
          </p:cNvSpPr>
          <p:nvPr/>
        </p:nvSpPr>
        <p:spPr bwMode="auto">
          <a:xfrm>
            <a:off x="3651883" y="2889391"/>
            <a:ext cx="247716" cy="354841"/>
          </a:xfrm>
          <a:prstGeom prst="rect">
            <a:avLst/>
          </a:prstGeom>
          <a:noFill/>
          <a:ln>
            <a:noFill/>
          </a:ln>
        </p:spPr>
        <p:txBody>
          <a:bodyPr wrap="square">
            <a:spAutoFit/>
          </a:bodyPr>
          <a:lstStyle>
            <a:lvl1pPr>
              <a:defRPr sz="2800">
                <a:solidFill>
                  <a:schemeClr val="tx1"/>
                </a:solidFill>
                <a:latin typeface="Calibri" panose="020F0502020204030204" pitchFamily="34" charset="0"/>
                <a:ea typeface="微软雅黑" panose="020B0503020204020204" pitchFamily="34" charset="-122"/>
              </a:defRPr>
            </a:lvl1pPr>
            <a:lvl2pPr>
              <a:defRPr sz="2400">
                <a:solidFill>
                  <a:schemeClr val="tx1"/>
                </a:solidFill>
                <a:latin typeface="Calibri" panose="020F0502020204030204" pitchFamily="34" charset="0"/>
                <a:ea typeface="微软雅黑" panose="020B0503020204020204" pitchFamily="34" charset="-122"/>
              </a:defRPr>
            </a:lvl2pPr>
            <a:lvl3pPr>
              <a:defRPr sz="2000">
                <a:solidFill>
                  <a:schemeClr val="tx1"/>
                </a:solidFill>
                <a:latin typeface="Calibri" panose="020F0502020204030204" pitchFamily="34" charset="0"/>
                <a:ea typeface="微软雅黑" panose="020B0503020204020204" pitchFamily="34" charset="-122"/>
              </a:defRPr>
            </a:lvl3pPr>
            <a:lvl4pPr>
              <a:defRPr sz="2000">
                <a:solidFill>
                  <a:schemeClr val="tx1"/>
                </a:solidFill>
                <a:latin typeface="Calibri" panose="020F0502020204030204" pitchFamily="34" charset="0"/>
                <a:ea typeface="微软雅黑" panose="020B0503020204020204" pitchFamily="34" charset="-122"/>
              </a:defRPr>
            </a:lvl4pPr>
            <a:lvl5pPr>
              <a:defRPr sz="2000">
                <a:solidFill>
                  <a:schemeClr val="tx1"/>
                </a:solidFill>
                <a:latin typeface="Calibri" panose="020F0502020204030204" pitchFamily="34" charset="0"/>
                <a:ea typeface="微软雅黑" panose="020B0503020204020204" pitchFamily="34" charset="-122"/>
              </a:defRPr>
            </a:lvl5pPr>
            <a:lvl6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6pPr>
            <a:lvl7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7pPr>
            <a:lvl8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8pPr>
            <a:lvl9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9pPr>
          </a:lstStyle>
          <a:p>
            <a:pPr algn="ctr" defTabSz="866140"/>
            <a:r>
              <a:rPr lang="en-US" altLang="en-US" sz="1705" kern="0" dirty="0">
                <a:solidFill>
                  <a:sysClr val="window" lastClr="FFFFFF"/>
                </a:solidFill>
                <a:latin typeface="Noto Sans CJK SC Medium"/>
                <a:ea typeface="Noto Sans CJK SC Medium"/>
                <a:cs typeface="Noto Sans CJK SC Medium"/>
              </a:rPr>
              <a:t>3</a:t>
            </a:r>
            <a:endParaRPr lang="zh-CN" altLang="en-US" sz="1705" kern="0" dirty="0">
              <a:solidFill>
                <a:sysClr val="window" lastClr="FFFFFF"/>
              </a:solidFill>
              <a:latin typeface="Noto Sans CJK SC Medium"/>
              <a:ea typeface="Noto Sans CJK SC Medium"/>
              <a:cs typeface="Noto Sans CJK SC Medium"/>
            </a:endParaRPr>
          </a:p>
        </p:txBody>
      </p:sp>
      <p:sp>
        <p:nvSpPr>
          <p:cNvPr id="1048926" name="椭圆 20"/>
          <p:cNvSpPr>
            <a:spLocks noChangeAspect="1"/>
          </p:cNvSpPr>
          <p:nvPr/>
        </p:nvSpPr>
        <p:spPr>
          <a:xfrm>
            <a:off x="6477679" y="2763936"/>
            <a:ext cx="468155" cy="469188"/>
          </a:xfrm>
          <a:prstGeom prst="ellipse">
            <a:avLst/>
          </a:prstGeom>
          <a:solidFill>
            <a:srgbClr val="FB710F"/>
          </a:solidFill>
          <a:ln w="12700" cap="flat" cmpd="sng" algn="ctr">
            <a:noFill/>
            <a:prstDash val="solid"/>
            <a:miter lim="800000"/>
          </a:ln>
          <a:effectLst/>
        </p:spPr>
        <p:txBody>
          <a:bodyPr anchor="ctr"/>
          <a:lstStyle/>
          <a:p>
            <a:pPr algn="ctr" defTabSz="866140"/>
            <a:endParaRPr lang="zh-CN" altLang="en-US" sz="1325" kern="0">
              <a:solidFill>
                <a:sysClr val="window" lastClr="FFFFFF"/>
              </a:solidFill>
              <a:latin typeface="Calibri" panose="020F0502020204030204"/>
              <a:ea typeface="微软雅黑" panose="020B0503020204020204" pitchFamily="34" charset="-122"/>
            </a:endParaRPr>
          </a:p>
        </p:txBody>
      </p:sp>
      <p:sp>
        <p:nvSpPr>
          <p:cNvPr id="1048927" name="文本框 64"/>
          <p:cNvSpPr txBox="1">
            <a:spLocks noChangeArrowheads="1"/>
          </p:cNvSpPr>
          <p:nvPr/>
        </p:nvSpPr>
        <p:spPr bwMode="auto">
          <a:xfrm>
            <a:off x="6602091" y="2834182"/>
            <a:ext cx="217615" cy="354841"/>
          </a:xfrm>
          <a:prstGeom prst="rect">
            <a:avLst/>
          </a:prstGeom>
          <a:noFill/>
          <a:ln>
            <a:noFill/>
          </a:ln>
        </p:spPr>
        <p:txBody>
          <a:bodyPr wrap="square">
            <a:spAutoFit/>
          </a:bodyPr>
          <a:lstStyle>
            <a:lvl1pPr>
              <a:defRPr sz="2800">
                <a:solidFill>
                  <a:schemeClr val="tx1"/>
                </a:solidFill>
                <a:latin typeface="Calibri" panose="020F0502020204030204" pitchFamily="34" charset="0"/>
                <a:ea typeface="微软雅黑" panose="020B0503020204020204" pitchFamily="34" charset="-122"/>
              </a:defRPr>
            </a:lvl1pPr>
            <a:lvl2pPr>
              <a:defRPr sz="2400">
                <a:solidFill>
                  <a:schemeClr val="tx1"/>
                </a:solidFill>
                <a:latin typeface="Calibri" panose="020F0502020204030204" pitchFamily="34" charset="0"/>
                <a:ea typeface="微软雅黑" panose="020B0503020204020204" pitchFamily="34" charset="-122"/>
              </a:defRPr>
            </a:lvl2pPr>
            <a:lvl3pPr>
              <a:defRPr sz="2000">
                <a:solidFill>
                  <a:schemeClr val="tx1"/>
                </a:solidFill>
                <a:latin typeface="Calibri" panose="020F0502020204030204" pitchFamily="34" charset="0"/>
                <a:ea typeface="微软雅黑" panose="020B0503020204020204" pitchFamily="34" charset="-122"/>
              </a:defRPr>
            </a:lvl3pPr>
            <a:lvl4pPr>
              <a:defRPr sz="2000">
                <a:solidFill>
                  <a:schemeClr val="tx1"/>
                </a:solidFill>
                <a:latin typeface="Calibri" panose="020F0502020204030204" pitchFamily="34" charset="0"/>
                <a:ea typeface="微软雅黑" panose="020B0503020204020204" pitchFamily="34" charset="-122"/>
              </a:defRPr>
            </a:lvl4pPr>
            <a:lvl5pPr>
              <a:defRPr sz="2000">
                <a:solidFill>
                  <a:schemeClr val="tx1"/>
                </a:solidFill>
                <a:latin typeface="Calibri" panose="020F0502020204030204" pitchFamily="34" charset="0"/>
                <a:ea typeface="微软雅黑" panose="020B0503020204020204" pitchFamily="34" charset="-122"/>
              </a:defRPr>
            </a:lvl5pPr>
            <a:lvl6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6pPr>
            <a:lvl7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7pPr>
            <a:lvl8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8pPr>
            <a:lvl9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9pPr>
          </a:lstStyle>
          <a:p>
            <a:pPr algn="ctr" defTabSz="866140"/>
            <a:r>
              <a:rPr lang="en-US" altLang="en-US" sz="1705" kern="0" dirty="0">
                <a:solidFill>
                  <a:sysClr val="window" lastClr="FFFFFF"/>
                </a:solidFill>
                <a:latin typeface="Noto Sans CJK SC Medium"/>
                <a:ea typeface="Noto Sans CJK SC Medium"/>
                <a:cs typeface="Noto Sans CJK SC Medium"/>
              </a:rPr>
              <a:t>4</a:t>
            </a:r>
            <a:endParaRPr lang="zh-CN" altLang="en-US" sz="1705" kern="0" dirty="0">
              <a:solidFill>
                <a:sysClr val="window" lastClr="FFFFFF"/>
              </a:solidFill>
              <a:latin typeface="Noto Sans CJK SC Medium"/>
              <a:ea typeface="Noto Sans CJK SC Medium"/>
              <a:cs typeface="Noto Sans CJK SC Medium"/>
            </a:endParaRPr>
          </a:p>
        </p:txBody>
      </p:sp>
      <p:sp>
        <p:nvSpPr>
          <p:cNvPr id="1048928" name="矩形 22"/>
          <p:cNvSpPr/>
          <p:nvPr/>
        </p:nvSpPr>
        <p:spPr>
          <a:xfrm>
            <a:off x="7138610" y="2729318"/>
            <a:ext cx="1063204" cy="437264"/>
          </a:xfrm>
          <a:prstGeom prst="rect">
            <a:avLst/>
          </a:prstGeom>
          <a:solidFill>
            <a:sysClr val="window" lastClr="FFFFFF"/>
          </a:solidFill>
          <a:ln w="12700" cap="flat" cmpd="sng" algn="ctr">
            <a:noFill/>
            <a:prstDash val="solid"/>
            <a:miter lim="800000"/>
          </a:ln>
          <a:effectLst/>
        </p:spPr>
        <p:txBody>
          <a:bodyPr anchor="ctr"/>
          <a:lstStyle/>
          <a:p>
            <a:pPr lvl="0"/>
            <a:r>
              <a:rPr lang="en-US" altLang="en-US" sz="1705" kern="0" dirty="0">
                <a:latin typeface="Calibri" panose="020F0502020204030204"/>
                <a:ea typeface="微软雅黑" panose="020B0503020204020204" pitchFamily="34" charset="-122"/>
              </a:rPr>
              <a:t>查询探索</a:t>
            </a:r>
            <a:endParaRPr lang="zh-CN" altLang="en-US" sz="1705" kern="0" dirty="0">
              <a:latin typeface="Calibri" panose="020F0502020204030204"/>
              <a:ea typeface="微软雅黑" panose="020B0503020204020204" pitchFamily="34" charset="-122"/>
            </a:endParaRPr>
          </a:p>
        </p:txBody>
      </p:sp>
      <p:sp>
        <p:nvSpPr>
          <p:cNvPr id="1048929" name="矩形 23"/>
          <p:cNvSpPr/>
          <p:nvPr/>
        </p:nvSpPr>
        <p:spPr>
          <a:xfrm>
            <a:off x="1353321" y="2761308"/>
            <a:ext cx="1063204" cy="437264"/>
          </a:xfrm>
          <a:prstGeom prst="rect">
            <a:avLst/>
          </a:prstGeom>
          <a:solidFill>
            <a:sysClr val="window" lastClr="FFFFFF"/>
          </a:solidFill>
          <a:ln w="12700" cap="flat" cmpd="sng" algn="ctr">
            <a:noFill/>
            <a:prstDash val="solid"/>
            <a:miter lim="800000"/>
          </a:ln>
          <a:effectLst/>
        </p:spPr>
        <p:txBody>
          <a:bodyPr anchor="ctr"/>
          <a:lstStyle/>
          <a:p>
            <a:pPr lvl="0"/>
            <a:r>
              <a:rPr lang="en-US" altLang="en-US" sz="1705" kern="0" dirty="0">
                <a:latin typeface="Calibri" panose="020F0502020204030204"/>
                <a:ea typeface="微软雅黑" panose="020B0503020204020204" pitchFamily="34" charset="-122"/>
              </a:rPr>
              <a:t>采集存储</a:t>
            </a:r>
            <a:endParaRPr lang="zh-CN" altLang="en-US" sz="1705" kern="0" dirty="0">
              <a:latin typeface="Calibri" panose="020F0502020204030204"/>
              <a:ea typeface="微软雅黑" panose="020B0503020204020204" pitchFamily="34" charset="-122"/>
            </a:endParaRPr>
          </a:p>
        </p:txBody>
      </p:sp>
      <p:sp>
        <p:nvSpPr>
          <p:cNvPr id="1048930" name="矩形 24"/>
          <p:cNvSpPr/>
          <p:nvPr/>
        </p:nvSpPr>
        <p:spPr>
          <a:xfrm>
            <a:off x="4147312" y="2807561"/>
            <a:ext cx="1063204" cy="437264"/>
          </a:xfrm>
          <a:prstGeom prst="rect">
            <a:avLst/>
          </a:prstGeom>
          <a:solidFill>
            <a:sysClr val="window" lastClr="FFFFFF"/>
          </a:solidFill>
          <a:ln w="12700" cap="flat" cmpd="sng" algn="ctr">
            <a:noFill/>
            <a:prstDash val="solid"/>
            <a:miter lim="800000"/>
          </a:ln>
          <a:effectLst/>
        </p:spPr>
        <p:txBody>
          <a:bodyPr anchor="ctr"/>
          <a:lstStyle/>
          <a:p>
            <a:pPr lvl="0"/>
            <a:r>
              <a:rPr lang="en-US" altLang="en-US" sz="1705" kern="0" dirty="0">
                <a:latin typeface="Calibri" panose="020F0502020204030204"/>
                <a:ea typeface="微软雅黑" panose="020B0503020204020204" pitchFamily="34" charset="-122"/>
              </a:rPr>
              <a:t>数据准备</a:t>
            </a:r>
            <a:endParaRPr lang="zh-CN" altLang="en-US" sz="1705" kern="0" dirty="0">
              <a:latin typeface="Calibri" panose="020F0502020204030204"/>
              <a:ea typeface="微软雅黑" panose="020B0503020204020204" pitchFamily="34" charset="-122"/>
            </a:endParaRPr>
          </a:p>
        </p:txBody>
      </p:sp>
      <p:sp>
        <p:nvSpPr>
          <p:cNvPr id="1048931" name="圆角矩形 25"/>
          <p:cNvSpPr/>
          <p:nvPr/>
        </p:nvSpPr>
        <p:spPr>
          <a:xfrm>
            <a:off x="9015701" y="2615824"/>
            <a:ext cx="2557832" cy="2918102"/>
          </a:xfrm>
          <a:prstGeom prst="roundRect">
            <a:avLst>
              <a:gd name="adj" fmla="val 3409"/>
            </a:avLst>
          </a:prstGeom>
          <a:solidFill>
            <a:srgbClr val="FB710F"/>
          </a:solidFill>
          <a:ln w="12700" cap="flat" cmpd="sng" algn="ctr">
            <a:noFill/>
            <a:prstDash val="solid"/>
            <a:miter lim="800000"/>
          </a:ln>
          <a:effectLst/>
        </p:spPr>
        <p:txBody>
          <a:bodyPr anchor="ctr"/>
          <a:lstStyle/>
          <a:p>
            <a:pPr algn="ctr" defTabSz="866140"/>
            <a:endParaRPr lang="zh-CN" altLang="en-US" sz="1705" kern="0">
              <a:solidFill>
                <a:sysClr val="window" lastClr="FFFFFF"/>
              </a:solidFill>
              <a:latin typeface="Calibri" panose="020F0502020204030204"/>
              <a:ea typeface="微软雅黑" panose="020B0503020204020204" pitchFamily="34" charset="-122"/>
            </a:endParaRPr>
          </a:p>
        </p:txBody>
      </p:sp>
      <p:sp>
        <p:nvSpPr>
          <p:cNvPr id="1048932" name="矩形 26"/>
          <p:cNvSpPr/>
          <p:nvPr/>
        </p:nvSpPr>
        <p:spPr>
          <a:xfrm>
            <a:off x="9099959" y="3344056"/>
            <a:ext cx="2389316" cy="2063482"/>
          </a:xfrm>
          <a:prstGeom prst="rect">
            <a:avLst/>
          </a:prstGeom>
          <a:solidFill>
            <a:sysClr val="window" lastClr="FFFFFF"/>
          </a:solidFill>
          <a:ln w="12700" cap="flat" cmpd="sng" algn="ctr">
            <a:noFill/>
            <a:prstDash val="solid"/>
            <a:miter lim="800000"/>
          </a:ln>
          <a:effectLst/>
        </p:spPr>
        <p:txBody>
          <a:bodyPr anchor="ctr"/>
          <a:lstStyle/>
          <a:p>
            <a:pPr algn="ctr" defTabSz="866140"/>
            <a:endParaRPr lang="zh-CN" altLang="en-US" sz="1705" kern="0" dirty="0">
              <a:solidFill>
                <a:sysClr val="window" lastClr="FFFFFF"/>
              </a:solidFill>
              <a:latin typeface="Calibri" panose="020F0502020204030204"/>
              <a:ea typeface="微软雅黑" panose="020B0503020204020204" pitchFamily="34" charset="-122"/>
            </a:endParaRPr>
          </a:p>
        </p:txBody>
      </p:sp>
      <p:sp>
        <p:nvSpPr>
          <p:cNvPr id="1048933" name="矩形 27"/>
          <p:cNvSpPr/>
          <p:nvPr/>
        </p:nvSpPr>
        <p:spPr>
          <a:xfrm>
            <a:off x="9102916" y="3610478"/>
            <a:ext cx="2389316" cy="1915909"/>
          </a:xfrm>
          <a:prstGeom prst="rect">
            <a:avLst/>
          </a:prstGeom>
        </p:spPr>
        <p:txBody>
          <a:bodyPr>
            <a:spAutoFit/>
          </a:bodyPr>
          <a:lstStyle/>
          <a:p>
            <a:pPr>
              <a:lnSpc>
                <a:spcPct val="125000"/>
              </a:lnSpc>
              <a:spcAft>
                <a:spcPts val="1135"/>
              </a:spcAft>
            </a:pPr>
            <a:r>
              <a:rPr lang="en-US" altLang="en-US" sz="1895" kern="0" dirty="0">
                <a:solidFill>
                  <a:schemeClr val="tx1">
                    <a:lumMod val="50000"/>
                  </a:schemeClr>
                </a:solidFill>
                <a:latin typeface="Calibri" panose="020F0502020204030204"/>
                <a:ea typeface="微软雅黑" panose="020B0503020204020204" pitchFamily="34" charset="-122"/>
              </a:rPr>
              <a:t>提供丰富的监控界面，支持仪表盘，支持监控流程、服务、作业健康状态</a:t>
            </a:r>
            <a:r>
              <a:rPr lang="zh-CN" altLang="en-US" sz="1895" kern="0" dirty="0">
                <a:solidFill>
                  <a:schemeClr val="tx1">
                    <a:lumMod val="50000"/>
                  </a:schemeClr>
                </a:solidFill>
                <a:latin typeface="Calibri" panose="020F0502020204030204"/>
                <a:ea typeface="微软雅黑" panose="020B0503020204020204" pitchFamily="34" charset="-122"/>
              </a:rPr>
              <a:t>，</a:t>
            </a:r>
            <a:r>
              <a:rPr lang="en-US" altLang="en-US" sz="1895" kern="0" dirty="0">
                <a:solidFill>
                  <a:schemeClr val="tx1">
                    <a:lumMod val="50000"/>
                  </a:schemeClr>
                </a:solidFill>
                <a:latin typeface="Calibri" panose="020F0502020204030204"/>
                <a:ea typeface="微软雅黑" panose="020B0503020204020204" pitchFamily="34" charset="-122"/>
              </a:rPr>
              <a:t>支持告警，支持性能监控</a:t>
            </a:r>
            <a:endParaRPr lang="zh-CN" altLang="en-US" sz="1895" kern="0" dirty="0">
              <a:solidFill>
                <a:schemeClr val="tx1">
                  <a:lumMod val="50000"/>
                </a:schemeClr>
              </a:solidFill>
              <a:latin typeface="Calibri" panose="020F0502020204030204"/>
              <a:ea typeface="微软雅黑" panose="020B0503020204020204" pitchFamily="34" charset="-122"/>
            </a:endParaRPr>
          </a:p>
        </p:txBody>
      </p:sp>
      <p:sp>
        <p:nvSpPr>
          <p:cNvPr id="1048934" name="椭圆 28"/>
          <p:cNvSpPr>
            <a:spLocks noChangeAspect="1"/>
          </p:cNvSpPr>
          <p:nvPr/>
        </p:nvSpPr>
        <p:spPr>
          <a:xfrm>
            <a:off x="9188681" y="2733080"/>
            <a:ext cx="495429" cy="495429"/>
          </a:xfrm>
          <a:prstGeom prst="ellipse">
            <a:avLst/>
          </a:prstGeom>
          <a:solidFill>
            <a:srgbClr val="E7E6E6">
              <a:lumMod val="25000"/>
            </a:srgbClr>
          </a:solidFill>
          <a:ln w="12700" cap="flat" cmpd="sng" algn="ctr">
            <a:noFill/>
            <a:prstDash val="solid"/>
            <a:miter lim="800000"/>
          </a:ln>
          <a:effectLst/>
        </p:spPr>
        <p:txBody>
          <a:bodyPr anchor="ctr"/>
          <a:lstStyle/>
          <a:p>
            <a:pPr algn="ctr" defTabSz="866140"/>
            <a:endParaRPr lang="zh-CN" altLang="en-US" sz="1325" kern="0">
              <a:solidFill>
                <a:sysClr val="window" lastClr="FFFFFF"/>
              </a:solidFill>
              <a:latin typeface="Calibri" panose="020F0502020204030204"/>
              <a:ea typeface="微软雅黑" panose="020B0503020204020204" pitchFamily="34" charset="-122"/>
            </a:endParaRPr>
          </a:p>
        </p:txBody>
      </p:sp>
      <p:sp>
        <p:nvSpPr>
          <p:cNvPr id="1048935" name="文本框 63"/>
          <p:cNvSpPr txBox="1">
            <a:spLocks noChangeArrowheads="1"/>
          </p:cNvSpPr>
          <p:nvPr/>
        </p:nvSpPr>
        <p:spPr bwMode="auto">
          <a:xfrm>
            <a:off x="9313094" y="2812139"/>
            <a:ext cx="247716" cy="354841"/>
          </a:xfrm>
          <a:prstGeom prst="rect">
            <a:avLst/>
          </a:prstGeom>
          <a:noFill/>
          <a:ln>
            <a:noFill/>
          </a:ln>
        </p:spPr>
        <p:txBody>
          <a:bodyPr wrap="square">
            <a:spAutoFit/>
          </a:bodyPr>
          <a:lstStyle>
            <a:lvl1pPr>
              <a:defRPr sz="2800">
                <a:solidFill>
                  <a:schemeClr val="tx1"/>
                </a:solidFill>
                <a:latin typeface="Calibri" panose="020F0502020204030204" pitchFamily="34" charset="0"/>
                <a:ea typeface="微软雅黑" panose="020B0503020204020204" pitchFamily="34" charset="-122"/>
              </a:defRPr>
            </a:lvl1pPr>
            <a:lvl2pPr>
              <a:defRPr sz="2400">
                <a:solidFill>
                  <a:schemeClr val="tx1"/>
                </a:solidFill>
                <a:latin typeface="Calibri" panose="020F0502020204030204" pitchFamily="34" charset="0"/>
                <a:ea typeface="微软雅黑" panose="020B0503020204020204" pitchFamily="34" charset="-122"/>
              </a:defRPr>
            </a:lvl2pPr>
            <a:lvl3pPr>
              <a:defRPr sz="2000">
                <a:solidFill>
                  <a:schemeClr val="tx1"/>
                </a:solidFill>
                <a:latin typeface="Calibri" panose="020F0502020204030204" pitchFamily="34" charset="0"/>
                <a:ea typeface="微软雅黑" panose="020B0503020204020204" pitchFamily="34" charset="-122"/>
              </a:defRPr>
            </a:lvl3pPr>
            <a:lvl4pPr>
              <a:defRPr sz="2000">
                <a:solidFill>
                  <a:schemeClr val="tx1"/>
                </a:solidFill>
                <a:latin typeface="Calibri" panose="020F0502020204030204" pitchFamily="34" charset="0"/>
                <a:ea typeface="微软雅黑" panose="020B0503020204020204" pitchFamily="34" charset="-122"/>
              </a:defRPr>
            </a:lvl4pPr>
            <a:lvl5pPr>
              <a:defRPr sz="2000">
                <a:solidFill>
                  <a:schemeClr val="tx1"/>
                </a:solidFill>
                <a:latin typeface="Calibri" panose="020F0502020204030204" pitchFamily="34" charset="0"/>
                <a:ea typeface="微软雅黑" panose="020B0503020204020204" pitchFamily="34" charset="-122"/>
              </a:defRPr>
            </a:lvl5pPr>
            <a:lvl6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6pPr>
            <a:lvl7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7pPr>
            <a:lvl8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8pPr>
            <a:lvl9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9pPr>
          </a:lstStyle>
          <a:p>
            <a:pPr algn="ctr" defTabSz="866140"/>
            <a:r>
              <a:rPr lang="en-US" altLang="en-US" sz="1705" kern="0" dirty="0">
                <a:solidFill>
                  <a:sysClr val="window" lastClr="FFFFFF"/>
                </a:solidFill>
                <a:latin typeface="Noto Sans CJK SC Medium"/>
                <a:ea typeface="Noto Sans CJK SC Medium"/>
                <a:cs typeface="Noto Sans CJK SC Medium"/>
              </a:rPr>
              <a:t>5</a:t>
            </a:r>
            <a:endParaRPr lang="zh-CN" altLang="en-US" sz="1705" kern="0" dirty="0">
              <a:solidFill>
                <a:sysClr val="window" lastClr="FFFFFF"/>
              </a:solidFill>
              <a:latin typeface="Noto Sans CJK SC Medium"/>
              <a:ea typeface="Noto Sans CJK SC Medium"/>
              <a:cs typeface="Noto Sans CJK SC Medium"/>
            </a:endParaRPr>
          </a:p>
        </p:txBody>
      </p:sp>
      <p:sp>
        <p:nvSpPr>
          <p:cNvPr id="1048936" name="矩形 30"/>
          <p:cNvSpPr/>
          <p:nvPr/>
        </p:nvSpPr>
        <p:spPr>
          <a:xfrm>
            <a:off x="9808523" y="2730309"/>
            <a:ext cx="1063204" cy="437264"/>
          </a:xfrm>
          <a:prstGeom prst="rect">
            <a:avLst/>
          </a:prstGeom>
          <a:solidFill>
            <a:sysClr val="window" lastClr="FFFFFF"/>
          </a:solidFill>
          <a:ln w="12700" cap="flat" cmpd="sng" algn="ctr">
            <a:noFill/>
            <a:prstDash val="solid"/>
            <a:miter lim="800000"/>
          </a:ln>
          <a:effectLst/>
        </p:spPr>
        <p:txBody>
          <a:bodyPr anchor="ctr"/>
          <a:lstStyle/>
          <a:p>
            <a:pPr defTabSz="866140"/>
            <a:r>
              <a:rPr lang="en-US" altLang="en-US" sz="1705" kern="0" dirty="0">
                <a:latin typeface="Calibri" panose="020F0502020204030204"/>
                <a:ea typeface="微软雅黑" panose="020B0503020204020204" pitchFamily="34" charset="-122"/>
              </a:rPr>
              <a:t>集中监控</a:t>
            </a:r>
            <a:endParaRPr lang="zh-CN" altLang="en-US" sz="1705" kern="0" dirty="0">
              <a:latin typeface="Calibri" panose="020F0502020204030204"/>
              <a:ea typeface="微软雅黑" panose="020B0503020204020204" pitchFamily="34" charset="-122"/>
            </a:endParaRPr>
          </a:p>
        </p:txBody>
      </p:sp>
      <p:sp>
        <p:nvSpPr>
          <p:cNvPr id="1048937" name="圆角矩形 31"/>
          <p:cNvSpPr/>
          <p:nvPr/>
        </p:nvSpPr>
        <p:spPr>
          <a:xfrm>
            <a:off x="541041" y="5683400"/>
            <a:ext cx="11035643" cy="918050"/>
          </a:xfrm>
          <a:prstGeom prst="roundRect">
            <a:avLst>
              <a:gd name="adj" fmla="val 3409"/>
            </a:avLst>
          </a:prstGeom>
          <a:solidFill>
            <a:srgbClr val="E7E6E6">
              <a:lumMod val="25000"/>
            </a:srgbClr>
          </a:solidFill>
          <a:ln w="12700" cap="flat" cmpd="sng" algn="ctr">
            <a:noFill/>
            <a:prstDash val="solid"/>
            <a:miter lim="800000"/>
          </a:ln>
          <a:effectLst/>
        </p:spPr>
        <p:txBody>
          <a:bodyPr anchor="ctr"/>
          <a:lstStyle/>
          <a:p>
            <a:pPr algn="ctr" defTabSz="866140"/>
            <a:endParaRPr lang="zh-CN" altLang="en-US" sz="1705" kern="0" dirty="0">
              <a:solidFill>
                <a:sysClr val="window" lastClr="FFFFFF"/>
              </a:solidFill>
              <a:latin typeface="Calibri" panose="020F0502020204030204"/>
              <a:ea typeface="微软雅黑" panose="020B0503020204020204" pitchFamily="34" charset="-122"/>
            </a:endParaRPr>
          </a:p>
        </p:txBody>
      </p:sp>
      <p:sp>
        <p:nvSpPr>
          <p:cNvPr id="1048938" name="矩形 32"/>
          <p:cNvSpPr/>
          <p:nvPr/>
        </p:nvSpPr>
        <p:spPr>
          <a:xfrm>
            <a:off x="2462750" y="5756294"/>
            <a:ext cx="9029677" cy="810376"/>
          </a:xfrm>
          <a:prstGeom prst="rect">
            <a:avLst/>
          </a:prstGeom>
          <a:solidFill>
            <a:sysClr val="window" lastClr="FFFFFF"/>
          </a:solidFill>
          <a:ln w="12700" cap="flat" cmpd="sng" algn="ctr">
            <a:noFill/>
            <a:prstDash val="solid"/>
            <a:miter lim="800000"/>
          </a:ln>
          <a:effectLst/>
        </p:spPr>
        <p:txBody>
          <a:bodyPr anchor="ctr"/>
          <a:lstStyle/>
          <a:p>
            <a:pPr algn="ctr" defTabSz="866140"/>
            <a:endParaRPr lang="zh-CN" altLang="en-US" sz="1705" kern="0" dirty="0">
              <a:solidFill>
                <a:sysClr val="window" lastClr="FFFFFF"/>
              </a:solidFill>
              <a:latin typeface="Calibri" panose="020F0502020204030204"/>
              <a:ea typeface="微软雅黑" panose="020B0503020204020204" pitchFamily="34" charset="-122"/>
            </a:endParaRPr>
          </a:p>
        </p:txBody>
      </p:sp>
      <p:sp>
        <p:nvSpPr>
          <p:cNvPr id="1048939" name="矩形 33"/>
          <p:cNvSpPr/>
          <p:nvPr/>
        </p:nvSpPr>
        <p:spPr>
          <a:xfrm>
            <a:off x="2462749" y="5784674"/>
            <a:ext cx="8806236" cy="821763"/>
          </a:xfrm>
          <a:prstGeom prst="rect">
            <a:avLst/>
          </a:prstGeom>
        </p:spPr>
        <p:txBody>
          <a:bodyPr wrap="square">
            <a:spAutoFit/>
          </a:bodyPr>
          <a:lstStyle/>
          <a:p>
            <a:pPr>
              <a:lnSpc>
                <a:spcPct val="125000"/>
              </a:lnSpc>
              <a:spcAft>
                <a:spcPts val="1135"/>
              </a:spcAft>
            </a:pPr>
            <a:r>
              <a:rPr lang="en-US" altLang="en-US" sz="1895" kern="0" dirty="0">
                <a:solidFill>
                  <a:schemeClr val="tx1">
                    <a:lumMod val="50000"/>
                  </a:schemeClr>
                </a:solidFill>
                <a:latin typeface="Calibri" panose="020F0502020204030204"/>
                <a:ea typeface="微软雅黑" panose="020B0503020204020204" pitchFamily="34" charset="-122"/>
              </a:rPr>
              <a:t>提供丰富的组件，支持可视化拖拽编排流程、模板，简化数据流程、作业的管理，提高数据ETL效率</a:t>
            </a:r>
            <a:endParaRPr lang="zh-CN" altLang="en-US" sz="1895" kern="0" dirty="0">
              <a:solidFill>
                <a:schemeClr val="tx1">
                  <a:lumMod val="50000"/>
                </a:schemeClr>
              </a:solidFill>
              <a:latin typeface="Calibri" panose="020F0502020204030204"/>
              <a:ea typeface="微软雅黑" panose="020B0503020204020204" pitchFamily="34" charset="-122"/>
            </a:endParaRPr>
          </a:p>
        </p:txBody>
      </p:sp>
      <p:sp>
        <p:nvSpPr>
          <p:cNvPr id="1048940" name="椭圆 34"/>
          <p:cNvSpPr>
            <a:spLocks noChangeAspect="1"/>
          </p:cNvSpPr>
          <p:nvPr/>
        </p:nvSpPr>
        <p:spPr>
          <a:xfrm>
            <a:off x="692852" y="5822954"/>
            <a:ext cx="468155" cy="469188"/>
          </a:xfrm>
          <a:prstGeom prst="ellipse">
            <a:avLst/>
          </a:prstGeom>
          <a:solidFill>
            <a:srgbClr val="FB710F"/>
          </a:solidFill>
          <a:ln w="12700" cap="flat" cmpd="sng" algn="ctr">
            <a:noFill/>
            <a:prstDash val="solid"/>
            <a:miter lim="800000"/>
          </a:ln>
          <a:effectLst/>
        </p:spPr>
        <p:txBody>
          <a:bodyPr anchor="ctr"/>
          <a:lstStyle/>
          <a:p>
            <a:pPr algn="ctr" defTabSz="866140"/>
            <a:endParaRPr lang="zh-CN" altLang="en-US" sz="1325" kern="0">
              <a:solidFill>
                <a:sysClr val="window" lastClr="FFFFFF"/>
              </a:solidFill>
              <a:latin typeface="Calibri" panose="020F0502020204030204"/>
              <a:ea typeface="微软雅黑" panose="020B0503020204020204" pitchFamily="34" charset="-122"/>
            </a:endParaRPr>
          </a:p>
        </p:txBody>
      </p:sp>
      <p:sp>
        <p:nvSpPr>
          <p:cNvPr id="1048941" name="文本框 64"/>
          <p:cNvSpPr txBox="1">
            <a:spLocks noChangeArrowheads="1"/>
          </p:cNvSpPr>
          <p:nvPr/>
        </p:nvSpPr>
        <p:spPr bwMode="auto">
          <a:xfrm>
            <a:off x="817264" y="5893200"/>
            <a:ext cx="217615" cy="354841"/>
          </a:xfrm>
          <a:prstGeom prst="rect">
            <a:avLst/>
          </a:prstGeom>
          <a:noFill/>
          <a:ln>
            <a:noFill/>
          </a:ln>
        </p:spPr>
        <p:txBody>
          <a:bodyPr wrap="square">
            <a:spAutoFit/>
          </a:bodyPr>
          <a:lstStyle>
            <a:lvl1pPr>
              <a:defRPr sz="2800">
                <a:solidFill>
                  <a:schemeClr val="tx1"/>
                </a:solidFill>
                <a:latin typeface="Calibri" panose="020F0502020204030204" pitchFamily="34" charset="0"/>
                <a:ea typeface="微软雅黑" panose="020B0503020204020204" pitchFamily="34" charset="-122"/>
              </a:defRPr>
            </a:lvl1pPr>
            <a:lvl2pPr>
              <a:defRPr sz="2400">
                <a:solidFill>
                  <a:schemeClr val="tx1"/>
                </a:solidFill>
                <a:latin typeface="Calibri" panose="020F0502020204030204" pitchFamily="34" charset="0"/>
                <a:ea typeface="微软雅黑" panose="020B0503020204020204" pitchFamily="34" charset="-122"/>
              </a:defRPr>
            </a:lvl2pPr>
            <a:lvl3pPr>
              <a:defRPr sz="2000">
                <a:solidFill>
                  <a:schemeClr val="tx1"/>
                </a:solidFill>
                <a:latin typeface="Calibri" panose="020F0502020204030204" pitchFamily="34" charset="0"/>
                <a:ea typeface="微软雅黑" panose="020B0503020204020204" pitchFamily="34" charset="-122"/>
              </a:defRPr>
            </a:lvl3pPr>
            <a:lvl4pPr>
              <a:defRPr sz="2000">
                <a:solidFill>
                  <a:schemeClr val="tx1"/>
                </a:solidFill>
                <a:latin typeface="Calibri" panose="020F0502020204030204" pitchFamily="34" charset="0"/>
                <a:ea typeface="微软雅黑" panose="020B0503020204020204" pitchFamily="34" charset="-122"/>
              </a:defRPr>
            </a:lvl4pPr>
            <a:lvl5pPr>
              <a:defRPr sz="2000">
                <a:solidFill>
                  <a:schemeClr val="tx1"/>
                </a:solidFill>
                <a:latin typeface="Calibri" panose="020F0502020204030204" pitchFamily="34" charset="0"/>
                <a:ea typeface="微软雅黑" panose="020B0503020204020204" pitchFamily="34" charset="-122"/>
              </a:defRPr>
            </a:lvl5pPr>
            <a:lvl6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6pPr>
            <a:lvl7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7pPr>
            <a:lvl8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8pPr>
            <a:lvl9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9pPr>
          </a:lstStyle>
          <a:p>
            <a:pPr algn="ctr" defTabSz="866140"/>
            <a:r>
              <a:rPr lang="en-US" altLang="en-US" sz="1705" kern="0" dirty="0">
                <a:solidFill>
                  <a:sysClr val="window" lastClr="FFFFFF"/>
                </a:solidFill>
                <a:latin typeface="Noto Sans CJK SC Medium"/>
                <a:ea typeface="Noto Sans CJK SC Medium"/>
                <a:cs typeface="Noto Sans CJK SC Medium"/>
              </a:rPr>
              <a:t>1</a:t>
            </a:r>
            <a:endParaRPr lang="zh-CN" altLang="en-US" sz="1705" kern="0" dirty="0">
              <a:solidFill>
                <a:sysClr val="window" lastClr="FFFFFF"/>
              </a:solidFill>
              <a:latin typeface="Noto Sans CJK SC Medium"/>
              <a:ea typeface="Noto Sans CJK SC Medium"/>
              <a:cs typeface="Noto Sans CJK SC Medium"/>
            </a:endParaRPr>
          </a:p>
        </p:txBody>
      </p:sp>
      <p:sp>
        <p:nvSpPr>
          <p:cNvPr id="1048942" name="矩形 36"/>
          <p:cNvSpPr/>
          <p:nvPr/>
        </p:nvSpPr>
        <p:spPr>
          <a:xfrm>
            <a:off x="1312438" y="5805983"/>
            <a:ext cx="1063204" cy="437264"/>
          </a:xfrm>
          <a:prstGeom prst="rect">
            <a:avLst/>
          </a:prstGeom>
          <a:solidFill>
            <a:sysClr val="window" lastClr="FFFFFF"/>
          </a:solidFill>
          <a:ln w="12700" cap="flat" cmpd="sng" algn="ctr">
            <a:noFill/>
            <a:prstDash val="solid"/>
            <a:miter lim="800000"/>
          </a:ln>
          <a:effectLst/>
        </p:spPr>
        <p:txBody>
          <a:bodyPr anchor="ctr"/>
          <a:lstStyle/>
          <a:p>
            <a:pPr lvl="0"/>
            <a:r>
              <a:rPr lang="en-US" altLang="en-US" sz="1705" kern="0" dirty="0">
                <a:latin typeface="Calibri" panose="020F0502020204030204"/>
                <a:ea typeface="微软雅黑" panose="020B0503020204020204" pitchFamily="34" charset="-122"/>
              </a:rPr>
              <a:t>流程设计</a:t>
            </a:r>
            <a:endParaRPr lang="zh-CN" altLang="en-US" sz="1705" kern="0" dirty="0">
              <a:latin typeface="Calibri" panose="020F0502020204030204"/>
              <a:ea typeface="微软雅黑" panose="020B0503020204020204" pitchFamily="34" charset="-122"/>
            </a:endParaRPr>
          </a:p>
        </p:txBody>
      </p:sp>
      <p:sp>
        <p:nvSpPr>
          <p:cNvPr id="1048943" name="圆角矩形 37"/>
          <p:cNvSpPr/>
          <p:nvPr/>
        </p:nvSpPr>
        <p:spPr>
          <a:xfrm>
            <a:off x="518148" y="1271041"/>
            <a:ext cx="11027249" cy="1108112"/>
          </a:xfrm>
          <a:prstGeom prst="roundRect">
            <a:avLst>
              <a:gd name="adj" fmla="val 3409"/>
            </a:avLst>
          </a:prstGeom>
          <a:solidFill>
            <a:srgbClr val="FB710F"/>
          </a:solidFill>
          <a:ln w="12700" cap="flat" cmpd="sng" algn="ctr">
            <a:noFill/>
            <a:prstDash val="solid"/>
            <a:miter lim="800000"/>
          </a:ln>
          <a:effectLst/>
        </p:spPr>
        <p:txBody>
          <a:bodyPr anchor="ctr"/>
          <a:lstStyle/>
          <a:p>
            <a:pPr algn="ctr" defTabSz="866140"/>
            <a:endParaRPr lang="zh-CN" altLang="en-US" sz="1705" kern="0" dirty="0">
              <a:solidFill>
                <a:sysClr val="window" lastClr="FFFFFF"/>
              </a:solidFill>
              <a:latin typeface="Calibri" panose="020F0502020204030204"/>
              <a:ea typeface="微软雅黑" panose="020B0503020204020204" pitchFamily="34" charset="-122"/>
            </a:endParaRPr>
          </a:p>
        </p:txBody>
      </p:sp>
      <p:sp>
        <p:nvSpPr>
          <p:cNvPr id="1048944" name="矩形 38"/>
          <p:cNvSpPr/>
          <p:nvPr/>
        </p:nvSpPr>
        <p:spPr>
          <a:xfrm>
            <a:off x="2581038" y="1377050"/>
            <a:ext cx="8908238" cy="855661"/>
          </a:xfrm>
          <a:prstGeom prst="rect">
            <a:avLst/>
          </a:prstGeom>
          <a:solidFill>
            <a:sysClr val="window" lastClr="FFFFFF"/>
          </a:solidFill>
          <a:ln w="12700" cap="flat" cmpd="sng" algn="ctr">
            <a:noFill/>
            <a:prstDash val="solid"/>
            <a:miter lim="800000"/>
          </a:ln>
          <a:effectLst/>
        </p:spPr>
        <p:txBody>
          <a:bodyPr anchor="ctr"/>
          <a:lstStyle/>
          <a:p>
            <a:pPr algn="ctr" defTabSz="866140"/>
            <a:endParaRPr lang="zh-CN" altLang="en-US" sz="1705" kern="0" dirty="0">
              <a:solidFill>
                <a:sysClr val="window" lastClr="FFFFFF"/>
              </a:solidFill>
              <a:latin typeface="Calibri" panose="020F0502020204030204"/>
              <a:ea typeface="微软雅黑" panose="020B0503020204020204" pitchFamily="34" charset="-122"/>
            </a:endParaRPr>
          </a:p>
        </p:txBody>
      </p:sp>
      <p:sp>
        <p:nvSpPr>
          <p:cNvPr id="1048945" name="矩形 39"/>
          <p:cNvSpPr/>
          <p:nvPr/>
        </p:nvSpPr>
        <p:spPr>
          <a:xfrm>
            <a:off x="2581038" y="1416307"/>
            <a:ext cx="8690836" cy="821763"/>
          </a:xfrm>
          <a:prstGeom prst="rect">
            <a:avLst/>
          </a:prstGeom>
        </p:spPr>
        <p:txBody>
          <a:bodyPr wrap="square">
            <a:spAutoFit/>
          </a:bodyPr>
          <a:lstStyle/>
          <a:p>
            <a:pPr>
              <a:lnSpc>
                <a:spcPct val="125000"/>
              </a:lnSpc>
              <a:spcAft>
                <a:spcPts val="1135"/>
              </a:spcAft>
            </a:pPr>
            <a:r>
              <a:rPr lang="en-US" altLang="en-US" sz="1895" kern="0" dirty="0">
                <a:solidFill>
                  <a:schemeClr val="tx1">
                    <a:lumMod val="50000"/>
                  </a:schemeClr>
                </a:solidFill>
                <a:latin typeface="Calibri" panose="020F0502020204030204"/>
                <a:ea typeface="微软雅黑" panose="020B0503020204020204" pitchFamily="34" charset="-122"/>
              </a:rPr>
              <a:t>为企业用户提供数据采集、存储、计算、调度、探索、监控、安全等数据治理相关的一整套数据湖治理解决方案，提供数据分析师准备数据的效率</a:t>
            </a:r>
            <a:endParaRPr lang="zh-CN" altLang="en-US" sz="1895" kern="0" dirty="0">
              <a:solidFill>
                <a:schemeClr val="tx1">
                  <a:lumMod val="50000"/>
                </a:schemeClr>
              </a:solidFill>
              <a:latin typeface="Calibri" panose="020F0502020204030204"/>
              <a:ea typeface="微软雅黑" panose="020B0503020204020204" pitchFamily="34" charset="-122"/>
            </a:endParaRPr>
          </a:p>
        </p:txBody>
      </p:sp>
      <p:sp>
        <p:nvSpPr>
          <p:cNvPr id="1048946" name="椭圆 40"/>
          <p:cNvSpPr>
            <a:spLocks noChangeAspect="1"/>
          </p:cNvSpPr>
          <p:nvPr/>
        </p:nvSpPr>
        <p:spPr>
          <a:xfrm>
            <a:off x="691129" y="1388297"/>
            <a:ext cx="488936" cy="495429"/>
          </a:xfrm>
          <a:prstGeom prst="ellipse">
            <a:avLst/>
          </a:prstGeom>
          <a:solidFill>
            <a:srgbClr val="E7E6E6">
              <a:lumMod val="25000"/>
            </a:srgbClr>
          </a:solidFill>
          <a:ln w="12700" cap="flat" cmpd="sng" algn="ctr">
            <a:noFill/>
            <a:prstDash val="solid"/>
            <a:miter lim="800000"/>
          </a:ln>
          <a:effectLst/>
        </p:spPr>
        <p:txBody>
          <a:bodyPr anchor="ctr"/>
          <a:lstStyle/>
          <a:p>
            <a:pPr algn="ctr" defTabSz="866140"/>
            <a:endParaRPr lang="zh-CN" altLang="en-US" sz="1325" kern="0">
              <a:latin typeface="Calibri" panose="020F0502020204030204"/>
              <a:ea typeface="微软雅黑" panose="020B0503020204020204" pitchFamily="34" charset="-122"/>
            </a:endParaRPr>
          </a:p>
        </p:txBody>
      </p:sp>
      <p:sp>
        <p:nvSpPr>
          <p:cNvPr id="1048947" name="文本框 63"/>
          <p:cNvSpPr txBox="1">
            <a:spLocks noChangeArrowheads="1"/>
          </p:cNvSpPr>
          <p:nvPr/>
        </p:nvSpPr>
        <p:spPr bwMode="auto">
          <a:xfrm>
            <a:off x="815542" y="1467355"/>
            <a:ext cx="244470" cy="354841"/>
          </a:xfrm>
          <a:prstGeom prst="rect">
            <a:avLst/>
          </a:prstGeom>
          <a:noFill/>
          <a:ln>
            <a:noFill/>
          </a:ln>
        </p:spPr>
        <p:txBody>
          <a:bodyPr wrap="square">
            <a:spAutoFit/>
          </a:bodyPr>
          <a:lstStyle>
            <a:lvl1pPr>
              <a:defRPr sz="2800">
                <a:solidFill>
                  <a:schemeClr val="tx1"/>
                </a:solidFill>
                <a:latin typeface="Calibri" panose="020F0502020204030204" pitchFamily="34" charset="0"/>
                <a:ea typeface="微软雅黑" panose="020B0503020204020204" pitchFamily="34" charset="-122"/>
              </a:defRPr>
            </a:lvl1pPr>
            <a:lvl2pPr>
              <a:defRPr sz="2400">
                <a:solidFill>
                  <a:schemeClr val="tx1"/>
                </a:solidFill>
                <a:latin typeface="Calibri" panose="020F0502020204030204" pitchFamily="34" charset="0"/>
                <a:ea typeface="微软雅黑" panose="020B0503020204020204" pitchFamily="34" charset="-122"/>
              </a:defRPr>
            </a:lvl2pPr>
            <a:lvl3pPr>
              <a:defRPr sz="2000">
                <a:solidFill>
                  <a:schemeClr val="tx1"/>
                </a:solidFill>
                <a:latin typeface="Calibri" panose="020F0502020204030204" pitchFamily="34" charset="0"/>
                <a:ea typeface="微软雅黑" panose="020B0503020204020204" pitchFamily="34" charset="-122"/>
              </a:defRPr>
            </a:lvl3pPr>
            <a:lvl4pPr>
              <a:defRPr sz="2000">
                <a:solidFill>
                  <a:schemeClr val="tx1"/>
                </a:solidFill>
                <a:latin typeface="Calibri" panose="020F0502020204030204" pitchFamily="34" charset="0"/>
                <a:ea typeface="微软雅黑" panose="020B0503020204020204" pitchFamily="34" charset="-122"/>
              </a:defRPr>
            </a:lvl4pPr>
            <a:lvl5pPr>
              <a:defRPr sz="2000">
                <a:solidFill>
                  <a:schemeClr val="tx1"/>
                </a:solidFill>
                <a:latin typeface="Calibri" panose="020F0502020204030204" pitchFamily="34" charset="0"/>
                <a:ea typeface="微软雅黑" panose="020B0503020204020204" pitchFamily="34" charset="-122"/>
              </a:defRPr>
            </a:lvl5pPr>
            <a:lvl6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6pPr>
            <a:lvl7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7pPr>
            <a:lvl8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8pPr>
            <a:lvl9pPr eaLnBrk="0" fontAlgn="base" hangingPunct="0">
              <a:spcAft>
                <a:spcPct val="0"/>
              </a:spcAft>
              <a:defRPr sz="2000">
                <a:solidFill>
                  <a:schemeClr val="tx1"/>
                </a:solidFill>
                <a:latin typeface="Calibri" panose="020F0502020204030204" pitchFamily="34" charset="0"/>
                <a:ea typeface="微软雅黑" panose="020B0503020204020204" pitchFamily="34" charset="-122"/>
              </a:defRPr>
            </a:lvl9pPr>
          </a:lstStyle>
          <a:p>
            <a:pPr algn="ctr" defTabSz="866140"/>
            <a:r>
              <a:rPr lang="en-US" altLang="en-US" sz="1705" kern="0" dirty="0">
                <a:solidFill>
                  <a:sysClr val="window" lastClr="FFFFFF"/>
                </a:solidFill>
                <a:latin typeface="Noto Sans CJK SC Medium"/>
                <a:ea typeface="Noto Sans CJK SC Medium"/>
                <a:cs typeface="Noto Sans CJK SC Medium"/>
              </a:rPr>
              <a:t>6</a:t>
            </a:r>
            <a:endParaRPr lang="zh-CN" altLang="en-US" sz="1705" kern="0" dirty="0">
              <a:solidFill>
                <a:sysClr val="window" lastClr="FFFFFF"/>
              </a:solidFill>
              <a:latin typeface="Noto Sans CJK SC Medium"/>
              <a:ea typeface="Noto Sans CJK SC Medium"/>
              <a:cs typeface="Noto Sans CJK SC Medium"/>
            </a:endParaRPr>
          </a:p>
        </p:txBody>
      </p:sp>
      <p:sp>
        <p:nvSpPr>
          <p:cNvPr id="1048948" name="矩形 42"/>
          <p:cNvSpPr/>
          <p:nvPr/>
        </p:nvSpPr>
        <p:spPr>
          <a:xfrm>
            <a:off x="1310970" y="1385525"/>
            <a:ext cx="1049272" cy="437264"/>
          </a:xfrm>
          <a:prstGeom prst="rect">
            <a:avLst/>
          </a:prstGeom>
          <a:solidFill>
            <a:sysClr val="window" lastClr="FFFFFF"/>
          </a:solidFill>
          <a:ln w="12700" cap="flat" cmpd="sng" algn="ctr">
            <a:noFill/>
            <a:prstDash val="solid"/>
            <a:miter lim="800000"/>
          </a:ln>
          <a:effectLst/>
        </p:spPr>
        <p:txBody>
          <a:bodyPr anchor="ctr"/>
          <a:lstStyle/>
          <a:p>
            <a:r>
              <a:rPr lang="en-US" altLang="en-US" sz="1705" kern="0" dirty="0">
                <a:latin typeface="Calibri" panose="020F0502020204030204"/>
                <a:ea typeface="微软雅黑" panose="020B0503020204020204" pitchFamily="34" charset="-122"/>
              </a:rPr>
              <a:t>集成方案</a:t>
            </a:r>
            <a:endParaRPr lang="zh-CN" altLang="en-US" sz="1705" kern="0" dirty="0">
              <a:latin typeface="Calibri" panose="020F0502020204030204"/>
              <a:ea typeface="微软雅黑" panose="020B0503020204020204" pitchFamily="34" charset="-122"/>
            </a:endParaRPr>
          </a:p>
        </p:txBody>
      </p:sp>
      <p:grpSp>
        <p:nvGrpSpPr>
          <p:cNvPr id="161" name="组合 43"/>
          <p:cNvGrpSpPr/>
          <p:nvPr/>
        </p:nvGrpSpPr>
        <p:grpSpPr bwMode="auto">
          <a:xfrm>
            <a:off x="349888" y="221558"/>
            <a:ext cx="263525" cy="393700"/>
            <a:chOff x="0" y="0"/>
            <a:chExt cx="213756" cy="427512"/>
          </a:xfrm>
        </p:grpSpPr>
        <p:sp>
          <p:nvSpPr>
            <p:cNvPr id="1048949"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8950"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58" name="圆角矩形 11"/>
          <p:cNvSpPr/>
          <p:nvPr/>
        </p:nvSpPr>
        <p:spPr>
          <a:xfrm>
            <a:off x="273734" y="1381559"/>
            <a:ext cx="11691598" cy="4982107"/>
          </a:xfrm>
          <a:prstGeom prst="roundRect">
            <a:avLst>
              <a:gd name="adj" fmla="val 434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sp>
        <p:nvSpPr>
          <p:cNvPr id="1048959" name="标题 1"/>
          <p:cNvSpPr>
            <a:spLocks noGrp="1"/>
          </p:cNvSpPr>
          <p:nvPr>
            <p:ph type="title"/>
          </p:nvPr>
        </p:nvSpPr>
        <p:spPr/>
        <p:txBody>
          <a:bodyPr>
            <a:normAutofit/>
          </a:bodyPr>
          <a:lstStyle/>
          <a:p>
            <a:r>
              <a:rPr lang="en-US" altLang="zh-CN" sz="3410" b="0" dirty="0">
                <a:latin typeface="微软雅黑" panose="020B0503020204020204" pitchFamily="34" charset="-122"/>
                <a:ea typeface="微软雅黑" panose="020B0503020204020204" pitchFamily="34" charset="-122"/>
              </a:rPr>
              <a:t> </a:t>
            </a:r>
            <a:r>
              <a:rPr lang="zh-CN" altLang="en-US" sz="3410" b="0" dirty="0">
                <a:latin typeface="微软雅黑" panose="020B0503020204020204" pitchFamily="34" charset="-122"/>
                <a:ea typeface="微软雅黑" panose="020B0503020204020204" pitchFamily="34" charset="-122"/>
              </a:rPr>
              <a:t>大</a:t>
            </a:r>
            <a:r>
              <a:rPr lang="en-US" altLang="en-US" sz="3410" b="0" dirty="0">
                <a:latin typeface="微软雅黑" panose="020B0503020204020204" pitchFamily="34" charset="-122"/>
                <a:ea typeface="微软雅黑" panose="020B0503020204020204" pitchFamily="34" charset="-122"/>
              </a:rPr>
              <a:t>数据</a:t>
            </a:r>
            <a:r>
              <a:rPr lang="zh-CN" altLang="en-US" sz="3410" b="0" dirty="0">
                <a:latin typeface="微软雅黑" panose="020B0503020204020204" pitchFamily="34" charset="-122"/>
                <a:ea typeface="微软雅黑" panose="020B0503020204020204" pitchFamily="34" charset="-122"/>
              </a:rPr>
              <a:t>处理平台</a:t>
            </a:r>
            <a:r>
              <a:rPr lang="en-US" altLang="zh-CN" sz="3410" b="0" dirty="0">
                <a:latin typeface="微软雅黑" panose="020B0503020204020204" pitchFamily="34" charset="-122"/>
                <a:ea typeface="微软雅黑" panose="020B0503020204020204" pitchFamily="34" charset="-122"/>
              </a:rPr>
              <a:t>:</a:t>
            </a:r>
            <a:r>
              <a:rPr lang="en-US" altLang="en-US" sz="3410" b="0" dirty="0">
                <a:latin typeface="微软雅黑" panose="020B0503020204020204" pitchFamily="34" charset="-122"/>
                <a:ea typeface="微软雅黑" panose="020B0503020204020204" pitchFamily="34" charset="-122"/>
              </a:rPr>
              <a:t>目标效果</a:t>
            </a:r>
            <a:endParaRPr lang="zh-CN" altLang="en-US" sz="3225" b="0" dirty="0">
              <a:latin typeface="微软雅黑" panose="020B0503020204020204" pitchFamily="34" charset="-122"/>
              <a:ea typeface="微软雅黑" panose="020B0503020204020204" pitchFamily="34" charset="-122"/>
            </a:endParaRPr>
          </a:p>
        </p:txBody>
      </p:sp>
      <p:sp>
        <p:nvSpPr>
          <p:cNvPr id="1048960" name="圆角矩形 4"/>
          <p:cNvSpPr/>
          <p:nvPr/>
        </p:nvSpPr>
        <p:spPr>
          <a:xfrm>
            <a:off x="273734" y="1046873"/>
            <a:ext cx="1774449" cy="669371"/>
          </a:xfrm>
          <a:prstGeom prst="roundRect">
            <a:avLst>
              <a:gd name="adj" fmla="val 50000"/>
            </a:avLst>
          </a:prstGeom>
          <a:solidFill>
            <a:srgbClr val="FF67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1705" b="1" dirty="0"/>
              <a:t>目标效果-</a:t>
            </a:r>
          </a:p>
          <a:p>
            <a:pPr algn="ctr"/>
            <a:r>
              <a:rPr kumimoji="1" lang="en-US" altLang="en-US" sz="1705" b="1" dirty="0"/>
              <a:t>数据治理前</a:t>
            </a:r>
            <a:endParaRPr kumimoji="1" lang="zh-CN" altLang="en-US" sz="1705" b="1" dirty="0"/>
          </a:p>
        </p:txBody>
      </p:sp>
      <p:sp>
        <p:nvSpPr>
          <p:cNvPr id="1048961" name="剪去单角的矩形 3"/>
          <p:cNvSpPr/>
          <p:nvPr/>
        </p:nvSpPr>
        <p:spPr>
          <a:xfrm>
            <a:off x="5165447" y="2359994"/>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呼叫中心</a:t>
            </a:r>
          </a:p>
          <a:p>
            <a:pPr algn="ctr"/>
            <a:r>
              <a:rPr kumimoji="1" lang="en-US" altLang="en-US" sz="1230" dirty="0"/>
              <a:t>CRM系统</a:t>
            </a:r>
            <a:endParaRPr kumimoji="1" lang="zh-CN" altLang="en-US" sz="1230" dirty="0"/>
          </a:p>
        </p:txBody>
      </p:sp>
      <p:sp>
        <p:nvSpPr>
          <p:cNvPr id="1048962" name="剪去单角的矩形 7"/>
          <p:cNvSpPr/>
          <p:nvPr/>
        </p:nvSpPr>
        <p:spPr>
          <a:xfrm>
            <a:off x="6577198" y="2337031"/>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订单处理</a:t>
            </a:r>
          </a:p>
          <a:p>
            <a:pPr algn="ctr"/>
            <a:r>
              <a:rPr kumimoji="1" lang="en-US" altLang="en-US" sz="1230" dirty="0"/>
              <a:t>系统</a:t>
            </a:r>
            <a:endParaRPr kumimoji="1" lang="zh-CN" altLang="en-US" sz="1230" dirty="0"/>
          </a:p>
        </p:txBody>
      </p:sp>
      <p:sp>
        <p:nvSpPr>
          <p:cNvPr id="1048963" name="剪去单角的矩形 12"/>
          <p:cNvSpPr/>
          <p:nvPr/>
        </p:nvSpPr>
        <p:spPr>
          <a:xfrm>
            <a:off x="5710544" y="4173495"/>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HR系统</a:t>
            </a:r>
            <a:endParaRPr kumimoji="1" lang="zh-CN" altLang="en-US" sz="1230" dirty="0"/>
          </a:p>
        </p:txBody>
      </p:sp>
      <p:sp>
        <p:nvSpPr>
          <p:cNvPr id="1048964" name="剪去单角的矩形 14"/>
          <p:cNvSpPr/>
          <p:nvPr/>
        </p:nvSpPr>
        <p:spPr>
          <a:xfrm>
            <a:off x="7327926" y="4173495"/>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采购系统</a:t>
            </a:r>
            <a:endParaRPr kumimoji="1" lang="zh-CN" altLang="en-US" sz="1230" dirty="0"/>
          </a:p>
        </p:txBody>
      </p:sp>
      <p:cxnSp>
        <p:nvCxnSpPr>
          <p:cNvPr id="3145800" name="直线连接符 15"/>
          <p:cNvCxnSpPr>
            <a:cxnSpLocks/>
          </p:cNvCxnSpPr>
          <p:nvPr/>
        </p:nvCxnSpPr>
        <p:spPr>
          <a:xfrm>
            <a:off x="9034127" y="2015732"/>
            <a:ext cx="0" cy="354889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48965" name="罐形 16"/>
          <p:cNvSpPr/>
          <p:nvPr/>
        </p:nvSpPr>
        <p:spPr>
          <a:xfrm>
            <a:off x="1471964" y="2847208"/>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8966" name="剪去单角的矩形 17"/>
          <p:cNvSpPr/>
          <p:nvPr/>
        </p:nvSpPr>
        <p:spPr>
          <a:xfrm>
            <a:off x="1227318" y="2359994"/>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财务报告</a:t>
            </a:r>
            <a:endParaRPr kumimoji="1" lang="zh-CN" altLang="en-US" sz="1230" dirty="0"/>
          </a:p>
        </p:txBody>
      </p:sp>
      <p:sp>
        <p:nvSpPr>
          <p:cNvPr id="1048967" name="剪去单角的矩形 19"/>
          <p:cNvSpPr/>
          <p:nvPr/>
        </p:nvSpPr>
        <p:spPr>
          <a:xfrm>
            <a:off x="2639069" y="2337031"/>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客户行为</a:t>
            </a:r>
          </a:p>
          <a:p>
            <a:pPr algn="ctr"/>
            <a:r>
              <a:rPr kumimoji="1" lang="en-US" altLang="en-US" sz="1230" dirty="0"/>
              <a:t>分析</a:t>
            </a:r>
            <a:endParaRPr kumimoji="1" lang="zh-CN" altLang="en-US" sz="1230" dirty="0"/>
          </a:p>
        </p:txBody>
      </p:sp>
      <p:sp>
        <p:nvSpPr>
          <p:cNvPr id="1048968" name="剪去单角的矩形 23"/>
          <p:cNvSpPr/>
          <p:nvPr/>
        </p:nvSpPr>
        <p:spPr>
          <a:xfrm>
            <a:off x="2146649" y="4173495"/>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企业绩效</a:t>
            </a:r>
          </a:p>
          <a:p>
            <a:pPr algn="ctr"/>
            <a:r>
              <a:rPr kumimoji="1" lang="en-US" altLang="en-US" sz="1230" dirty="0"/>
              <a:t>管理</a:t>
            </a:r>
            <a:endParaRPr kumimoji="1" lang="zh-CN" altLang="en-US" sz="1230" dirty="0"/>
          </a:p>
        </p:txBody>
      </p:sp>
      <p:sp>
        <p:nvSpPr>
          <p:cNvPr id="1048969" name="左右箭头 27"/>
          <p:cNvSpPr/>
          <p:nvPr/>
        </p:nvSpPr>
        <p:spPr>
          <a:xfrm rot="4192171">
            <a:off x="1806987" y="3477875"/>
            <a:ext cx="1355926" cy="168356"/>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8970" name="罐形 28"/>
          <p:cNvSpPr/>
          <p:nvPr/>
        </p:nvSpPr>
        <p:spPr>
          <a:xfrm>
            <a:off x="2860151" y="2860694"/>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8971" name="罐形 29"/>
          <p:cNvSpPr/>
          <p:nvPr/>
        </p:nvSpPr>
        <p:spPr>
          <a:xfrm>
            <a:off x="5426148" y="2847208"/>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8972" name="罐形 30"/>
          <p:cNvSpPr/>
          <p:nvPr/>
        </p:nvSpPr>
        <p:spPr>
          <a:xfrm>
            <a:off x="6777867" y="2814706"/>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8973" name="罐形 31"/>
          <p:cNvSpPr/>
          <p:nvPr/>
        </p:nvSpPr>
        <p:spPr>
          <a:xfrm>
            <a:off x="2359230" y="4674195"/>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8974" name="罐形 32"/>
          <p:cNvSpPr/>
          <p:nvPr/>
        </p:nvSpPr>
        <p:spPr>
          <a:xfrm>
            <a:off x="5947703" y="4674195"/>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8975" name="罐形 33"/>
          <p:cNvSpPr/>
          <p:nvPr/>
        </p:nvSpPr>
        <p:spPr>
          <a:xfrm>
            <a:off x="7566157" y="4674195"/>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8976" name="左右箭头 34"/>
          <p:cNvSpPr/>
          <p:nvPr/>
        </p:nvSpPr>
        <p:spPr>
          <a:xfrm rot="17593776">
            <a:off x="2758843" y="3706228"/>
            <a:ext cx="774126" cy="146926"/>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8977" name="左右箭头 35"/>
          <p:cNvSpPr/>
          <p:nvPr/>
        </p:nvSpPr>
        <p:spPr>
          <a:xfrm>
            <a:off x="3777260" y="2541776"/>
            <a:ext cx="1318739" cy="142031"/>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8978" name="剪去单角的矩形 36"/>
          <p:cNvSpPr/>
          <p:nvPr/>
        </p:nvSpPr>
        <p:spPr>
          <a:xfrm>
            <a:off x="10046784" y="2183108"/>
            <a:ext cx="1068742" cy="500699"/>
          </a:xfrm>
          <a:prstGeom prst="snip1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客户</a:t>
            </a:r>
            <a:endParaRPr kumimoji="1" lang="zh-CN" altLang="en-US" sz="1230" dirty="0"/>
          </a:p>
        </p:txBody>
      </p:sp>
      <p:sp>
        <p:nvSpPr>
          <p:cNvPr id="1048979" name="罐形 37"/>
          <p:cNvSpPr/>
          <p:nvPr/>
        </p:nvSpPr>
        <p:spPr>
          <a:xfrm>
            <a:off x="10247453" y="2660782"/>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8980" name="剪去单角的矩形 38"/>
          <p:cNvSpPr/>
          <p:nvPr/>
        </p:nvSpPr>
        <p:spPr>
          <a:xfrm>
            <a:off x="10046784" y="3485355"/>
            <a:ext cx="1068742" cy="500699"/>
          </a:xfrm>
          <a:prstGeom prst="snip1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服务商</a:t>
            </a:r>
            <a:endParaRPr kumimoji="1" lang="zh-CN" altLang="en-US" sz="1230" dirty="0"/>
          </a:p>
        </p:txBody>
      </p:sp>
      <p:sp>
        <p:nvSpPr>
          <p:cNvPr id="1048981" name="罐形 39"/>
          <p:cNvSpPr/>
          <p:nvPr/>
        </p:nvSpPr>
        <p:spPr>
          <a:xfrm>
            <a:off x="10247453" y="3963030"/>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8982" name="剪去单角的矩形 40"/>
          <p:cNvSpPr/>
          <p:nvPr/>
        </p:nvSpPr>
        <p:spPr>
          <a:xfrm>
            <a:off x="10047203" y="4799686"/>
            <a:ext cx="1068742" cy="500699"/>
          </a:xfrm>
          <a:prstGeom prst="snip1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合作伙伴</a:t>
            </a:r>
            <a:endParaRPr kumimoji="1" lang="zh-CN" altLang="en-US" sz="1230" dirty="0"/>
          </a:p>
        </p:txBody>
      </p:sp>
      <p:sp>
        <p:nvSpPr>
          <p:cNvPr id="1048983" name="罐形 41"/>
          <p:cNvSpPr/>
          <p:nvPr/>
        </p:nvSpPr>
        <p:spPr>
          <a:xfrm>
            <a:off x="10247872" y="5277361"/>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8984" name="左右箭头 42"/>
          <p:cNvSpPr/>
          <p:nvPr/>
        </p:nvSpPr>
        <p:spPr>
          <a:xfrm rot="20199167" flipV="1">
            <a:off x="3186804" y="3561105"/>
            <a:ext cx="3599363" cy="138745"/>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8985" name="左右箭头 43"/>
          <p:cNvSpPr/>
          <p:nvPr/>
        </p:nvSpPr>
        <p:spPr>
          <a:xfrm>
            <a:off x="7690552" y="2541775"/>
            <a:ext cx="2290144" cy="128990"/>
          </a:xfrm>
          <a:prstGeom prst="leftRightArrow">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8986" name="左右箭头 44"/>
          <p:cNvSpPr/>
          <p:nvPr/>
        </p:nvSpPr>
        <p:spPr>
          <a:xfrm>
            <a:off x="3284839" y="4430350"/>
            <a:ext cx="2334428" cy="152310"/>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8987" name="左右箭头 45"/>
          <p:cNvSpPr/>
          <p:nvPr/>
        </p:nvSpPr>
        <p:spPr>
          <a:xfrm rot="14736241">
            <a:off x="7135962" y="3592734"/>
            <a:ext cx="757219" cy="142221"/>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8988" name="左右箭头 46"/>
          <p:cNvSpPr/>
          <p:nvPr/>
        </p:nvSpPr>
        <p:spPr>
          <a:xfrm rot="14736241">
            <a:off x="5672266" y="3657119"/>
            <a:ext cx="757219" cy="142221"/>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8989" name="左右箭头 47"/>
          <p:cNvSpPr/>
          <p:nvPr/>
        </p:nvSpPr>
        <p:spPr>
          <a:xfrm rot="20668669">
            <a:off x="8459249" y="4164351"/>
            <a:ext cx="1607301" cy="132783"/>
          </a:xfrm>
          <a:prstGeom prst="leftRightArrow">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8990" name="左右箭头 48"/>
          <p:cNvSpPr/>
          <p:nvPr/>
        </p:nvSpPr>
        <p:spPr>
          <a:xfrm rot="787183">
            <a:off x="8482691" y="4691776"/>
            <a:ext cx="1607301" cy="132783"/>
          </a:xfrm>
          <a:prstGeom prst="leftRightArrow">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8991" name="文本框 49"/>
          <p:cNvSpPr txBox="1"/>
          <p:nvPr/>
        </p:nvSpPr>
        <p:spPr>
          <a:xfrm>
            <a:off x="840902" y="5511489"/>
            <a:ext cx="7160935" cy="879856"/>
          </a:xfrm>
          <a:prstGeom prst="rect">
            <a:avLst/>
          </a:prstGeom>
          <a:noFill/>
        </p:spPr>
        <p:txBody>
          <a:bodyPr wrap="none" rtlCol="0">
            <a:spAutoFit/>
          </a:bodyPr>
          <a:lstStyle/>
          <a:p>
            <a:r>
              <a:rPr kumimoji="1" lang="en-US" altLang="en-US" sz="1705" dirty="0"/>
              <a:t>容易产生的问题：</a:t>
            </a:r>
          </a:p>
          <a:p>
            <a:r>
              <a:rPr lang="en-US" altLang="en-US" sz="1705" dirty="0"/>
              <a:t>数据孤岛、</a:t>
            </a:r>
            <a:r>
              <a:rPr lang="zh-CN" altLang="en-US" sz="1705" dirty="0"/>
              <a:t>数据冗余、编码不统一、数据不同步、缺乏一致性、访问繁琐</a:t>
            </a:r>
            <a:endParaRPr lang="en-US" altLang="zh-CN" sz="1705" dirty="0"/>
          </a:p>
          <a:p>
            <a:r>
              <a:rPr kumimoji="1" lang="en-US" altLang="en-US" sz="1705" dirty="0"/>
              <a:t>引入若干第三方应用，或者定制开发</a:t>
            </a:r>
          </a:p>
        </p:txBody>
      </p:sp>
      <p:sp>
        <p:nvSpPr>
          <p:cNvPr id="1048992" name="文本框 51"/>
          <p:cNvSpPr txBox="1"/>
          <p:nvPr/>
        </p:nvSpPr>
        <p:spPr>
          <a:xfrm>
            <a:off x="1932870" y="2015732"/>
            <a:ext cx="1056700" cy="354841"/>
          </a:xfrm>
          <a:prstGeom prst="rect">
            <a:avLst/>
          </a:prstGeom>
          <a:noFill/>
        </p:spPr>
        <p:txBody>
          <a:bodyPr wrap="none" rtlCol="0">
            <a:spAutoFit/>
          </a:bodyPr>
          <a:lstStyle/>
          <a:p>
            <a:r>
              <a:rPr kumimoji="1" lang="en-US" altLang="en-US" sz="1705" dirty="0"/>
              <a:t>数据分析</a:t>
            </a:r>
            <a:endParaRPr kumimoji="1" lang="zh-CN" altLang="en-US" sz="1705" dirty="0"/>
          </a:p>
        </p:txBody>
      </p:sp>
      <p:sp>
        <p:nvSpPr>
          <p:cNvPr id="1048993" name="文本框 52"/>
          <p:cNvSpPr txBox="1"/>
          <p:nvPr/>
        </p:nvSpPr>
        <p:spPr>
          <a:xfrm>
            <a:off x="5746947" y="1983806"/>
            <a:ext cx="1056700" cy="354841"/>
          </a:xfrm>
          <a:prstGeom prst="rect">
            <a:avLst/>
          </a:prstGeom>
          <a:noFill/>
        </p:spPr>
        <p:txBody>
          <a:bodyPr wrap="none" rtlCol="0">
            <a:spAutoFit/>
          </a:bodyPr>
          <a:lstStyle/>
          <a:p>
            <a:r>
              <a:rPr kumimoji="1" lang="en-US" altLang="en-US" sz="1705" dirty="0"/>
              <a:t>业务系统</a:t>
            </a:r>
            <a:endParaRPr kumimoji="1" lang="zh-CN" altLang="en-US" sz="1705" dirty="0"/>
          </a:p>
        </p:txBody>
      </p:sp>
      <p:sp>
        <p:nvSpPr>
          <p:cNvPr id="1048994" name="圆角矩形 54"/>
          <p:cNvSpPr/>
          <p:nvPr/>
        </p:nvSpPr>
        <p:spPr>
          <a:xfrm>
            <a:off x="4129014" y="1616873"/>
            <a:ext cx="866654" cy="392060"/>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企业内部</a:t>
            </a:r>
            <a:endParaRPr kumimoji="1" lang="zh-CN" altLang="en-US" sz="1230" dirty="0"/>
          </a:p>
        </p:txBody>
      </p:sp>
      <p:sp>
        <p:nvSpPr>
          <p:cNvPr id="1048995" name="圆角矩形 55"/>
          <p:cNvSpPr/>
          <p:nvPr/>
        </p:nvSpPr>
        <p:spPr>
          <a:xfrm>
            <a:off x="9814126" y="1577876"/>
            <a:ext cx="866654" cy="392060"/>
          </a:xfrm>
          <a:prstGeom prst="roundRect">
            <a:avLst/>
          </a:prstGeom>
          <a:solidFill>
            <a:srgbClr val="FF9966"/>
          </a:solidFill>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企业外部</a:t>
            </a:r>
            <a:endParaRPr kumimoji="1" lang="zh-CN" altLang="en-US" sz="123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96" name="圆角矩形 11"/>
          <p:cNvSpPr/>
          <p:nvPr/>
        </p:nvSpPr>
        <p:spPr>
          <a:xfrm>
            <a:off x="273734" y="1381559"/>
            <a:ext cx="11691598" cy="5255099"/>
          </a:xfrm>
          <a:prstGeom prst="roundRect">
            <a:avLst>
              <a:gd name="adj" fmla="val 4340"/>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705"/>
          </a:p>
        </p:txBody>
      </p:sp>
      <p:sp>
        <p:nvSpPr>
          <p:cNvPr id="1048997" name="标题 1"/>
          <p:cNvSpPr>
            <a:spLocks noGrp="1"/>
          </p:cNvSpPr>
          <p:nvPr>
            <p:ph type="title"/>
          </p:nvPr>
        </p:nvSpPr>
        <p:spPr/>
        <p:txBody>
          <a:bodyPr>
            <a:normAutofit/>
          </a:bodyPr>
          <a:lstStyle/>
          <a:p>
            <a:r>
              <a:rPr lang="en-US" altLang="zh-CN" sz="3405" b="0" dirty="0">
                <a:latin typeface="微软雅黑" panose="020B0503020204020204" pitchFamily="34" charset="-122"/>
                <a:ea typeface="微软雅黑" panose="020B0503020204020204" pitchFamily="34" charset="-122"/>
                <a:sym typeface="+mn-ea"/>
              </a:rPr>
              <a:t> </a:t>
            </a:r>
            <a:r>
              <a:rPr lang="zh-CN" altLang="en-US" sz="3405" b="0" dirty="0">
                <a:latin typeface="微软雅黑" panose="020B0503020204020204" pitchFamily="34" charset="-122"/>
                <a:ea typeface="微软雅黑" panose="020B0503020204020204" pitchFamily="34" charset="-122"/>
                <a:sym typeface="+mn-ea"/>
              </a:rPr>
              <a:t>大</a:t>
            </a:r>
            <a:r>
              <a:rPr lang="en-US" altLang="en-US" sz="3405" b="0" dirty="0">
                <a:latin typeface="微软雅黑" panose="020B0503020204020204" pitchFamily="34" charset="-122"/>
                <a:ea typeface="微软雅黑" panose="020B0503020204020204" pitchFamily="34" charset="-122"/>
                <a:sym typeface="+mn-ea"/>
              </a:rPr>
              <a:t>数据</a:t>
            </a:r>
            <a:r>
              <a:rPr lang="zh-CN" altLang="en-US" sz="3405" b="0" dirty="0">
                <a:latin typeface="微软雅黑" panose="020B0503020204020204" pitchFamily="34" charset="-122"/>
                <a:ea typeface="微软雅黑" panose="020B0503020204020204" pitchFamily="34" charset="-122"/>
                <a:sym typeface="+mn-ea"/>
              </a:rPr>
              <a:t>处理平台</a:t>
            </a:r>
            <a:r>
              <a:rPr lang="en-US" altLang="zh-CN" sz="3405" b="0" dirty="0">
                <a:latin typeface="微软雅黑" panose="020B0503020204020204" pitchFamily="34" charset="-122"/>
                <a:ea typeface="微软雅黑" panose="020B0503020204020204" pitchFamily="34" charset="-122"/>
                <a:sym typeface="+mn-ea"/>
              </a:rPr>
              <a:t>:</a:t>
            </a:r>
            <a:r>
              <a:rPr lang="en-US" altLang="en-US" sz="3410" b="0" dirty="0">
                <a:latin typeface="微软雅黑" panose="020B0503020204020204" pitchFamily="34" charset="-122"/>
                <a:ea typeface="微软雅黑" panose="020B0503020204020204" pitchFamily="34" charset="-122"/>
              </a:rPr>
              <a:t>目标效果</a:t>
            </a:r>
            <a:endParaRPr lang="zh-CN" altLang="en-US" sz="3225" b="0" dirty="0">
              <a:latin typeface="微软雅黑" panose="020B0503020204020204" pitchFamily="34" charset="-122"/>
              <a:ea typeface="微软雅黑" panose="020B0503020204020204" pitchFamily="34" charset="-122"/>
            </a:endParaRPr>
          </a:p>
        </p:txBody>
      </p:sp>
      <p:sp>
        <p:nvSpPr>
          <p:cNvPr id="1048998" name="圆角矩形 4"/>
          <p:cNvSpPr/>
          <p:nvPr/>
        </p:nvSpPr>
        <p:spPr>
          <a:xfrm>
            <a:off x="273734" y="1046873"/>
            <a:ext cx="1774449" cy="669371"/>
          </a:xfrm>
          <a:prstGeom prst="roundRect">
            <a:avLst>
              <a:gd name="adj" fmla="val 50000"/>
            </a:avLst>
          </a:prstGeom>
          <a:solidFill>
            <a:srgbClr val="FF6700"/>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1705" b="1" dirty="0"/>
              <a:t>目标效果-</a:t>
            </a:r>
          </a:p>
          <a:p>
            <a:pPr algn="ctr"/>
            <a:r>
              <a:rPr kumimoji="1" lang="en-US" altLang="en-US" sz="1705" b="1" dirty="0"/>
              <a:t>数据治理后</a:t>
            </a:r>
            <a:endParaRPr kumimoji="1" lang="zh-CN" altLang="en-US" sz="1705" b="1" dirty="0"/>
          </a:p>
        </p:txBody>
      </p:sp>
      <p:sp>
        <p:nvSpPr>
          <p:cNvPr id="1048999" name="剪去单角的矩形 3"/>
          <p:cNvSpPr/>
          <p:nvPr/>
        </p:nvSpPr>
        <p:spPr>
          <a:xfrm>
            <a:off x="5165447" y="2359994"/>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呼叫中心</a:t>
            </a:r>
          </a:p>
          <a:p>
            <a:pPr algn="ctr"/>
            <a:r>
              <a:rPr kumimoji="1" lang="en-US" altLang="en-US" sz="1230" dirty="0"/>
              <a:t>CRM系统</a:t>
            </a:r>
            <a:endParaRPr kumimoji="1" lang="zh-CN" altLang="en-US" sz="1230" dirty="0"/>
          </a:p>
        </p:txBody>
      </p:sp>
      <p:sp>
        <p:nvSpPr>
          <p:cNvPr id="1049000" name="剪去单角的矩形 7"/>
          <p:cNvSpPr/>
          <p:nvPr/>
        </p:nvSpPr>
        <p:spPr>
          <a:xfrm>
            <a:off x="6577198" y="2337031"/>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订单处理</a:t>
            </a:r>
          </a:p>
          <a:p>
            <a:pPr algn="ctr"/>
            <a:r>
              <a:rPr kumimoji="1" lang="en-US" altLang="en-US" sz="1230" dirty="0"/>
              <a:t>系统</a:t>
            </a:r>
            <a:endParaRPr kumimoji="1" lang="zh-CN" altLang="en-US" sz="1230" dirty="0"/>
          </a:p>
        </p:txBody>
      </p:sp>
      <p:sp>
        <p:nvSpPr>
          <p:cNvPr id="1049001" name="剪去单角的矩形 12"/>
          <p:cNvSpPr/>
          <p:nvPr/>
        </p:nvSpPr>
        <p:spPr>
          <a:xfrm>
            <a:off x="5729295" y="3597501"/>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HR系统</a:t>
            </a:r>
            <a:endParaRPr kumimoji="1" lang="zh-CN" altLang="en-US" sz="1230" dirty="0"/>
          </a:p>
        </p:txBody>
      </p:sp>
      <p:sp>
        <p:nvSpPr>
          <p:cNvPr id="1049002" name="剪去单角的矩形 14"/>
          <p:cNvSpPr/>
          <p:nvPr/>
        </p:nvSpPr>
        <p:spPr>
          <a:xfrm>
            <a:off x="7346677" y="3597501"/>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采购系统</a:t>
            </a:r>
            <a:endParaRPr kumimoji="1" lang="zh-CN" altLang="en-US" sz="1230" dirty="0"/>
          </a:p>
        </p:txBody>
      </p:sp>
      <p:cxnSp>
        <p:nvCxnSpPr>
          <p:cNvPr id="3145801" name="直线连接符 15"/>
          <p:cNvCxnSpPr>
            <a:cxnSpLocks/>
          </p:cNvCxnSpPr>
          <p:nvPr/>
        </p:nvCxnSpPr>
        <p:spPr>
          <a:xfrm>
            <a:off x="9034127" y="2015732"/>
            <a:ext cx="0" cy="354889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49003" name="罐形 16"/>
          <p:cNvSpPr/>
          <p:nvPr/>
        </p:nvSpPr>
        <p:spPr>
          <a:xfrm>
            <a:off x="1471964" y="2847208"/>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9004" name="剪去单角的矩形 17"/>
          <p:cNvSpPr/>
          <p:nvPr/>
        </p:nvSpPr>
        <p:spPr>
          <a:xfrm>
            <a:off x="1227318" y="2359994"/>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财务报告</a:t>
            </a:r>
            <a:endParaRPr kumimoji="1" lang="zh-CN" altLang="en-US" sz="1230" dirty="0"/>
          </a:p>
        </p:txBody>
      </p:sp>
      <p:sp>
        <p:nvSpPr>
          <p:cNvPr id="1049005" name="剪去单角的矩形 19"/>
          <p:cNvSpPr/>
          <p:nvPr/>
        </p:nvSpPr>
        <p:spPr>
          <a:xfrm>
            <a:off x="2639069" y="2337031"/>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客户行为</a:t>
            </a:r>
          </a:p>
          <a:p>
            <a:pPr algn="ctr"/>
            <a:r>
              <a:rPr kumimoji="1" lang="en-US" altLang="en-US" sz="1230" dirty="0"/>
              <a:t>分析</a:t>
            </a:r>
            <a:endParaRPr kumimoji="1" lang="zh-CN" altLang="en-US" sz="1230" dirty="0"/>
          </a:p>
        </p:txBody>
      </p:sp>
      <p:sp>
        <p:nvSpPr>
          <p:cNvPr id="1049006" name="剪去单角的矩形 23"/>
          <p:cNvSpPr/>
          <p:nvPr/>
        </p:nvSpPr>
        <p:spPr>
          <a:xfrm>
            <a:off x="2165400" y="3597501"/>
            <a:ext cx="1068742" cy="500699"/>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企业绩效</a:t>
            </a:r>
          </a:p>
          <a:p>
            <a:pPr algn="ctr"/>
            <a:r>
              <a:rPr kumimoji="1" lang="en-US" altLang="en-US" sz="1230" dirty="0"/>
              <a:t>管理</a:t>
            </a:r>
            <a:endParaRPr kumimoji="1" lang="zh-CN" altLang="en-US" sz="1230" dirty="0"/>
          </a:p>
        </p:txBody>
      </p:sp>
      <p:sp>
        <p:nvSpPr>
          <p:cNvPr id="1049007" name="左右箭头 27"/>
          <p:cNvSpPr/>
          <p:nvPr/>
        </p:nvSpPr>
        <p:spPr>
          <a:xfrm rot="5400000">
            <a:off x="754699" y="4155082"/>
            <a:ext cx="1596594" cy="128330"/>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9008" name="罐形 28"/>
          <p:cNvSpPr/>
          <p:nvPr/>
        </p:nvSpPr>
        <p:spPr>
          <a:xfrm>
            <a:off x="2860151" y="2860694"/>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9009" name="罐形 29"/>
          <p:cNvSpPr/>
          <p:nvPr/>
        </p:nvSpPr>
        <p:spPr>
          <a:xfrm>
            <a:off x="5426148" y="2847208"/>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9010" name="罐形 30"/>
          <p:cNvSpPr/>
          <p:nvPr/>
        </p:nvSpPr>
        <p:spPr>
          <a:xfrm>
            <a:off x="6777867" y="2814706"/>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9011" name="罐形 31"/>
          <p:cNvSpPr/>
          <p:nvPr/>
        </p:nvSpPr>
        <p:spPr>
          <a:xfrm>
            <a:off x="2377981" y="4098201"/>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9012" name="罐形 32"/>
          <p:cNvSpPr/>
          <p:nvPr/>
        </p:nvSpPr>
        <p:spPr>
          <a:xfrm>
            <a:off x="5966453" y="4098201"/>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9013" name="罐形 33"/>
          <p:cNvSpPr/>
          <p:nvPr/>
        </p:nvSpPr>
        <p:spPr>
          <a:xfrm>
            <a:off x="7584908" y="4098201"/>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9014" name="剪去单角的矩形 36"/>
          <p:cNvSpPr/>
          <p:nvPr/>
        </p:nvSpPr>
        <p:spPr>
          <a:xfrm>
            <a:off x="10046784" y="2183108"/>
            <a:ext cx="1068742" cy="500699"/>
          </a:xfrm>
          <a:prstGeom prst="snip1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客户</a:t>
            </a:r>
            <a:endParaRPr kumimoji="1" lang="zh-CN" altLang="en-US" sz="1230" dirty="0"/>
          </a:p>
        </p:txBody>
      </p:sp>
      <p:sp>
        <p:nvSpPr>
          <p:cNvPr id="1049015" name="罐形 37"/>
          <p:cNvSpPr/>
          <p:nvPr/>
        </p:nvSpPr>
        <p:spPr>
          <a:xfrm>
            <a:off x="10247453" y="2660782"/>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9016" name="剪去单角的矩形 38"/>
          <p:cNvSpPr/>
          <p:nvPr/>
        </p:nvSpPr>
        <p:spPr>
          <a:xfrm>
            <a:off x="10046784" y="3485355"/>
            <a:ext cx="1068742" cy="500699"/>
          </a:xfrm>
          <a:prstGeom prst="snip1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服务商</a:t>
            </a:r>
            <a:endParaRPr kumimoji="1" lang="zh-CN" altLang="en-US" sz="1230" dirty="0"/>
          </a:p>
        </p:txBody>
      </p:sp>
      <p:sp>
        <p:nvSpPr>
          <p:cNvPr id="1049017" name="罐形 39"/>
          <p:cNvSpPr/>
          <p:nvPr/>
        </p:nvSpPr>
        <p:spPr>
          <a:xfrm>
            <a:off x="10247453" y="3963030"/>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9018" name="剪去单角的矩形 40"/>
          <p:cNvSpPr/>
          <p:nvPr/>
        </p:nvSpPr>
        <p:spPr>
          <a:xfrm>
            <a:off x="10047203" y="4799686"/>
            <a:ext cx="1068742" cy="500699"/>
          </a:xfrm>
          <a:prstGeom prst="snip1Rect">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合作伙伴</a:t>
            </a:r>
            <a:endParaRPr kumimoji="1" lang="zh-CN" altLang="en-US" sz="1230" dirty="0"/>
          </a:p>
        </p:txBody>
      </p:sp>
      <p:sp>
        <p:nvSpPr>
          <p:cNvPr id="1049019" name="罐形 41"/>
          <p:cNvSpPr/>
          <p:nvPr/>
        </p:nvSpPr>
        <p:spPr>
          <a:xfrm>
            <a:off x="10247872" y="5277361"/>
            <a:ext cx="601317" cy="468259"/>
          </a:xfrm>
          <a:prstGeom prst="ca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数据</a:t>
            </a:r>
            <a:endParaRPr kumimoji="1" lang="zh-CN" altLang="en-US" sz="1230" dirty="0"/>
          </a:p>
        </p:txBody>
      </p:sp>
      <p:sp>
        <p:nvSpPr>
          <p:cNvPr id="1049020" name="左右箭头 43"/>
          <p:cNvSpPr/>
          <p:nvPr/>
        </p:nvSpPr>
        <p:spPr>
          <a:xfrm>
            <a:off x="8669054" y="5135201"/>
            <a:ext cx="1312061" cy="140829"/>
          </a:xfrm>
          <a:prstGeom prst="leftRightArrow">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9021" name="文本框 49"/>
          <p:cNvSpPr txBox="1"/>
          <p:nvPr/>
        </p:nvSpPr>
        <p:spPr>
          <a:xfrm>
            <a:off x="708052" y="5830622"/>
            <a:ext cx="10835017" cy="879856"/>
          </a:xfrm>
          <a:prstGeom prst="rect">
            <a:avLst/>
          </a:prstGeom>
          <a:noFill/>
        </p:spPr>
        <p:txBody>
          <a:bodyPr wrap="none" rtlCol="0">
            <a:spAutoFit/>
          </a:bodyPr>
          <a:lstStyle/>
          <a:p>
            <a:r>
              <a:rPr lang="en-US" altLang="en-US" sz="1705" dirty="0"/>
              <a:t>数据治理的价值:</a:t>
            </a:r>
            <a:br>
              <a:rPr lang="en-US" altLang="en-US" sz="1705" dirty="0"/>
            </a:br>
            <a:r>
              <a:rPr lang="en-US" altLang="en-US" sz="1705" dirty="0"/>
              <a:t>数据</a:t>
            </a:r>
            <a:r>
              <a:rPr lang="zh-CN" altLang="en-US" sz="1705" dirty="0"/>
              <a:t>共享</a:t>
            </a:r>
            <a:r>
              <a:rPr lang="en-US" altLang="en-US" sz="1705" dirty="0"/>
              <a:t>、</a:t>
            </a:r>
            <a:r>
              <a:rPr lang="zh-CN" altLang="en-US" sz="1705" dirty="0"/>
              <a:t>编码统一、数据同步、</a:t>
            </a:r>
            <a:r>
              <a:rPr lang="en-US" altLang="en-US" sz="1705" dirty="0"/>
              <a:t>内容丰富</a:t>
            </a:r>
            <a:r>
              <a:rPr lang="zh-CN" altLang="en-US" sz="1705" dirty="0"/>
              <a:t>、</a:t>
            </a:r>
            <a:r>
              <a:rPr lang="en-US" altLang="en-US" sz="1705" dirty="0"/>
              <a:t>数据干净、</a:t>
            </a:r>
            <a:r>
              <a:rPr lang="zh-CN" altLang="en-US" sz="1705" dirty="0"/>
              <a:t>访问</a:t>
            </a:r>
            <a:r>
              <a:rPr lang="en-US" altLang="en-US" sz="1705" dirty="0"/>
              <a:t>可控</a:t>
            </a:r>
          </a:p>
          <a:p>
            <a:r>
              <a:rPr kumimoji="1" lang="en-US" altLang="en-US" sz="1705" dirty="0"/>
              <a:t>单一平台、标准组件、拖拽可视化操作，支持定制 (组件开发接口支持 java, </a:t>
            </a:r>
            <a:r>
              <a:rPr kumimoji="1" lang="en-US" altLang="en-US" sz="1705" dirty="0" err="1"/>
              <a:t>scala</a:t>
            </a:r>
            <a:r>
              <a:rPr kumimoji="1" lang="en-US" altLang="en-US" sz="1705" dirty="0"/>
              <a:t>, python, groovy, shell多种语言)</a:t>
            </a:r>
          </a:p>
        </p:txBody>
      </p:sp>
      <p:sp>
        <p:nvSpPr>
          <p:cNvPr id="1049022" name="文本框 51"/>
          <p:cNvSpPr txBox="1"/>
          <p:nvPr/>
        </p:nvSpPr>
        <p:spPr>
          <a:xfrm>
            <a:off x="1932870" y="2015732"/>
            <a:ext cx="1056700" cy="354841"/>
          </a:xfrm>
          <a:prstGeom prst="rect">
            <a:avLst/>
          </a:prstGeom>
          <a:noFill/>
        </p:spPr>
        <p:txBody>
          <a:bodyPr wrap="none" rtlCol="0">
            <a:spAutoFit/>
          </a:bodyPr>
          <a:lstStyle/>
          <a:p>
            <a:r>
              <a:rPr kumimoji="1" lang="en-US" altLang="en-US" sz="1705" dirty="0"/>
              <a:t>数据分析</a:t>
            </a:r>
            <a:endParaRPr kumimoji="1" lang="zh-CN" altLang="en-US" sz="1705" dirty="0"/>
          </a:p>
        </p:txBody>
      </p:sp>
      <p:sp>
        <p:nvSpPr>
          <p:cNvPr id="1049023" name="文本框 52"/>
          <p:cNvSpPr txBox="1"/>
          <p:nvPr/>
        </p:nvSpPr>
        <p:spPr>
          <a:xfrm>
            <a:off x="5746947" y="1983806"/>
            <a:ext cx="1056700" cy="354841"/>
          </a:xfrm>
          <a:prstGeom prst="rect">
            <a:avLst/>
          </a:prstGeom>
          <a:noFill/>
        </p:spPr>
        <p:txBody>
          <a:bodyPr wrap="none" rtlCol="0">
            <a:spAutoFit/>
          </a:bodyPr>
          <a:lstStyle/>
          <a:p>
            <a:r>
              <a:rPr kumimoji="1" lang="en-US" altLang="en-US" sz="1705" dirty="0"/>
              <a:t>业务系统</a:t>
            </a:r>
            <a:endParaRPr kumimoji="1" lang="zh-CN" altLang="en-US" sz="1705" dirty="0"/>
          </a:p>
        </p:txBody>
      </p:sp>
      <p:sp>
        <p:nvSpPr>
          <p:cNvPr id="1049024" name="圆角矩形 54"/>
          <p:cNvSpPr/>
          <p:nvPr/>
        </p:nvSpPr>
        <p:spPr>
          <a:xfrm>
            <a:off x="4129014" y="1616873"/>
            <a:ext cx="866654" cy="392060"/>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企业内部</a:t>
            </a:r>
            <a:endParaRPr kumimoji="1" lang="zh-CN" altLang="en-US" sz="1230" dirty="0"/>
          </a:p>
        </p:txBody>
      </p:sp>
      <p:sp>
        <p:nvSpPr>
          <p:cNvPr id="1049025" name="圆角矩形 55"/>
          <p:cNvSpPr/>
          <p:nvPr/>
        </p:nvSpPr>
        <p:spPr>
          <a:xfrm>
            <a:off x="9814126" y="1577876"/>
            <a:ext cx="866654" cy="392060"/>
          </a:xfrm>
          <a:prstGeom prst="roundRect">
            <a:avLst/>
          </a:prstGeom>
          <a:solidFill>
            <a:srgbClr val="FF9966"/>
          </a:solidFill>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230" dirty="0"/>
              <a:t>企业外部</a:t>
            </a:r>
            <a:endParaRPr kumimoji="1" lang="zh-CN" altLang="en-US" sz="1230" dirty="0"/>
          </a:p>
        </p:txBody>
      </p:sp>
      <p:sp>
        <p:nvSpPr>
          <p:cNvPr id="1049026" name="矩形 2"/>
          <p:cNvSpPr/>
          <p:nvPr/>
        </p:nvSpPr>
        <p:spPr>
          <a:xfrm>
            <a:off x="1150552" y="5061375"/>
            <a:ext cx="7459825" cy="626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r>
              <a:rPr kumimoji="1" lang="en-US" altLang="en-US" sz="1705" dirty="0"/>
              <a:t>数据湖治理平台</a:t>
            </a:r>
            <a:endParaRPr kumimoji="1" lang="zh-CN" altLang="en-US" sz="1705" dirty="0"/>
          </a:p>
        </p:txBody>
      </p:sp>
      <p:sp>
        <p:nvSpPr>
          <p:cNvPr id="1049027" name="左右箭头 50"/>
          <p:cNvSpPr/>
          <p:nvPr/>
        </p:nvSpPr>
        <p:spPr>
          <a:xfrm rot="5400000">
            <a:off x="2609239" y="4151910"/>
            <a:ext cx="1596594" cy="128330"/>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9028" name="左右箭头 53"/>
          <p:cNvSpPr/>
          <p:nvPr/>
        </p:nvSpPr>
        <p:spPr>
          <a:xfrm rot="5400000">
            <a:off x="2440433" y="4737863"/>
            <a:ext cx="417688" cy="110191"/>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9029" name="左右箭头 56"/>
          <p:cNvSpPr/>
          <p:nvPr/>
        </p:nvSpPr>
        <p:spPr>
          <a:xfrm rot="5400000">
            <a:off x="6038953" y="4739853"/>
            <a:ext cx="417688" cy="110191"/>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9030" name="左右箭头 57"/>
          <p:cNvSpPr/>
          <p:nvPr/>
        </p:nvSpPr>
        <p:spPr>
          <a:xfrm rot="5400000">
            <a:off x="7672204" y="4744464"/>
            <a:ext cx="417688" cy="110191"/>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9031" name="左右箭头 58"/>
          <p:cNvSpPr/>
          <p:nvPr/>
        </p:nvSpPr>
        <p:spPr>
          <a:xfrm rot="5400000">
            <a:off x="4744205" y="4144331"/>
            <a:ext cx="1596594" cy="128330"/>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9032" name="左右箭头 59"/>
          <p:cNvSpPr/>
          <p:nvPr/>
        </p:nvSpPr>
        <p:spPr>
          <a:xfrm rot="5400000">
            <a:off x="6352499" y="4152886"/>
            <a:ext cx="1596594" cy="128330"/>
          </a:xfrm>
          <a:prstGeom prst="lef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9033" name="左右箭头 60"/>
          <p:cNvSpPr/>
          <p:nvPr/>
        </p:nvSpPr>
        <p:spPr>
          <a:xfrm rot="19460911">
            <a:off x="8545021" y="4435071"/>
            <a:ext cx="1612544" cy="114086"/>
          </a:xfrm>
          <a:prstGeom prst="leftRightArrow">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9034" name="左右箭头 61"/>
          <p:cNvSpPr/>
          <p:nvPr/>
        </p:nvSpPr>
        <p:spPr>
          <a:xfrm rot="18206492">
            <a:off x="7912178" y="3704333"/>
            <a:ext cx="2671225" cy="91386"/>
          </a:xfrm>
          <a:prstGeom prst="leftRightArrow">
            <a:avLst/>
          </a:prstGeom>
          <a:solidFill>
            <a:srgbClr val="FF996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665" tIns="43333" rIns="86665" bIns="43333" numCol="1" spcCol="0" rtlCol="0" fromWordArt="0" anchor="ctr" anchorCtr="0" forceAA="0" compatLnSpc="1">
            <a:noAutofit/>
          </a:bodyPr>
          <a:lstStyle/>
          <a:p>
            <a:pPr algn="ctr"/>
            <a:endParaRPr kumimoji="1" lang="zh-CN" altLang="en-US" sz="1705"/>
          </a:p>
        </p:txBody>
      </p:sp>
      <p:sp>
        <p:nvSpPr>
          <p:cNvPr id="1049035" name="圆角矩形 5"/>
          <p:cNvSpPr/>
          <p:nvPr/>
        </p:nvSpPr>
        <p:spPr>
          <a:xfrm>
            <a:off x="1381660" y="5189909"/>
            <a:ext cx="914400" cy="38222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en-US" sz="1300" dirty="0"/>
              <a:t>原始数据</a:t>
            </a:r>
            <a:endParaRPr kumimoji="1" lang="zh-CN" altLang="en-US" sz="1300" dirty="0"/>
          </a:p>
        </p:txBody>
      </p:sp>
      <p:sp>
        <p:nvSpPr>
          <p:cNvPr id="1049036" name="圆角矩形 42"/>
          <p:cNvSpPr/>
          <p:nvPr/>
        </p:nvSpPr>
        <p:spPr>
          <a:xfrm>
            <a:off x="2557301" y="5196029"/>
            <a:ext cx="1275111" cy="38222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kumimoji="1" lang="en-US" altLang="en-US" sz="1300" dirty="0"/>
              <a:t>清洗后的数据</a:t>
            </a:r>
          </a:p>
          <a:p>
            <a:pPr algn="ctr"/>
            <a:r>
              <a:rPr kumimoji="1" lang="en-US" altLang="en-US" sz="1300" dirty="0"/>
              <a:t>数据质量报告</a:t>
            </a:r>
            <a:endParaRPr kumimoji="1" lang="zh-CN" altLang="en-US" sz="1300" dirty="0"/>
          </a:p>
        </p:txBody>
      </p:sp>
      <p:sp>
        <p:nvSpPr>
          <p:cNvPr id="1049037" name="圆角矩形 44"/>
          <p:cNvSpPr/>
          <p:nvPr/>
        </p:nvSpPr>
        <p:spPr>
          <a:xfrm>
            <a:off x="5664457" y="5198662"/>
            <a:ext cx="950379" cy="37290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en-US" sz="1300" dirty="0"/>
              <a:t>关联数据</a:t>
            </a:r>
          </a:p>
          <a:p>
            <a:pPr algn="ctr"/>
            <a:r>
              <a:rPr kumimoji="1" lang="en-US" altLang="en-US" sz="1300" dirty="0"/>
              <a:t>加工数据</a:t>
            </a:r>
            <a:endParaRPr kumimoji="1" lang="zh-CN" altLang="en-US" sz="1300" dirty="0"/>
          </a:p>
        </p:txBody>
      </p:sp>
      <p:sp>
        <p:nvSpPr>
          <p:cNvPr id="1049038" name="圆角矩形 45"/>
          <p:cNvSpPr/>
          <p:nvPr/>
        </p:nvSpPr>
        <p:spPr>
          <a:xfrm>
            <a:off x="6771801" y="5202226"/>
            <a:ext cx="950379" cy="37290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en-US" sz="1300" dirty="0"/>
              <a:t>共享数据</a:t>
            </a:r>
          </a:p>
          <a:p>
            <a:pPr algn="ctr"/>
            <a:r>
              <a:rPr kumimoji="1" lang="en-US" altLang="en-US" sz="1300" dirty="0"/>
              <a:t>标准数据</a:t>
            </a:r>
            <a:endParaRPr kumimoji="1" lang="zh-CN" altLang="en-US" sz="1300" dirty="0"/>
          </a:p>
        </p:txBody>
      </p:sp>
      <p:sp>
        <p:nvSpPr>
          <p:cNvPr id="1049039" name="圆角矩形 46"/>
          <p:cNvSpPr/>
          <p:nvPr/>
        </p:nvSpPr>
        <p:spPr>
          <a:xfrm>
            <a:off x="7877334" y="5194571"/>
            <a:ext cx="596290" cy="37290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en-US" sz="1300" dirty="0"/>
              <a:t>数据</a:t>
            </a:r>
          </a:p>
          <a:p>
            <a:pPr algn="ctr"/>
            <a:r>
              <a:rPr kumimoji="1" lang="en-US" altLang="en-US" sz="1300" dirty="0"/>
              <a:t>资产</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3" name="标题 5"/>
          <p:cNvSpPr>
            <a:spLocks noGrp="1"/>
          </p:cNvSpPr>
          <p:nvPr>
            <p:ph type="title"/>
          </p:nvPr>
        </p:nvSpPr>
        <p:spPr/>
        <p:txBody>
          <a:bodyPr>
            <a:normAutofit/>
          </a:bodyPr>
          <a:lstStyle/>
          <a:p>
            <a:r>
              <a:rPr lang="en-US" altLang="zh-CN" sz="3200" b="0" dirty="0">
                <a:latin typeface="微软雅黑" panose="020B0503020204020204" pitchFamily="34" charset="-122"/>
                <a:ea typeface="微软雅黑" panose="020B0503020204020204" pitchFamily="34" charset="-122"/>
              </a:rPr>
              <a:t> </a:t>
            </a:r>
            <a:r>
              <a:rPr lang="zh-CN" altLang="en-US" sz="3200" b="0" dirty="0">
                <a:latin typeface="微软雅黑" panose="020B0503020204020204" pitchFamily="34" charset="-122"/>
                <a:ea typeface="微软雅黑" panose="020B0503020204020204" pitchFamily="34" charset="-122"/>
              </a:rPr>
              <a:t>大数据处理平台</a:t>
            </a:r>
            <a:r>
              <a:rPr lang="en-US" altLang="en-US" sz="3200" b="0" dirty="0">
                <a:latin typeface="微软雅黑" panose="020B0503020204020204" pitchFamily="34" charset="-122"/>
                <a:ea typeface="微软雅黑" panose="020B0503020204020204" pitchFamily="34" charset="-122"/>
              </a:rPr>
              <a:t>——数据采集</a:t>
            </a:r>
            <a:endParaRPr lang="zh-CN" altLang="en-US" sz="3200" b="0" dirty="0">
              <a:latin typeface="微软雅黑" panose="020B0503020204020204" pitchFamily="34" charset="-122"/>
              <a:ea typeface="微软雅黑" panose="020B0503020204020204" pitchFamily="34" charset="-122"/>
            </a:endParaRPr>
          </a:p>
        </p:txBody>
      </p:sp>
      <p:grpSp>
        <p:nvGrpSpPr>
          <p:cNvPr id="170" name="组合 43"/>
          <p:cNvGrpSpPr/>
          <p:nvPr/>
        </p:nvGrpSpPr>
        <p:grpSpPr bwMode="auto">
          <a:xfrm>
            <a:off x="349888" y="221558"/>
            <a:ext cx="263525" cy="393700"/>
            <a:chOff x="0" y="0"/>
            <a:chExt cx="213756" cy="427512"/>
          </a:xfrm>
        </p:grpSpPr>
        <p:sp>
          <p:nvSpPr>
            <p:cNvPr id="1049044"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045"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046" name="矩形 46"/>
          <p:cNvSpPr/>
          <p:nvPr/>
        </p:nvSpPr>
        <p:spPr>
          <a:xfrm>
            <a:off x="1867170" y="3931581"/>
            <a:ext cx="1317811" cy="8068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en-US" dirty="0"/>
              <a:t>非结构化</a:t>
            </a:r>
          </a:p>
          <a:p>
            <a:pPr algn="ctr"/>
            <a:r>
              <a:rPr kumimoji="1" lang="en-US" altLang="en-US" dirty="0"/>
              <a:t>数据</a:t>
            </a:r>
            <a:endParaRPr kumimoji="1" lang="zh-CN" altLang="en-US" dirty="0"/>
          </a:p>
        </p:txBody>
      </p:sp>
      <p:sp>
        <p:nvSpPr>
          <p:cNvPr id="1049047" name="矩形 47"/>
          <p:cNvSpPr/>
          <p:nvPr/>
        </p:nvSpPr>
        <p:spPr>
          <a:xfrm>
            <a:off x="1867170" y="2880191"/>
            <a:ext cx="1317811" cy="8068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dirty="0"/>
              <a:t>半结构化数据</a:t>
            </a:r>
            <a:endParaRPr kumimoji="1" lang="zh-CN" altLang="en-US" dirty="0"/>
          </a:p>
        </p:txBody>
      </p:sp>
      <p:sp>
        <p:nvSpPr>
          <p:cNvPr id="1049048" name="罐形 2"/>
          <p:cNvSpPr/>
          <p:nvPr/>
        </p:nvSpPr>
        <p:spPr>
          <a:xfrm>
            <a:off x="1813384" y="1707777"/>
            <a:ext cx="1425388" cy="927848"/>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en-US" dirty="0"/>
              <a:t>结构化</a:t>
            </a:r>
          </a:p>
          <a:p>
            <a:pPr algn="ctr"/>
            <a:r>
              <a:rPr kumimoji="1" lang="en-US" altLang="en-US" dirty="0"/>
              <a:t>数据</a:t>
            </a:r>
            <a:endParaRPr kumimoji="1" lang="zh-CN" altLang="en-US" dirty="0"/>
          </a:p>
        </p:txBody>
      </p:sp>
      <p:sp>
        <p:nvSpPr>
          <p:cNvPr id="1049049" name="圆角矩形 10"/>
          <p:cNvSpPr/>
          <p:nvPr/>
        </p:nvSpPr>
        <p:spPr>
          <a:xfrm>
            <a:off x="7396871" y="1707777"/>
            <a:ext cx="3514926" cy="408314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sp>
        <p:nvSpPr>
          <p:cNvPr id="1049050" name="矩形 49"/>
          <p:cNvSpPr/>
          <p:nvPr/>
        </p:nvSpPr>
        <p:spPr>
          <a:xfrm>
            <a:off x="1867170" y="4984094"/>
            <a:ext cx="1317811" cy="8068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en-US" dirty="0"/>
              <a:t>网络数据</a:t>
            </a:r>
            <a:endParaRPr kumimoji="1" lang="zh-CN" altLang="en-US" dirty="0"/>
          </a:p>
        </p:txBody>
      </p:sp>
      <p:sp>
        <p:nvSpPr>
          <p:cNvPr id="1049051" name="右箭头 11"/>
          <p:cNvSpPr/>
          <p:nvPr/>
        </p:nvSpPr>
        <p:spPr>
          <a:xfrm>
            <a:off x="3394891" y="1922930"/>
            <a:ext cx="3792070" cy="41686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en-US" dirty="0"/>
              <a:t>全量、增量、实时</a:t>
            </a:r>
          </a:p>
        </p:txBody>
      </p:sp>
      <p:sp>
        <p:nvSpPr>
          <p:cNvPr id="1049052" name="右箭头 50"/>
          <p:cNvSpPr/>
          <p:nvPr/>
        </p:nvSpPr>
        <p:spPr>
          <a:xfrm>
            <a:off x="3394891" y="3075172"/>
            <a:ext cx="3792070" cy="41686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en-US" dirty="0"/>
              <a:t>全量、增量、实时</a:t>
            </a:r>
          </a:p>
        </p:txBody>
      </p:sp>
      <p:sp>
        <p:nvSpPr>
          <p:cNvPr id="1049053" name="文本框 52"/>
          <p:cNvSpPr txBox="1"/>
          <p:nvPr/>
        </p:nvSpPr>
        <p:spPr>
          <a:xfrm>
            <a:off x="752438" y="2084297"/>
            <a:ext cx="1107996" cy="369332"/>
          </a:xfrm>
          <a:prstGeom prst="rect">
            <a:avLst/>
          </a:prstGeom>
          <a:noFill/>
        </p:spPr>
        <p:txBody>
          <a:bodyPr wrap="none" rtlCol="0">
            <a:spAutoFit/>
          </a:bodyPr>
          <a:lstStyle/>
          <a:p>
            <a:r>
              <a:rPr kumimoji="1" lang="en-US" altLang="en-US" dirty="0"/>
              <a:t>数据库表</a:t>
            </a:r>
            <a:endParaRPr kumimoji="1" lang="zh-CN" altLang="en-US" dirty="0"/>
          </a:p>
        </p:txBody>
      </p:sp>
      <p:sp>
        <p:nvSpPr>
          <p:cNvPr id="1049054" name="文本框 53"/>
          <p:cNvSpPr txBox="1"/>
          <p:nvPr/>
        </p:nvSpPr>
        <p:spPr>
          <a:xfrm>
            <a:off x="542746" y="2822847"/>
            <a:ext cx="1396536" cy="923330"/>
          </a:xfrm>
          <a:prstGeom prst="rect">
            <a:avLst/>
          </a:prstGeom>
          <a:noFill/>
        </p:spPr>
        <p:txBody>
          <a:bodyPr wrap="none" rtlCol="0">
            <a:spAutoFit/>
          </a:bodyPr>
          <a:lstStyle/>
          <a:p>
            <a:r>
              <a:rPr kumimoji="1" lang="en-US" altLang="en-US" dirty="0"/>
              <a:t>CSV、XLS</a:t>
            </a:r>
          </a:p>
          <a:p>
            <a:r>
              <a:rPr kumimoji="1" lang="en-US" altLang="en-US" dirty="0"/>
              <a:t>JSON、XML</a:t>
            </a:r>
          </a:p>
          <a:p>
            <a:r>
              <a:rPr kumimoji="1" lang="en-US" altLang="en-US" dirty="0"/>
              <a:t>日志</a:t>
            </a:r>
            <a:endParaRPr kumimoji="1" lang="zh-CN" altLang="en-US" dirty="0"/>
          </a:p>
        </p:txBody>
      </p:sp>
      <p:sp>
        <p:nvSpPr>
          <p:cNvPr id="1049055" name="文本框 54"/>
          <p:cNvSpPr txBox="1"/>
          <p:nvPr/>
        </p:nvSpPr>
        <p:spPr>
          <a:xfrm>
            <a:off x="613413" y="4010535"/>
            <a:ext cx="1338828" cy="646331"/>
          </a:xfrm>
          <a:prstGeom prst="rect">
            <a:avLst/>
          </a:prstGeom>
          <a:noFill/>
        </p:spPr>
        <p:txBody>
          <a:bodyPr wrap="none" rtlCol="0">
            <a:spAutoFit/>
          </a:bodyPr>
          <a:lstStyle/>
          <a:p>
            <a:r>
              <a:rPr kumimoji="1" lang="en-US" altLang="en-US" dirty="0"/>
              <a:t>文档、图片</a:t>
            </a:r>
          </a:p>
          <a:p>
            <a:r>
              <a:rPr kumimoji="1" lang="en-US" altLang="en-US" dirty="0"/>
              <a:t>音频、视频</a:t>
            </a:r>
            <a:endParaRPr kumimoji="1" lang="zh-CN" altLang="en-US" dirty="0"/>
          </a:p>
        </p:txBody>
      </p:sp>
      <p:sp>
        <p:nvSpPr>
          <p:cNvPr id="1049056" name="文本框 55"/>
          <p:cNvSpPr txBox="1"/>
          <p:nvPr/>
        </p:nvSpPr>
        <p:spPr>
          <a:xfrm>
            <a:off x="613413" y="5202840"/>
            <a:ext cx="1338828" cy="369332"/>
          </a:xfrm>
          <a:prstGeom prst="rect">
            <a:avLst/>
          </a:prstGeom>
          <a:noFill/>
        </p:spPr>
        <p:txBody>
          <a:bodyPr wrap="none" rtlCol="0">
            <a:spAutoFit/>
          </a:bodyPr>
          <a:lstStyle/>
          <a:p>
            <a:r>
              <a:rPr kumimoji="1" lang="en-US" altLang="en-US" dirty="0"/>
              <a:t>网页、论坛</a:t>
            </a:r>
            <a:endParaRPr kumimoji="1" lang="zh-CN" altLang="en-US" dirty="0"/>
          </a:p>
        </p:txBody>
      </p:sp>
      <p:sp>
        <p:nvSpPr>
          <p:cNvPr id="1049057" name="罐形 56"/>
          <p:cNvSpPr/>
          <p:nvPr/>
        </p:nvSpPr>
        <p:spPr>
          <a:xfrm>
            <a:off x="7638918" y="2174452"/>
            <a:ext cx="1425388" cy="961846"/>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en-US" dirty="0"/>
              <a:t>关系型</a:t>
            </a:r>
          </a:p>
          <a:p>
            <a:pPr algn="ctr"/>
            <a:r>
              <a:rPr kumimoji="1" lang="en-US" altLang="en-US" dirty="0"/>
              <a:t>数据库</a:t>
            </a:r>
            <a:endParaRPr kumimoji="1" lang="zh-CN" altLang="en-US" dirty="0"/>
          </a:p>
        </p:txBody>
      </p:sp>
      <p:sp>
        <p:nvSpPr>
          <p:cNvPr id="1049058" name="矩形 57"/>
          <p:cNvSpPr/>
          <p:nvPr/>
        </p:nvSpPr>
        <p:spPr>
          <a:xfrm>
            <a:off x="7692706" y="4569925"/>
            <a:ext cx="1317811" cy="83638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dirty="0"/>
              <a:t>文件系统</a:t>
            </a:r>
            <a:endParaRPr kumimoji="1" lang="zh-CN" altLang="en-US" dirty="0"/>
          </a:p>
        </p:txBody>
      </p:sp>
      <p:sp>
        <p:nvSpPr>
          <p:cNvPr id="1049059" name="矩形 59"/>
          <p:cNvSpPr/>
          <p:nvPr/>
        </p:nvSpPr>
        <p:spPr>
          <a:xfrm>
            <a:off x="9274216" y="4591179"/>
            <a:ext cx="1317811" cy="83638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dirty="0"/>
              <a:t>分布式文件系统</a:t>
            </a:r>
            <a:endParaRPr kumimoji="1" lang="zh-CN" altLang="en-US" dirty="0"/>
          </a:p>
        </p:txBody>
      </p:sp>
      <p:sp>
        <p:nvSpPr>
          <p:cNvPr id="1049060" name="右箭头 60"/>
          <p:cNvSpPr/>
          <p:nvPr/>
        </p:nvSpPr>
        <p:spPr>
          <a:xfrm>
            <a:off x="3394891" y="5203720"/>
            <a:ext cx="3792070" cy="41686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en-US" dirty="0"/>
              <a:t>网络爬虫、全量、增量</a:t>
            </a:r>
          </a:p>
        </p:txBody>
      </p:sp>
      <p:sp>
        <p:nvSpPr>
          <p:cNvPr id="1049061" name="罐形 61"/>
          <p:cNvSpPr/>
          <p:nvPr/>
        </p:nvSpPr>
        <p:spPr>
          <a:xfrm>
            <a:off x="9274216" y="2174452"/>
            <a:ext cx="1425388" cy="961846"/>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en-US" dirty="0"/>
              <a:t>NoSQL </a:t>
            </a:r>
          </a:p>
          <a:p>
            <a:pPr algn="ctr"/>
            <a:r>
              <a:rPr kumimoji="1" lang="en-US" altLang="en-US" dirty="0"/>
              <a:t>数据库</a:t>
            </a:r>
            <a:endParaRPr kumimoji="1" lang="zh-CN" altLang="en-US" dirty="0"/>
          </a:p>
        </p:txBody>
      </p:sp>
      <p:sp>
        <p:nvSpPr>
          <p:cNvPr id="1049062" name="罐形 62"/>
          <p:cNvSpPr/>
          <p:nvPr/>
        </p:nvSpPr>
        <p:spPr>
          <a:xfrm>
            <a:off x="7638917" y="3373757"/>
            <a:ext cx="1425388" cy="961846"/>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en-US" dirty="0"/>
              <a:t>图 </a:t>
            </a:r>
          </a:p>
          <a:p>
            <a:pPr algn="ctr"/>
            <a:r>
              <a:rPr kumimoji="1" lang="en-US" altLang="en-US" dirty="0"/>
              <a:t>数据库</a:t>
            </a:r>
            <a:endParaRPr kumimoji="1" lang="zh-CN" altLang="en-US" dirty="0"/>
          </a:p>
        </p:txBody>
      </p:sp>
      <p:sp>
        <p:nvSpPr>
          <p:cNvPr id="1049063" name="罐形 63"/>
          <p:cNvSpPr/>
          <p:nvPr/>
        </p:nvSpPr>
        <p:spPr>
          <a:xfrm>
            <a:off x="9274216" y="3403172"/>
            <a:ext cx="1425388" cy="961846"/>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en-US" dirty="0"/>
              <a:t>GIS </a:t>
            </a:r>
          </a:p>
          <a:p>
            <a:pPr algn="ctr"/>
            <a:r>
              <a:rPr kumimoji="1" lang="en-US" altLang="en-US" dirty="0"/>
              <a:t>数据库</a:t>
            </a:r>
            <a:endParaRPr kumimoji="1" lang="zh-CN" altLang="en-US" dirty="0"/>
          </a:p>
        </p:txBody>
      </p:sp>
      <p:sp>
        <p:nvSpPr>
          <p:cNvPr id="1049064" name="右箭头 64"/>
          <p:cNvSpPr/>
          <p:nvPr/>
        </p:nvSpPr>
        <p:spPr>
          <a:xfrm>
            <a:off x="3392608" y="4139446"/>
            <a:ext cx="3792070" cy="416861"/>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en-US" dirty="0"/>
              <a:t>全量、增量</a:t>
            </a:r>
          </a:p>
        </p:txBody>
      </p:sp>
      <p:sp>
        <p:nvSpPr>
          <p:cNvPr id="1049065" name="文本框 65"/>
          <p:cNvSpPr txBox="1"/>
          <p:nvPr/>
        </p:nvSpPr>
        <p:spPr>
          <a:xfrm>
            <a:off x="8502491" y="1788923"/>
            <a:ext cx="1331258" cy="369332"/>
          </a:xfrm>
          <a:prstGeom prst="rect">
            <a:avLst/>
          </a:prstGeom>
          <a:noFill/>
        </p:spPr>
        <p:txBody>
          <a:bodyPr wrap="square" rtlCol="0">
            <a:spAutoFit/>
          </a:bodyPr>
          <a:lstStyle/>
          <a:p>
            <a:r>
              <a:rPr kumimoji="1" lang="en-US" altLang="en-US" b="1" dirty="0"/>
              <a:t>数据存储</a:t>
            </a:r>
            <a:endParaRPr kumimoji="1" lang="zh-CN" altLang="en-US" b="1" dirty="0"/>
          </a:p>
        </p:txBody>
      </p:sp>
      <p:sp>
        <p:nvSpPr>
          <p:cNvPr id="1049066" name="文本框 68"/>
          <p:cNvSpPr txBox="1"/>
          <p:nvPr/>
        </p:nvSpPr>
        <p:spPr>
          <a:xfrm>
            <a:off x="3563471" y="962577"/>
            <a:ext cx="1107996" cy="369332"/>
          </a:xfrm>
          <a:prstGeom prst="rect">
            <a:avLst/>
          </a:prstGeom>
          <a:noFill/>
        </p:spPr>
        <p:txBody>
          <a:bodyPr wrap="none" rtlCol="0">
            <a:spAutoFit/>
          </a:bodyPr>
          <a:lstStyle/>
          <a:p>
            <a:r>
              <a:rPr kumimoji="1" lang="en-US" altLang="en-US" b="1" dirty="0"/>
              <a:t>界面管理</a:t>
            </a:r>
            <a:endParaRPr kumimoji="1" lang="zh-CN" altLang="en-US" b="1" dirty="0"/>
          </a:p>
        </p:txBody>
      </p:sp>
      <p:sp>
        <p:nvSpPr>
          <p:cNvPr id="1049067" name="文本框 69"/>
          <p:cNvSpPr txBox="1"/>
          <p:nvPr/>
        </p:nvSpPr>
        <p:spPr>
          <a:xfrm>
            <a:off x="4671467" y="1304365"/>
            <a:ext cx="646331" cy="369332"/>
          </a:xfrm>
          <a:prstGeom prst="rect">
            <a:avLst/>
          </a:prstGeom>
          <a:noFill/>
        </p:spPr>
        <p:txBody>
          <a:bodyPr wrap="none" rtlCol="0">
            <a:spAutoFit/>
          </a:bodyPr>
          <a:lstStyle/>
          <a:p>
            <a:r>
              <a:rPr kumimoji="1" lang="en-US" altLang="en-US" dirty="0"/>
              <a:t>任务</a:t>
            </a:r>
            <a:endParaRPr kumimoji="1" lang="zh-CN" altLang="en-US" dirty="0"/>
          </a:p>
        </p:txBody>
      </p:sp>
      <p:sp>
        <p:nvSpPr>
          <p:cNvPr id="1049068" name="文本框 70"/>
          <p:cNvSpPr txBox="1"/>
          <p:nvPr/>
        </p:nvSpPr>
        <p:spPr>
          <a:xfrm>
            <a:off x="5288643" y="1304365"/>
            <a:ext cx="646331" cy="369332"/>
          </a:xfrm>
          <a:prstGeom prst="rect">
            <a:avLst/>
          </a:prstGeom>
          <a:noFill/>
        </p:spPr>
        <p:txBody>
          <a:bodyPr wrap="none" rtlCol="0">
            <a:spAutoFit/>
          </a:bodyPr>
          <a:lstStyle/>
          <a:p>
            <a:r>
              <a:rPr kumimoji="1" lang="en-US" altLang="en-US" dirty="0"/>
              <a:t>进度</a:t>
            </a:r>
            <a:endParaRPr kumimoji="1" lang="zh-CN" altLang="en-US" dirty="0"/>
          </a:p>
        </p:txBody>
      </p:sp>
      <p:sp>
        <p:nvSpPr>
          <p:cNvPr id="1049069" name="文本框 71"/>
          <p:cNvSpPr txBox="1"/>
          <p:nvPr/>
        </p:nvSpPr>
        <p:spPr>
          <a:xfrm>
            <a:off x="5934974" y="1304365"/>
            <a:ext cx="646331" cy="369332"/>
          </a:xfrm>
          <a:prstGeom prst="rect">
            <a:avLst/>
          </a:prstGeom>
          <a:noFill/>
        </p:spPr>
        <p:txBody>
          <a:bodyPr wrap="none" rtlCol="0">
            <a:spAutoFit/>
          </a:bodyPr>
          <a:lstStyle/>
          <a:p>
            <a:r>
              <a:rPr kumimoji="1" lang="en-US" altLang="en-US" dirty="0"/>
              <a:t>日志</a:t>
            </a:r>
            <a:endParaRPr kumimoji="1" lang="zh-CN" altLang="en-US" dirty="0"/>
          </a:p>
        </p:txBody>
      </p:sp>
      <p:sp>
        <p:nvSpPr>
          <p:cNvPr id="1049070" name="文本框 72"/>
          <p:cNvSpPr txBox="1"/>
          <p:nvPr/>
        </p:nvSpPr>
        <p:spPr>
          <a:xfrm>
            <a:off x="3563471" y="1304365"/>
            <a:ext cx="1107996" cy="369332"/>
          </a:xfrm>
          <a:prstGeom prst="rect">
            <a:avLst/>
          </a:prstGeom>
          <a:noFill/>
        </p:spPr>
        <p:txBody>
          <a:bodyPr wrap="none" rtlCol="0">
            <a:spAutoFit/>
          </a:bodyPr>
          <a:lstStyle/>
          <a:p>
            <a:r>
              <a:rPr kumimoji="1" lang="en-US" altLang="en-US" b="1" dirty="0"/>
              <a:t>界面监控</a:t>
            </a:r>
            <a:endParaRPr kumimoji="1" lang="zh-CN" altLang="en-US" b="1" dirty="0"/>
          </a:p>
        </p:txBody>
      </p:sp>
      <p:sp>
        <p:nvSpPr>
          <p:cNvPr id="1049071" name="文本框 73"/>
          <p:cNvSpPr txBox="1"/>
          <p:nvPr/>
        </p:nvSpPr>
        <p:spPr>
          <a:xfrm>
            <a:off x="5288642" y="935033"/>
            <a:ext cx="646331" cy="369332"/>
          </a:xfrm>
          <a:prstGeom prst="rect">
            <a:avLst/>
          </a:prstGeom>
          <a:noFill/>
        </p:spPr>
        <p:txBody>
          <a:bodyPr wrap="none" rtlCol="0">
            <a:spAutoFit/>
          </a:bodyPr>
          <a:lstStyle/>
          <a:p>
            <a:r>
              <a:rPr kumimoji="1" lang="en-US" altLang="en-US" dirty="0"/>
              <a:t>比对</a:t>
            </a:r>
            <a:endParaRPr kumimoji="1" lang="zh-CN" altLang="en-US" dirty="0"/>
          </a:p>
        </p:txBody>
      </p:sp>
      <p:sp>
        <p:nvSpPr>
          <p:cNvPr id="1049072" name="文本框 74"/>
          <p:cNvSpPr txBox="1"/>
          <p:nvPr/>
        </p:nvSpPr>
        <p:spPr>
          <a:xfrm>
            <a:off x="4671467" y="950736"/>
            <a:ext cx="646331" cy="369332"/>
          </a:xfrm>
          <a:prstGeom prst="rect">
            <a:avLst/>
          </a:prstGeom>
          <a:noFill/>
        </p:spPr>
        <p:txBody>
          <a:bodyPr wrap="none" rtlCol="0">
            <a:spAutoFit/>
          </a:bodyPr>
          <a:lstStyle/>
          <a:p>
            <a:r>
              <a:rPr kumimoji="1" lang="en-US" altLang="en-US" dirty="0"/>
              <a:t>配置</a:t>
            </a:r>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76" name="标题 1"/>
          <p:cNvSpPr txBox="1"/>
          <p:nvPr/>
        </p:nvSpPr>
        <p:spPr bwMode="black">
          <a:xfrm>
            <a:off x="696074" y="-9879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功能</a:t>
            </a:r>
            <a:r>
              <a:rPr lang="en-US" altLang="en-US" sz="3200" b="0" dirty="0">
                <a:latin typeface="微软雅黑" panose="020B0503020204020204" pitchFamily="34" charset="-122"/>
                <a:ea typeface="微软雅黑" panose="020B0503020204020204" pitchFamily="34" charset="-122"/>
              </a:rPr>
              <a:t>截图——数据清洗、验证、转换、分析</a:t>
            </a:r>
            <a:endParaRPr lang="zh-CN" altLang="en-US" sz="3200" b="0" dirty="0">
              <a:latin typeface="微软雅黑" panose="020B0503020204020204" pitchFamily="34" charset="-122"/>
              <a:ea typeface="微软雅黑" panose="020B0503020204020204" pitchFamily="34" charset="-122"/>
            </a:endParaRPr>
          </a:p>
        </p:txBody>
      </p:sp>
      <p:grpSp>
        <p:nvGrpSpPr>
          <p:cNvPr id="174" name="组合 8"/>
          <p:cNvGrpSpPr/>
          <p:nvPr/>
        </p:nvGrpSpPr>
        <p:grpSpPr bwMode="auto">
          <a:xfrm>
            <a:off x="349888" y="221558"/>
            <a:ext cx="263525" cy="393700"/>
            <a:chOff x="0" y="0"/>
            <a:chExt cx="213756" cy="427512"/>
          </a:xfrm>
        </p:grpSpPr>
        <p:sp>
          <p:nvSpPr>
            <p:cNvPr id="1049077"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078"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pic>
        <p:nvPicPr>
          <p:cNvPr id="2097172" name="图片 1"/>
          <p:cNvPicPr>
            <a:picLocks noChangeAspect="1"/>
          </p:cNvPicPr>
          <p:nvPr/>
        </p:nvPicPr>
        <p:blipFill>
          <a:blip r:embed="rId3"/>
          <a:stretch>
            <a:fillRect/>
          </a:stretch>
        </p:blipFill>
        <p:spPr>
          <a:xfrm>
            <a:off x="32385" y="883920"/>
            <a:ext cx="6157311" cy="3055297"/>
          </a:xfrm>
          <a:prstGeom prst="rect">
            <a:avLst/>
          </a:prstGeom>
        </p:spPr>
      </p:pic>
      <p:pic>
        <p:nvPicPr>
          <p:cNvPr id="2097173" name="图片 2"/>
          <p:cNvPicPr>
            <a:picLocks noChangeAspect="1"/>
          </p:cNvPicPr>
          <p:nvPr/>
        </p:nvPicPr>
        <p:blipFill>
          <a:blip r:embed="rId4"/>
          <a:stretch>
            <a:fillRect/>
          </a:stretch>
        </p:blipFill>
        <p:spPr>
          <a:xfrm>
            <a:off x="6400800" y="883920"/>
            <a:ext cx="5821045" cy="3114675"/>
          </a:xfrm>
          <a:prstGeom prst="rect">
            <a:avLst/>
          </a:prstGeom>
        </p:spPr>
      </p:pic>
      <p:pic>
        <p:nvPicPr>
          <p:cNvPr id="2097174" name="图片 4"/>
          <p:cNvPicPr>
            <a:picLocks noChangeAspect="1"/>
          </p:cNvPicPr>
          <p:nvPr/>
        </p:nvPicPr>
        <p:blipFill>
          <a:blip r:embed="rId5"/>
          <a:stretch>
            <a:fillRect/>
          </a:stretch>
        </p:blipFill>
        <p:spPr>
          <a:xfrm>
            <a:off x="32385" y="4063365"/>
            <a:ext cx="6276340" cy="2894330"/>
          </a:xfrm>
          <a:prstGeom prst="rect">
            <a:avLst/>
          </a:prstGeom>
        </p:spPr>
      </p:pic>
      <p:pic>
        <p:nvPicPr>
          <p:cNvPr id="2097175" name="图片 5"/>
          <p:cNvPicPr>
            <a:picLocks noChangeAspect="1"/>
          </p:cNvPicPr>
          <p:nvPr/>
        </p:nvPicPr>
        <p:blipFill rotWithShape="1">
          <a:blip r:embed="rId6"/>
          <a:srcRect t="5571"/>
          <a:stretch>
            <a:fillRect/>
          </a:stretch>
        </p:blipFill>
        <p:spPr>
          <a:xfrm>
            <a:off x="6400800" y="4225158"/>
            <a:ext cx="5821680" cy="2731901"/>
          </a:xfrm>
          <a:prstGeom prst="rect">
            <a:avLst/>
          </a:prstGeom>
        </p:spPr>
      </p:pic>
    </p:spTree>
  </p:cSld>
  <p:clrMapOvr>
    <a:masterClrMapping/>
  </p:clrMapOvr>
  <p:transition advTm="0">
    <p:diamon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3" descr="QQ截图20210602091718"/>
          <p:cNvPicPr>
            <a:picLocks noChangeAspect="1"/>
          </p:cNvPicPr>
          <p:nvPr/>
        </p:nvPicPr>
        <p:blipFill>
          <a:blip r:embed="rId3"/>
          <a:stretch>
            <a:fillRect/>
          </a:stretch>
        </p:blipFill>
        <p:spPr>
          <a:xfrm>
            <a:off x="0" y="0"/>
            <a:ext cx="12191365" cy="862330"/>
          </a:xfrm>
          <a:prstGeom prst="rect">
            <a:avLst/>
          </a:prstGeom>
        </p:spPr>
      </p:pic>
      <p:sp>
        <p:nvSpPr>
          <p:cNvPr id="1048594" name="Freeform 129"/>
          <p:cNvSpPr>
            <a:spLocks noChangeAspect="1" noEditPoints="1" noChangeArrowheads="1"/>
          </p:cNvSpPr>
          <p:nvPr/>
        </p:nvSpPr>
        <p:spPr bwMode="auto">
          <a:xfrm>
            <a:off x="541655" y="2654819"/>
            <a:ext cx="2044225" cy="2044225"/>
          </a:xfrm>
          <a:custGeom>
            <a:avLst/>
            <a:gdLst>
              <a:gd name="T0" fmla="*/ 48 w 97"/>
              <a:gd name="T1" fmla="*/ 0 h 97"/>
              <a:gd name="T2" fmla="*/ 50 w 97"/>
              <a:gd name="T3" fmla="*/ 0 h 97"/>
              <a:gd name="T4" fmla="*/ 53 w 97"/>
              <a:gd name="T5" fmla="*/ 27 h 97"/>
              <a:gd name="T6" fmla="*/ 49 w 97"/>
              <a:gd name="T7" fmla="*/ 33 h 97"/>
              <a:gd name="T8" fmla="*/ 49 w 97"/>
              <a:gd name="T9" fmla="*/ 34 h 97"/>
              <a:gd name="T10" fmla="*/ 37 w 97"/>
              <a:gd name="T11" fmla="*/ 40 h 97"/>
              <a:gd name="T12" fmla="*/ 23 w 97"/>
              <a:gd name="T13" fmla="*/ 46 h 97"/>
              <a:gd name="T14" fmla="*/ 18 w 97"/>
              <a:gd name="T15" fmla="*/ 43 h 97"/>
              <a:gd name="T16" fmla="*/ 13 w 97"/>
              <a:gd name="T17" fmla="*/ 45 h 97"/>
              <a:gd name="T18" fmla="*/ 1 w 97"/>
              <a:gd name="T19" fmla="*/ 38 h 97"/>
              <a:gd name="T20" fmla="*/ 48 w 97"/>
              <a:gd name="T21" fmla="*/ 0 h 97"/>
              <a:gd name="T22" fmla="*/ 57 w 97"/>
              <a:gd name="T23" fmla="*/ 1 h 97"/>
              <a:gd name="T24" fmla="*/ 81 w 97"/>
              <a:gd name="T25" fmla="*/ 12 h 97"/>
              <a:gd name="T26" fmla="*/ 61 w 97"/>
              <a:gd name="T27" fmla="*/ 27 h 97"/>
              <a:gd name="T28" fmla="*/ 60 w 97"/>
              <a:gd name="T29" fmla="*/ 26 h 97"/>
              <a:gd name="T30" fmla="*/ 57 w 97"/>
              <a:gd name="T31" fmla="*/ 1 h 97"/>
              <a:gd name="T32" fmla="*/ 86 w 97"/>
              <a:gd name="T33" fmla="*/ 17 h 97"/>
              <a:gd name="T34" fmla="*/ 65 w 97"/>
              <a:gd name="T35" fmla="*/ 33 h 97"/>
              <a:gd name="T36" fmla="*/ 65 w 97"/>
              <a:gd name="T37" fmla="*/ 33 h 97"/>
              <a:gd name="T38" fmla="*/ 59 w 97"/>
              <a:gd name="T39" fmla="*/ 40 h 97"/>
              <a:gd name="T40" fmla="*/ 59 w 97"/>
              <a:gd name="T41" fmla="*/ 45 h 97"/>
              <a:gd name="T42" fmla="*/ 57 w 97"/>
              <a:gd name="T43" fmla="*/ 63 h 97"/>
              <a:gd name="T44" fmla="*/ 60 w 97"/>
              <a:gd name="T45" fmla="*/ 68 h 97"/>
              <a:gd name="T46" fmla="*/ 89 w 97"/>
              <a:gd name="T47" fmla="*/ 75 h 97"/>
              <a:gd name="T48" fmla="*/ 97 w 97"/>
              <a:gd name="T49" fmla="*/ 48 h 97"/>
              <a:gd name="T50" fmla="*/ 86 w 97"/>
              <a:gd name="T51" fmla="*/ 17 h 97"/>
              <a:gd name="T52" fmla="*/ 85 w 97"/>
              <a:gd name="T53" fmla="*/ 81 h 97"/>
              <a:gd name="T54" fmla="*/ 49 w 97"/>
              <a:gd name="T55" fmla="*/ 97 h 97"/>
              <a:gd name="T56" fmla="*/ 54 w 97"/>
              <a:gd name="T57" fmla="*/ 77 h 97"/>
              <a:gd name="T58" fmla="*/ 58 w 97"/>
              <a:gd name="T59" fmla="*/ 74 h 97"/>
              <a:gd name="T60" fmla="*/ 85 w 97"/>
              <a:gd name="T61" fmla="*/ 81 h 97"/>
              <a:gd name="T62" fmla="*/ 42 w 97"/>
              <a:gd name="T63" fmla="*/ 97 h 97"/>
              <a:gd name="T64" fmla="*/ 1 w 97"/>
              <a:gd name="T65" fmla="*/ 60 h 97"/>
              <a:gd name="T66" fmla="*/ 12 w 97"/>
              <a:gd name="T67" fmla="*/ 57 h 97"/>
              <a:gd name="T68" fmla="*/ 18 w 97"/>
              <a:gd name="T69" fmla="*/ 59 h 97"/>
              <a:gd name="T70" fmla="*/ 21 w 97"/>
              <a:gd name="T71" fmla="*/ 58 h 97"/>
              <a:gd name="T72" fmla="*/ 45 w 97"/>
              <a:gd name="T73" fmla="*/ 70 h 97"/>
              <a:gd name="T74" fmla="*/ 48 w 97"/>
              <a:gd name="T75" fmla="*/ 75 h 97"/>
              <a:gd name="T76" fmla="*/ 42 w 97"/>
              <a:gd name="T77" fmla="*/ 97 h 97"/>
              <a:gd name="T78" fmla="*/ 0 w 97"/>
              <a:gd name="T79" fmla="*/ 53 h 97"/>
              <a:gd name="T80" fmla="*/ 8 w 97"/>
              <a:gd name="T81" fmla="*/ 51 h 97"/>
              <a:gd name="T82" fmla="*/ 0 w 97"/>
              <a:gd name="T83" fmla="*/ 45 h 97"/>
              <a:gd name="T84" fmla="*/ 0 w 97"/>
              <a:gd name="T85" fmla="*/ 48 h 97"/>
              <a:gd name="T86" fmla="*/ 0 w 97"/>
              <a:gd name="T87" fmla="*/ 53 h 97"/>
              <a:gd name="T88" fmla="*/ 52 w 97"/>
              <a:gd name="T89" fmla="*/ 40 h 97"/>
              <a:gd name="T90" fmla="*/ 40 w 97"/>
              <a:gd name="T91" fmla="*/ 46 h 97"/>
              <a:gd name="T92" fmla="*/ 25 w 97"/>
              <a:gd name="T93" fmla="*/ 52 h 97"/>
              <a:gd name="T94" fmla="*/ 25 w 97"/>
              <a:gd name="T95" fmla="*/ 52 h 97"/>
              <a:gd name="T96" fmla="*/ 48 w 97"/>
              <a:gd name="T97" fmla="*/ 63 h 97"/>
              <a:gd name="T98" fmla="*/ 50 w 97"/>
              <a:gd name="T99" fmla="*/ 62 h 97"/>
              <a:gd name="T100" fmla="*/ 52 w 97"/>
              <a:gd name="T101" fmla="*/ 44 h 97"/>
              <a:gd name="T102" fmla="*/ 52 w 97"/>
              <a:gd name="T103" fmla="*/ 4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97">
                <a:moveTo>
                  <a:pt x="48" y="0"/>
                </a:moveTo>
                <a:cubicBezTo>
                  <a:pt x="49" y="0"/>
                  <a:pt x="50" y="0"/>
                  <a:pt x="50" y="0"/>
                </a:cubicBezTo>
                <a:cubicBezTo>
                  <a:pt x="52" y="9"/>
                  <a:pt x="53" y="18"/>
                  <a:pt x="53" y="27"/>
                </a:cubicBezTo>
                <a:cubicBezTo>
                  <a:pt x="51" y="28"/>
                  <a:pt x="49" y="30"/>
                  <a:pt x="49" y="33"/>
                </a:cubicBezTo>
                <a:cubicBezTo>
                  <a:pt x="49" y="33"/>
                  <a:pt x="49" y="34"/>
                  <a:pt x="49" y="34"/>
                </a:cubicBezTo>
                <a:cubicBezTo>
                  <a:pt x="45" y="36"/>
                  <a:pt x="41" y="38"/>
                  <a:pt x="37" y="40"/>
                </a:cubicBezTo>
                <a:cubicBezTo>
                  <a:pt x="33" y="42"/>
                  <a:pt x="28" y="44"/>
                  <a:pt x="23" y="46"/>
                </a:cubicBezTo>
                <a:cubicBezTo>
                  <a:pt x="22" y="44"/>
                  <a:pt x="20" y="43"/>
                  <a:pt x="18" y="43"/>
                </a:cubicBezTo>
                <a:cubicBezTo>
                  <a:pt x="16" y="43"/>
                  <a:pt x="14" y="44"/>
                  <a:pt x="13" y="45"/>
                </a:cubicBezTo>
                <a:cubicBezTo>
                  <a:pt x="9" y="43"/>
                  <a:pt x="5" y="40"/>
                  <a:pt x="1" y="38"/>
                </a:cubicBezTo>
                <a:cubicBezTo>
                  <a:pt x="6" y="16"/>
                  <a:pt x="25" y="0"/>
                  <a:pt x="48" y="0"/>
                </a:cubicBezTo>
                <a:close/>
                <a:moveTo>
                  <a:pt x="57" y="1"/>
                </a:moveTo>
                <a:cubicBezTo>
                  <a:pt x="66" y="2"/>
                  <a:pt x="74" y="6"/>
                  <a:pt x="81" y="12"/>
                </a:cubicBezTo>
                <a:cubicBezTo>
                  <a:pt x="75" y="17"/>
                  <a:pt x="68" y="22"/>
                  <a:pt x="61" y="27"/>
                </a:cubicBezTo>
                <a:cubicBezTo>
                  <a:pt x="61" y="26"/>
                  <a:pt x="60" y="26"/>
                  <a:pt x="60" y="26"/>
                </a:cubicBezTo>
                <a:cubicBezTo>
                  <a:pt x="60" y="17"/>
                  <a:pt x="59" y="9"/>
                  <a:pt x="57" y="1"/>
                </a:cubicBezTo>
                <a:close/>
                <a:moveTo>
                  <a:pt x="86" y="17"/>
                </a:moveTo>
                <a:cubicBezTo>
                  <a:pt x="79" y="23"/>
                  <a:pt x="72" y="28"/>
                  <a:pt x="65" y="33"/>
                </a:cubicBezTo>
                <a:cubicBezTo>
                  <a:pt x="65" y="33"/>
                  <a:pt x="65" y="33"/>
                  <a:pt x="65" y="33"/>
                </a:cubicBezTo>
                <a:cubicBezTo>
                  <a:pt x="65" y="36"/>
                  <a:pt x="62" y="39"/>
                  <a:pt x="59" y="40"/>
                </a:cubicBezTo>
                <a:cubicBezTo>
                  <a:pt x="59" y="42"/>
                  <a:pt x="59" y="43"/>
                  <a:pt x="59" y="45"/>
                </a:cubicBezTo>
                <a:cubicBezTo>
                  <a:pt x="59" y="51"/>
                  <a:pt x="58" y="57"/>
                  <a:pt x="57" y="63"/>
                </a:cubicBezTo>
                <a:cubicBezTo>
                  <a:pt x="59" y="64"/>
                  <a:pt x="60" y="66"/>
                  <a:pt x="60" y="68"/>
                </a:cubicBezTo>
                <a:cubicBezTo>
                  <a:pt x="70" y="71"/>
                  <a:pt x="80" y="73"/>
                  <a:pt x="89" y="75"/>
                </a:cubicBezTo>
                <a:cubicBezTo>
                  <a:pt x="94" y="67"/>
                  <a:pt x="97" y="58"/>
                  <a:pt x="97" y="48"/>
                </a:cubicBezTo>
                <a:cubicBezTo>
                  <a:pt x="97" y="36"/>
                  <a:pt x="93" y="25"/>
                  <a:pt x="86" y="17"/>
                </a:cubicBezTo>
                <a:close/>
                <a:moveTo>
                  <a:pt x="85" y="81"/>
                </a:moveTo>
                <a:cubicBezTo>
                  <a:pt x="76" y="91"/>
                  <a:pt x="63" y="97"/>
                  <a:pt x="49" y="97"/>
                </a:cubicBezTo>
                <a:cubicBezTo>
                  <a:pt x="51" y="90"/>
                  <a:pt x="53" y="83"/>
                  <a:pt x="54" y="77"/>
                </a:cubicBezTo>
                <a:cubicBezTo>
                  <a:pt x="56" y="76"/>
                  <a:pt x="57" y="75"/>
                  <a:pt x="58" y="74"/>
                </a:cubicBezTo>
                <a:cubicBezTo>
                  <a:pt x="67" y="77"/>
                  <a:pt x="76" y="79"/>
                  <a:pt x="85" y="81"/>
                </a:cubicBezTo>
                <a:close/>
                <a:moveTo>
                  <a:pt x="42" y="97"/>
                </a:moveTo>
                <a:cubicBezTo>
                  <a:pt x="22" y="94"/>
                  <a:pt x="6" y="79"/>
                  <a:pt x="1" y="60"/>
                </a:cubicBezTo>
                <a:cubicBezTo>
                  <a:pt x="5" y="59"/>
                  <a:pt x="9" y="58"/>
                  <a:pt x="12" y="57"/>
                </a:cubicBezTo>
                <a:cubicBezTo>
                  <a:pt x="14" y="58"/>
                  <a:pt x="16" y="59"/>
                  <a:pt x="18" y="59"/>
                </a:cubicBezTo>
                <a:cubicBezTo>
                  <a:pt x="19" y="59"/>
                  <a:pt x="20" y="58"/>
                  <a:pt x="21" y="58"/>
                </a:cubicBezTo>
                <a:cubicBezTo>
                  <a:pt x="29" y="62"/>
                  <a:pt x="37" y="66"/>
                  <a:pt x="45" y="70"/>
                </a:cubicBezTo>
                <a:cubicBezTo>
                  <a:pt x="45" y="72"/>
                  <a:pt x="46" y="73"/>
                  <a:pt x="48" y="75"/>
                </a:cubicBezTo>
                <a:cubicBezTo>
                  <a:pt x="46" y="82"/>
                  <a:pt x="44" y="89"/>
                  <a:pt x="42" y="97"/>
                </a:cubicBezTo>
                <a:close/>
                <a:moveTo>
                  <a:pt x="0" y="53"/>
                </a:moveTo>
                <a:cubicBezTo>
                  <a:pt x="3" y="52"/>
                  <a:pt x="5" y="51"/>
                  <a:pt x="8" y="51"/>
                </a:cubicBezTo>
                <a:cubicBezTo>
                  <a:pt x="5" y="49"/>
                  <a:pt x="3" y="47"/>
                  <a:pt x="0" y="45"/>
                </a:cubicBezTo>
                <a:cubicBezTo>
                  <a:pt x="0" y="46"/>
                  <a:pt x="0" y="47"/>
                  <a:pt x="0" y="48"/>
                </a:cubicBezTo>
                <a:cubicBezTo>
                  <a:pt x="0" y="50"/>
                  <a:pt x="0" y="51"/>
                  <a:pt x="0" y="53"/>
                </a:cubicBezTo>
                <a:close/>
                <a:moveTo>
                  <a:pt x="52" y="40"/>
                </a:moveTo>
                <a:cubicBezTo>
                  <a:pt x="48" y="42"/>
                  <a:pt x="44" y="44"/>
                  <a:pt x="40" y="46"/>
                </a:cubicBezTo>
                <a:cubicBezTo>
                  <a:pt x="35" y="48"/>
                  <a:pt x="30" y="50"/>
                  <a:pt x="25" y="52"/>
                </a:cubicBezTo>
                <a:cubicBezTo>
                  <a:pt x="25" y="52"/>
                  <a:pt x="25" y="52"/>
                  <a:pt x="25" y="52"/>
                </a:cubicBezTo>
                <a:cubicBezTo>
                  <a:pt x="33" y="56"/>
                  <a:pt x="40" y="60"/>
                  <a:pt x="48" y="63"/>
                </a:cubicBezTo>
                <a:cubicBezTo>
                  <a:pt x="48" y="63"/>
                  <a:pt x="49" y="62"/>
                  <a:pt x="50" y="62"/>
                </a:cubicBezTo>
                <a:cubicBezTo>
                  <a:pt x="51" y="56"/>
                  <a:pt x="52" y="50"/>
                  <a:pt x="52" y="44"/>
                </a:cubicBezTo>
                <a:cubicBezTo>
                  <a:pt x="52" y="43"/>
                  <a:pt x="52" y="42"/>
                  <a:pt x="52" y="40"/>
                </a:cubicBezTo>
                <a:close/>
              </a:path>
            </a:pathLst>
          </a:cu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endParaRPr>
          </a:p>
        </p:txBody>
      </p:sp>
      <p:sp>
        <p:nvSpPr>
          <p:cNvPr id="1048595" name="文本框 5"/>
          <p:cNvSpPr txBox="1"/>
          <p:nvPr/>
        </p:nvSpPr>
        <p:spPr>
          <a:xfrm>
            <a:off x="3914140" y="1922780"/>
            <a:ext cx="5134610" cy="706755"/>
          </a:xfrm>
          <a:prstGeom prst="rect">
            <a:avLst/>
          </a:prstGeom>
          <a:noFill/>
        </p:spPr>
        <p:txBody>
          <a:bodyPr wrap="square" rtlCol="0" anchor="t">
            <a:spAutoFit/>
          </a:bodyPr>
          <a:lstStyle/>
          <a:p>
            <a:pPr eaLnBrk="1" hangingPunct="1"/>
            <a:r>
              <a:rPr lang="zh-CN" altLang="en-US" sz="4000" b="1" dirty="0">
                <a:solidFill>
                  <a:srgbClr val="FF0000"/>
                </a:solidFill>
                <a:latin typeface="微软雅黑" panose="020B0503020204020204" pitchFamily="34" charset="-122"/>
                <a:ea typeface="微软雅黑" panose="020B0503020204020204" pitchFamily="34" charset="-122"/>
                <a:sym typeface="方正兰亭黑_GBK" pitchFamily="2" charset="-122"/>
              </a:rPr>
              <a:t>一</a:t>
            </a:r>
            <a:r>
              <a:rPr lang="en-US" altLang="zh-CN" sz="40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zh-CN" altLang="en-US" sz="4000" b="1" dirty="0">
                <a:solidFill>
                  <a:srgbClr val="FF0000"/>
                </a:solidFill>
                <a:latin typeface="微软雅黑" panose="020B0503020204020204" pitchFamily="34" charset="-122"/>
                <a:ea typeface="微软雅黑" panose="020B0503020204020204" pitchFamily="34" charset="-122"/>
                <a:sym typeface="方正兰亭黑_GBK" pitchFamily="2" charset="-122"/>
              </a:rPr>
              <a:t>大数据现状</a:t>
            </a:r>
          </a:p>
        </p:txBody>
      </p:sp>
      <p:sp>
        <p:nvSpPr>
          <p:cNvPr id="1048596" name="直接连接符 4"/>
          <p:cNvSpPr>
            <a:spLocks noChangeShapeType="1"/>
          </p:cNvSpPr>
          <p:nvPr/>
        </p:nvSpPr>
        <p:spPr bwMode="auto">
          <a:xfrm flipV="1">
            <a:off x="2720226" y="2654800"/>
            <a:ext cx="7849348" cy="0"/>
          </a:xfrm>
          <a:prstGeom prst="line">
            <a:avLst/>
          </a:prstGeom>
          <a:noFill/>
          <a:ln w="19050">
            <a:solidFill>
              <a:schemeClr val="accent2"/>
            </a:solidFill>
            <a:bevel/>
          </a:ln>
        </p:spPr>
        <p:txBody>
          <a:bodyPr/>
          <a:lstStyle/>
          <a:p>
            <a:endParaRPr lang="zh-CN" altLang="en-US">
              <a:solidFill>
                <a:srgbClr val="002060"/>
              </a:solidFill>
            </a:endParaRPr>
          </a:p>
        </p:txBody>
      </p:sp>
      <p:sp>
        <p:nvSpPr>
          <p:cNvPr id="1048597" name="文本框 7"/>
          <p:cNvSpPr txBox="1"/>
          <p:nvPr/>
        </p:nvSpPr>
        <p:spPr>
          <a:xfrm>
            <a:off x="3914140" y="3075940"/>
            <a:ext cx="4500881" cy="701040"/>
          </a:xfrm>
          <a:prstGeom prst="rect">
            <a:avLst/>
          </a:prstGeom>
          <a:noFill/>
        </p:spPr>
        <p:txBody>
          <a:bodyPr wrap="none" rtlCol="0" anchor="t">
            <a:spAutoFit/>
          </a:bodyPr>
          <a:lstStyle/>
          <a:p>
            <a:pPr eaLnBrk="1" hangingPunct="1"/>
            <a:r>
              <a:rPr lang="zh-CN" altLang="en-US" sz="4000" b="1" dirty="0">
                <a:solidFill>
                  <a:schemeClr val="tx1"/>
                </a:solidFill>
                <a:latin typeface="微软雅黑" panose="020B0503020204020204" pitchFamily="34" charset="-122"/>
                <a:ea typeface="微软雅黑" panose="020B0503020204020204" pitchFamily="34" charset="-122"/>
                <a:sym typeface="方正兰亭黑_GBK" pitchFamily="2" charset="-122"/>
              </a:rPr>
              <a:t>二</a:t>
            </a:r>
            <a:r>
              <a:rPr lang="en-US" altLang="zh-CN" sz="4000" b="1" dirty="0">
                <a:solidFill>
                  <a:schemeClr val="tx1"/>
                </a:solidFill>
                <a:latin typeface="微软雅黑" panose="020B0503020204020204" pitchFamily="34" charset="-122"/>
                <a:ea typeface="微软雅黑" panose="020B0503020204020204" pitchFamily="34" charset="-122"/>
                <a:sym typeface="方正兰亭黑_GBK" pitchFamily="2" charset="-122"/>
              </a:rPr>
              <a:t>. </a:t>
            </a:r>
            <a:r>
              <a:rPr lang="zh-CN" altLang="en-US" sz="4000" b="1" dirty="0">
                <a:solidFill>
                  <a:schemeClr val="tx1"/>
                </a:solidFill>
                <a:latin typeface="微软雅黑" panose="020B0503020204020204" pitchFamily="34" charset="-122"/>
                <a:ea typeface="微软雅黑" panose="020B0503020204020204" pitchFamily="34" charset="-122"/>
                <a:sym typeface="方正兰亭黑_GBK" pitchFamily="2" charset="-122"/>
              </a:rPr>
              <a:t>大数据治理</a:t>
            </a:r>
            <a:r>
              <a:rPr lang="en-US" altLang="en-US" sz="4000" b="1" dirty="0" err="1">
                <a:solidFill>
                  <a:schemeClr val="tx1"/>
                </a:solidFill>
                <a:latin typeface="微软雅黑" panose="020B0503020204020204" pitchFamily="34" charset="-122"/>
                <a:ea typeface="微软雅黑" panose="020B0503020204020204" pitchFamily="34" charset="-122"/>
                <a:sym typeface="方正兰亭黑_GBK" pitchFamily="2" charset="-122"/>
              </a:rPr>
              <a:t>方案</a:t>
            </a:r>
          </a:p>
        </p:txBody>
      </p:sp>
      <p:sp>
        <p:nvSpPr>
          <p:cNvPr id="1048598" name="直接连接符 4"/>
          <p:cNvSpPr>
            <a:spLocks noChangeShapeType="1"/>
          </p:cNvSpPr>
          <p:nvPr/>
        </p:nvSpPr>
        <p:spPr bwMode="auto">
          <a:xfrm flipV="1">
            <a:off x="2720226" y="3971790"/>
            <a:ext cx="7849348" cy="0"/>
          </a:xfrm>
          <a:prstGeom prst="line">
            <a:avLst/>
          </a:prstGeom>
          <a:noFill/>
          <a:ln w="19050">
            <a:solidFill>
              <a:schemeClr val="accent2"/>
            </a:solidFill>
            <a:bevel/>
          </a:ln>
        </p:spPr>
        <p:txBody>
          <a:bodyPr/>
          <a:lstStyle/>
          <a:p>
            <a:endParaRPr lang="zh-CN" altLang="en-US">
              <a:solidFill>
                <a:srgbClr val="002060"/>
              </a:solidFill>
            </a:endParaRPr>
          </a:p>
        </p:txBody>
      </p:sp>
      <p:sp>
        <p:nvSpPr>
          <p:cNvPr id="1048599" name="直接连接符 4"/>
          <p:cNvSpPr>
            <a:spLocks noChangeShapeType="1"/>
          </p:cNvSpPr>
          <p:nvPr/>
        </p:nvSpPr>
        <p:spPr bwMode="auto">
          <a:xfrm flipV="1">
            <a:off x="2556396" y="5211310"/>
            <a:ext cx="7849348" cy="0"/>
          </a:xfrm>
          <a:prstGeom prst="line">
            <a:avLst/>
          </a:prstGeom>
          <a:noFill/>
          <a:ln w="19050">
            <a:solidFill>
              <a:schemeClr val="accent2"/>
            </a:solidFill>
            <a:bevel/>
          </a:ln>
        </p:spPr>
        <p:txBody>
          <a:bodyPr/>
          <a:lstStyle/>
          <a:p>
            <a:endParaRPr lang="zh-CN" altLang="en-US">
              <a:solidFill>
                <a:srgbClr val="002060"/>
              </a:solidFill>
            </a:endParaRPr>
          </a:p>
        </p:txBody>
      </p:sp>
      <p:sp>
        <p:nvSpPr>
          <p:cNvPr id="1048600" name="文本框 10"/>
          <p:cNvSpPr txBox="1"/>
          <p:nvPr/>
        </p:nvSpPr>
        <p:spPr>
          <a:xfrm>
            <a:off x="3914140" y="4447540"/>
            <a:ext cx="4500881" cy="701041"/>
          </a:xfrm>
          <a:prstGeom prst="rect">
            <a:avLst/>
          </a:prstGeom>
          <a:noFill/>
        </p:spPr>
        <p:txBody>
          <a:bodyPr wrap="none" rtlCol="0" anchor="t">
            <a:spAutoFit/>
          </a:bodyPr>
          <a:lstStyle/>
          <a:p>
            <a:r>
              <a:rPr lang="zh-CN" altLang="en-US" sz="4000" b="1" dirty="0">
                <a:solidFill>
                  <a:schemeClr val="tx1"/>
                </a:solidFill>
                <a:latin typeface="微软雅黑" panose="020B0503020204020204" pitchFamily="34" charset="-122"/>
                <a:ea typeface="微软雅黑" panose="020B0503020204020204" pitchFamily="34" charset="-122"/>
                <a:sym typeface="方正兰亭黑_GBK" pitchFamily="2" charset="-122"/>
              </a:rPr>
              <a:t>三</a:t>
            </a:r>
            <a:r>
              <a:rPr lang="en-US" altLang="zh-CN" sz="4000" b="1" dirty="0">
                <a:solidFill>
                  <a:schemeClr val="tx1"/>
                </a:solidFill>
                <a:latin typeface="微软雅黑" panose="020B0503020204020204" pitchFamily="34" charset="-122"/>
                <a:ea typeface="微软雅黑" panose="020B0503020204020204" pitchFamily="34" charset="-122"/>
                <a:sym typeface="方正兰亭黑_GBK" pitchFamily="2" charset="-122"/>
              </a:rPr>
              <a:t>. </a:t>
            </a:r>
            <a:r>
              <a:rPr lang="zh-CN" altLang="en-US" sz="4000" b="1" dirty="0">
                <a:solidFill>
                  <a:schemeClr val="tx1"/>
                </a:solidFill>
                <a:latin typeface="微软雅黑" panose="020B0503020204020204" pitchFamily="34" charset="-122"/>
                <a:ea typeface="微软雅黑" panose="020B0503020204020204" pitchFamily="34" charset="-122"/>
                <a:sym typeface="方正兰亭黑_GBK" pitchFamily="2" charset="-122"/>
              </a:rPr>
              <a:t>大数据案例解析</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8594"/>
                                        </p:tgtEl>
                                        <p:attrNameLst>
                                          <p:attrName>style.visibility</p:attrName>
                                        </p:attrNameLst>
                                      </p:cBhvr>
                                      <p:to>
                                        <p:strVal val="visible"/>
                                      </p:to>
                                    </p:set>
                                    <p:animEffect filter="fade">
                                      <p:cBhvr>
                                        <p:cTn id="7" dur="500"/>
                                        <p:tgtEl>
                                          <p:spTgt spid="1048594"/>
                                        </p:tgtEl>
                                      </p:cBhvr>
                                    </p:animEffect>
                                  </p:childTnLst>
                                </p:cTn>
                              </p:par>
                              <p:par>
                                <p:cTn id="8" presetID="26" presetClass="emph" presetSubtype="0" fill="hold" nodeType="withEffect">
                                  <p:stCondLst>
                                    <p:cond delay="250"/>
                                  </p:stCondLst>
                                  <p:childTnLst>
                                    <p:animEffect filter="fade">
                                      <p:cBhvr>
                                        <p:cTn id="9" dur="500" tmFilter="0, 0; .2, .5; .8, .5; 1, 0"/>
                                        <p:tgtEl>
                                          <p:spTgt spid="1048594"/>
                                        </p:tgtEl>
                                      </p:cBhvr>
                                    </p:animEffect>
                                    <p:animScale>
                                      <p:cBhvr>
                                        <p:cTn id="10" dur="250" autoRev="1" fill="hold"/>
                                        <p:tgtEl>
                                          <p:spTgt spid="10485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2"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pPr lvl="0"/>
            <a:r>
              <a:rPr lang="zh-CN" altLang="en-US" sz="3200" b="0" dirty="0">
                <a:latin typeface="微软雅黑" panose="020B0503020204020204" pitchFamily="34" charset="-122"/>
                <a:ea typeface="微软雅黑" panose="020B0503020204020204" pitchFamily="34" charset="-122"/>
              </a:rPr>
              <a:t>功能</a:t>
            </a:r>
            <a:r>
              <a:rPr lang="en-US" altLang="en-US" sz="3200" b="0" dirty="0">
                <a:latin typeface="微软雅黑" panose="020B0503020204020204" pitchFamily="34" charset="-122"/>
                <a:ea typeface="微软雅黑" panose="020B0503020204020204" pitchFamily="34" charset="-122"/>
              </a:rPr>
              <a:t>截图——数据转换/脱敏</a:t>
            </a:r>
            <a:endParaRPr kumimoji="1" lang="en-US" altLang="zh-CN"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pSp>
        <p:nvGrpSpPr>
          <p:cNvPr id="178" name="组合 69"/>
          <p:cNvGrpSpPr/>
          <p:nvPr/>
        </p:nvGrpSpPr>
        <p:grpSpPr bwMode="auto">
          <a:xfrm>
            <a:off x="349888" y="221558"/>
            <a:ext cx="263525" cy="393700"/>
            <a:chOff x="0" y="0"/>
            <a:chExt cx="213756" cy="427512"/>
          </a:xfrm>
        </p:grpSpPr>
        <p:sp>
          <p:nvSpPr>
            <p:cNvPr id="1049083"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084"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grpSp>
      <p:pic>
        <p:nvPicPr>
          <p:cNvPr id="2097176" name="图片 5"/>
          <p:cNvPicPr>
            <a:picLocks noChangeAspect="1"/>
          </p:cNvPicPr>
          <p:nvPr/>
        </p:nvPicPr>
        <p:blipFill>
          <a:blip r:embed="rId3" cstate="print"/>
          <a:stretch>
            <a:fillRect/>
          </a:stretch>
        </p:blipFill>
        <p:spPr>
          <a:xfrm>
            <a:off x="0" y="856615"/>
            <a:ext cx="6210935" cy="3658235"/>
          </a:xfrm>
          <a:prstGeom prst="rect">
            <a:avLst/>
          </a:prstGeom>
        </p:spPr>
      </p:pic>
      <p:pic>
        <p:nvPicPr>
          <p:cNvPr id="2097177" name="图片 7"/>
          <p:cNvPicPr>
            <a:picLocks noChangeAspect="1"/>
          </p:cNvPicPr>
          <p:nvPr/>
        </p:nvPicPr>
        <p:blipFill>
          <a:blip r:embed="rId4" cstate="print"/>
          <a:stretch>
            <a:fillRect/>
          </a:stretch>
        </p:blipFill>
        <p:spPr>
          <a:xfrm>
            <a:off x="6049755" y="822434"/>
            <a:ext cx="6142246" cy="3676650"/>
          </a:xfrm>
          <a:prstGeom prst="rect">
            <a:avLst/>
          </a:prstGeom>
        </p:spPr>
      </p:pic>
      <p:pic>
        <p:nvPicPr>
          <p:cNvPr id="2097178" name="图片 8"/>
          <p:cNvPicPr>
            <a:picLocks noChangeAspect="1"/>
          </p:cNvPicPr>
          <p:nvPr/>
        </p:nvPicPr>
        <p:blipFill>
          <a:blip r:embed="rId5" cstate="print"/>
          <a:stretch>
            <a:fillRect/>
          </a:stretch>
        </p:blipFill>
        <p:spPr>
          <a:xfrm>
            <a:off x="0" y="4551244"/>
            <a:ext cx="12192001" cy="2317153"/>
          </a:xfrm>
          <a:prstGeom prst="rect">
            <a:avLst/>
          </a:prstGeom>
        </p:spPr>
      </p:pic>
    </p:spTree>
  </p:cSld>
  <p:clrMapOvr>
    <a:masterClrMapping/>
  </p:clrMapOvr>
  <p:transition advTm="600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88"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pPr lvl="0"/>
            <a:r>
              <a:rPr lang="zh-CN" altLang="en-US" sz="3200" b="0" dirty="0">
                <a:latin typeface="微软雅黑" panose="020B0503020204020204" pitchFamily="34" charset="-122"/>
                <a:ea typeface="微软雅黑" panose="020B0503020204020204" pitchFamily="34" charset="-122"/>
              </a:rPr>
              <a:t>功能</a:t>
            </a:r>
            <a:r>
              <a:rPr lang="en-US" altLang="en-US" sz="3200" b="0" dirty="0">
                <a:latin typeface="微软雅黑" panose="020B0503020204020204" pitchFamily="34" charset="-122"/>
                <a:ea typeface="微软雅黑" panose="020B0503020204020204" pitchFamily="34" charset="-122"/>
              </a:rPr>
              <a:t>截图——质量分析</a:t>
            </a:r>
            <a:endParaRPr kumimoji="1" lang="zh-CN" altLang="en-US"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grpSp>
        <p:nvGrpSpPr>
          <p:cNvPr id="182" name="组合 69"/>
          <p:cNvGrpSpPr/>
          <p:nvPr/>
        </p:nvGrpSpPr>
        <p:grpSpPr bwMode="auto">
          <a:xfrm>
            <a:off x="349888" y="221558"/>
            <a:ext cx="263525" cy="393700"/>
            <a:chOff x="0" y="0"/>
            <a:chExt cx="213756" cy="427512"/>
          </a:xfrm>
        </p:grpSpPr>
        <p:sp>
          <p:nvSpPr>
            <p:cNvPr id="1049089"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090"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grpSp>
      <p:pic>
        <p:nvPicPr>
          <p:cNvPr id="2097179" name="图片 -2147482622"/>
          <p:cNvPicPr>
            <a:picLocks noChangeAspect="1"/>
          </p:cNvPicPr>
          <p:nvPr/>
        </p:nvPicPr>
        <p:blipFill rotWithShape="1">
          <a:blip r:embed="rId3" cstate="print"/>
          <a:srcRect t="5466"/>
          <a:stretch>
            <a:fillRect/>
          </a:stretch>
        </p:blipFill>
        <p:spPr>
          <a:xfrm>
            <a:off x="6336030" y="1219199"/>
            <a:ext cx="5273040" cy="2404745"/>
          </a:xfrm>
          <a:prstGeom prst="rect">
            <a:avLst/>
          </a:prstGeom>
          <a:noFill/>
          <a:ln w="9525">
            <a:noFill/>
          </a:ln>
        </p:spPr>
      </p:pic>
      <p:pic>
        <p:nvPicPr>
          <p:cNvPr id="2097180" name="图片 -2147482621"/>
          <p:cNvPicPr>
            <a:picLocks noChangeAspect="1"/>
          </p:cNvPicPr>
          <p:nvPr/>
        </p:nvPicPr>
        <p:blipFill rotWithShape="1">
          <a:blip r:embed="rId4" cstate="print"/>
          <a:srcRect t="7617"/>
          <a:stretch>
            <a:fillRect/>
          </a:stretch>
        </p:blipFill>
        <p:spPr>
          <a:xfrm>
            <a:off x="3459798" y="4414345"/>
            <a:ext cx="5272405" cy="2192830"/>
          </a:xfrm>
          <a:prstGeom prst="rect">
            <a:avLst/>
          </a:prstGeom>
          <a:noFill/>
          <a:ln w="9525">
            <a:noFill/>
          </a:ln>
        </p:spPr>
      </p:pic>
      <p:pic>
        <p:nvPicPr>
          <p:cNvPr id="2097181" name="图片 11"/>
          <p:cNvPicPr>
            <a:picLocks noChangeAspect="1"/>
          </p:cNvPicPr>
          <p:nvPr/>
        </p:nvPicPr>
        <p:blipFill rotWithShape="1">
          <a:blip r:embed="rId5"/>
          <a:srcRect t="5735"/>
          <a:stretch>
            <a:fillRect/>
          </a:stretch>
        </p:blipFill>
        <p:spPr>
          <a:xfrm>
            <a:off x="681972" y="1219200"/>
            <a:ext cx="5555652" cy="3014345"/>
          </a:xfrm>
          <a:prstGeom prst="rect">
            <a:avLst/>
          </a:prstGeom>
        </p:spPr>
      </p:pic>
    </p:spTree>
  </p:cSld>
  <p:clrMapOvr>
    <a:masterClrMapping/>
  </p:clrMapOvr>
  <p:transition advTm="600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94" name="标题 1"/>
          <p:cNvSpPr txBox="1"/>
          <p:nvPr/>
        </p:nvSpPr>
        <p:spPr bwMode="black">
          <a:xfrm>
            <a:off x="716394" y="-9879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功能</a:t>
            </a:r>
            <a:r>
              <a:rPr lang="en-US" altLang="en-US" sz="3200" b="0" dirty="0">
                <a:latin typeface="微软雅黑" panose="020B0503020204020204" pitchFamily="34" charset="-122"/>
                <a:ea typeface="微软雅黑" panose="020B0503020204020204" pitchFamily="34" charset="-122"/>
              </a:rPr>
              <a:t>截图——可视化关联、交互式分析</a:t>
            </a:r>
            <a:endParaRPr kumimoji="1" lang="zh-CN" altLang="en-US" sz="3200" b="0" dirty="0">
              <a:latin typeface="微软雅黑" panose="020B0503020204020204" pitchFamily="34" charset="-122"/>
              <a:ea typeface="微软雅黑" panose="020B0503020204020204" pitchFamily="34" charset="-122"/>
            </a:endParaRPr>
          </a:p>
        </p:txBody>
      </p:sp>
      <p:grpSp>
        <p:nvGrpSpPr>
          <p:cNvPr id="186" name="组合 69"/>
          <p:cNvGrpSpPr/>
          <p:nvPr/>
        </p:nvGrpSpPr>
        <p:grpSpPr bwMode="auto">
          <a:xfrm>
            <a:off x="349888" y="221558"/>
            <a:ext cx="263525" cy="393700"/>
            <a:chOff x="0" y="0"/>
            <a:chExt cx="213756" cy="427512"/>
          </a:xfrm>
        </p:grpSpPr>
        <p:sp>
          <p:nvSpPr>
            <p:cNvPr id="1049095"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096"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pic>
        <p:nvPicPr>
          <p:cNvPr id="2097182" name="图片 2"/>
          <p:cNvPicPr>
            <a:picLocks noChangeAspect="1"/>
          </p:cNvPicPr>
          <p:nvPr/>
        </p:nvPicPr>
        <p:blipFill rotWithShape="1">
          <a:blip r:embed="rId3"/>
          <a:srcRect t="5221"/>
          <a:stretch>
            <a:fillRect/>
          </a:stretch>
        </p:blipFill>
        <p:spPr>
          <a:xfrm>
            <a:off x="40005" y="1072055"/>
            <a:ext cx="5890895" cy="2539190"/>
          </a:xfrm>
          <a:prstGeom prst="rect">
            <a:avLst/>
          </a:prstGeom>
        </p:spPr>
      </p:pic>
      <p:pic>
        <p:nvPicPr>
          <p:cNvPr id="2097183" name="图片 3"/>
          <p:cNvPicPr>
            <a:picLocks noChangeAspect="1"/>
          </p:cNvPicPr>
          <p:nvPr/>
        </p:nvPicPr>
        <p:blipFill rotWithShape="1">
          <a:blip r:embed="rId4"/>
          <a:srcRect t="5976"/>
          <a:stretch>
            <a:fillRect/>
          </a:stretch>
        </p:blipFill>
        <p:spPr>
          <a:xfrm>
            <a:off x="40005" y="3794234"/>
            <a:ext cx="5890895" cy="2869456"/>
          </a:xfrm>
          <a:prstGeom prst="rect">
            <a:avLst/>
          </a:prstGeom>
        </p:spPr>
      </p:pic>
      <p:pic>
        <p:nvPicPr>
          <p:cNvPr id="2097184" name="图片 1"/>
          <p:cNvPicPr>
            <a:picLocks noChangeAspect="1"/>
          </p:cNvPicPr>
          <p:nvPr/>
        </p:nvPicPr>
        <p:blipFill rotWithShape="1">
          <a:blip r:embed="rId5"/>
          <a:srcRect t="10519"/>
          <a:stretch>
            <a:fillRect/>
          </a:stretch>
        </p:blipFill>
        <p:spPr>
          <a:xfrm>
            <a:off x="5838190" y="1534510"/>
            <a:ext cx="5885815" cy="5129180"/>
          </a:xfrm>
          <a:prstGeom prst="rect">
            <a:avLst/>
          </a:prstGeom>
        </p:spPr>
      </p:pic>
    </p:spTree>
  </p:cSld>
  <p:clrMapOvr>
    <a:masterClrMapping/>
  </p:clrMapOvr>
  <p:transition advTm="600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0" name="标题 1"/>
          <p:cNvSpPr>
            <a:spLocks noGrp="1"/>
          </p:cNvSpPr>
          <p:nvPr>
            <p:ph type="title"/>
          </p:nvPr>
        </p:nvSpPr>
        <p:spPr>
          <a:xfrm>
            <a:off x="431563" y="116636"/>
            <a:ext cx="9347073" cy="563563"/>
          </a:xfrm>
        </p:spPr>
        <p:txBody>
          <a:bodyPr>
            <a:normAutofit/>
          </a:bodyPr>
          <a:lstStyle/>
          <a:p>
            <a:r>
              <a:rPr lang="zh-CN" altLang="en-US" sz="3600" dirty="0">
                <a:latin typeface="微软雅黑" panose="020B0503020204020204" pitchFamily="34" charset="-122"/>
                <a:ea typeface="微软雅黑" panose="020B0503020204020204" pitchFamily="34" charset="-122"/>
              </a:rPr>
              <a:t>功能</a:t>
            </a:r>
            <a:r>
              <a:rPr lang="en-US" altLang="en-US" sz="3600" dirty="0">
                <a:latin typeface="微软雅黑" panose="020B0503020204020204" pitchFamily="34" charset="-122"/>
                <a:ea typeface="微软雅黑" panose="020B0503020204020204" pitchFamily="34" charset="-122"/>
              </a:rPr>
              <a:t>截图——集中监控</a:t>
            </a:r>
            <a:endParaRPr lang="zh-CN" altLang="en-US" sz="3220" b="0" dirty="0">
              <a:latin typeface="微软雅黑" panose="020B0503020204020204" pitchFamily="34" charset="-122"/>
              <a:ea typeface="微软雅黑" panose="020B0503020204020204" pitchFamily="34" charset="-122"/>
            </a:endParaRPr>
          </a:p>
        </p:txBody>
      </p:sp>
      <p:pic>
        <p:nvPicPr>
          <p:cNvPr id="2097185" name="图片 3"/>
          <p:cNvPicPr>
            <a:picLocks noChangeAspect="1"/>
          </p:cNvPicPr>
          <p:nvPr/>
        </p:nvPicPr>
        <p:blipFill rotWithShape="1">
          <a:blip r:embed="rId2"/>
          <a:srcRect t="7124"/>
          <a:stretch>
            <a:fillRect/>
          </a:stretch>
        </p:blipFill>
        <p:spPr>
          <a:xfrm>
            <a:off x="6952615" y="861211"/>
            <a:ext cx="5146040" cy="2891003"/>
          </a:xfrm>
          <a:prstGeom prst="rect">
            <a:avLst/>
          </a:prstGeom>
        </p:spPr>
      </p:pic>
      <p:pic>
        <p:nvPicPr>
          <p:cNvPr id="2097186" name="图片 2"/>
          <p:cNvPicPr>
            <a:picLocks noChangeAspect="1"/>
          </p:cNvPicPr>
          <p:nvPr/>
        </p:nvPicPr>
        <p:blipFill rotWithShape="1">
          <a:blip r:embed="rId3"/>
          <a:srcRect t="5896"/>
          <a:stretch>
            <a:fillRect/>
          </a:stretch>
        </p:blipFill>
        <p:spPr>
          <a:xfrm>
            <a:off x="83185" y="861848"/>
            <a:ext cx="6791960" cy="2891002"/>
          </a:xfrm>
          <a:prstGeom prst="rect">
            <a:avLst/>
          </a:prstGeom>
        </p:spPr>
      </p:pic>
      <p:pic>
        <p:nvPicPr>
          <p:cNvPr id="2097187" name="图片 4"/>
          <p:cNvPicPr>
            <a:picLocks noChangeAspect="1"/>
          </p:cNvPicPr>
          <p:nvPr/>
        </p:nvPicPr>
        <p:blipFill rotWithShape="1">
          <a:blip r:embed="rId4"/>
          <a:srcRect t="5229"/>
          <a:stretch>
            <a:fillRect/>
          </a:stretch>
        </p:blipFill>
        <p:spPr>
          <a:xfrm>
            <a:off x="83185" y="3912388"/>
            <a:ext cx="6791960" cy="2891002"/>
          </a:xfrm>
          <a:prstGeom prst="rect">
            <a:avLst/>
          </a:prstGeom>
        </p:spPr>
      </p:pic>
      <p:pic>
        <p:nvPicPr>
          <p:cNvPr id="2097188" name="图片 5"/>
          <p:cNvPicPr>
            <a:picLocks noChangeAspect="1"/>
          </p:cNvPicPr>
          <p:nvPr/>
        </p:nvPicPr>
        <p:blipFill rotWithShape="1">
          <a:blip r:embed="rId5"/>
          <a:srcRect t="5210"/>
          <a:stretch>
            <a:fillRect/>
          </a:stretch>
        </p:blipFill>
        <p:spPr>
          <a:xfrm>
            <a:off x="6952615" y="3911752"/>
            <a:ext cx="5146675" cy="2891003"/>
          </a:xfrm>
          <a:prstGeom prst="rect">
            <a:avLst/>
          </a:prstGeom>
        </p:spPr>
      </p:pic>
    </p:spTree>
  </p:cSld>
  <p:clrMapOvr>
    <a:masterClrMapping/>
  </p:clrMapOvr>
  <p:transition advTm="600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1"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pPr lvl="0"/>
            <a:r>
              <a:rPr lang="zh-CN" altLang="en-US" sz="3200" b="0" dirty="0">
                <a:latin typeface="微软雅黑" panose="020B0503020204020204" pitchFamily="34" charset="-122"/>
                <a:ea typeface="微软雅黑" panose="020B0503020204020204" pitchFamily="34" charset="-122"/>
              </a:rPr>
              <a:t>功能</a:t>
            </a:r>
            <a:r>
              <a:rPr lang="en-US" altLang="en-US" sz="3200" b="0" dirty="0">
                <a:latin typeface="微软雅黑" panose="020B0503020204020204" pitchFamily="34" charset="-122"/>
                <a:ea typeface="微软雅黑" panose="020B0503020204020204" pitchFamily="34" charset="-122"/>
              </a:rPr>
              <a:t>截图——全文搜索、访问控制</a:t>
            </a:r>
            <a:endParaRPr kumimoji="1" lang="zh-CN" altLang="en-US" sz="3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sym typeface="+mn-ea"/>
            </a:endParaRPr>
          </a:p>
        </p:txBody>
      </p:sp>
      <p:grpSp>
        <p:nvGrpSpPr>
          <p:cNvPr id="191" name="组合 69"/>
          <p:cNvGrpSpPr/>
          <p:nvPr/>
        </p:nvGrpSpPr>
        <p:grpSpPr bwMode="auto">
          <a:xfrm>
            <a:off x="349888" y="221558"/>
            <a:ext cx="263525" cy="393700"/>
            <a:chOff x="0" y="0"/>
            <a:chExt cx="213756" cy="427512"/>
          </a:xfrm>
        </p:grpSpPr>
        <p:sp>
          <p:nvSpPr>
            <p:cNvPr id="1049102"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103"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grpSp>
      <p:pic>
        <p:nvPicPr>
          <p:cNvPr id="2097189" name="图片 1"/>
          <p:cNvPicPr>
            <a:picLocks noChangeAspect="1"/>
          </p:cNvPicPr>
          <p:nvPr/>
        </p:nvPicPr>
        <p:blipFill rotWithShape="1">
          <a:blip r:embed="rId3" cstate="print"/>
          <a:srcRect t="7725"/>
          <a:stretch>
            <a:fillRect/>
          </a:stretch>
        </p:blipFill>
        <p:spPr>
          <a:xfrm>
            <a:off x="60325" y="1019503"/>
            <a:ext cx="4394835" cy="2271702"/>
          </a:xfrm>
          <a:prstGeom prst="rect">
            <a:avLst/>
          </a:prstGeom>
        </p:spPr>
      </p:pic>
      <p:pic>
        <p:nvPicPr>
          <p:cNvPr id="2097190" name="图片 2"/>
          <p:cNvPicPr>
            <a:picLocks noChangeAspect="1"/>
          </p:cNvPicPr>
          <p:nvPr/>
        </p:nvPicPr>
        <p:blipFill rotWithShape="1">
          <a:blip r:embed="rId4" cstate="print"/>
          <a:srcRect t="7725"/>
          <a:stretch>
            <a:fillRect/>
          </a:stretch>
        </p:blipFill>
        <p:spPr>
          <a:xfrm>
            <a:off x="4613910" y="1019503"/>
            <a:ext cx="7272020" cy="2271702"/>
          </a:xfrm>
          <a:prstGeom prst="rect">
            <a:avLst/>
          </a:prstGeom>
        </p:spPr>
      </p:pic>
      <p:pic>
        <p:nvPicPr>
          <p:cNvPr id="2097191" name="图片 6"/>
          <p:cNvPicPr>
            <a:picLocks noChangeAspect="1"/>
          </p:cNvPicPr>
          <p:nvPr/>
        </p:nvPicPr>
        <p:blipFill>
          <a:blip r:embed="rId5" cstate="print"/>
          <a:stretch>
            <a:fillRect/>
          </a:stretch>
        </p:blipFill>
        <p:spPr>
          <a:xfrm>
            <a:off x="40604" y="3399155"/>
            <a:ext cx="5615305" cy="3068320"/>
          </a:xfrm>
          <a:prstGeom prst="rect">
            <a:avLst/>
          </a:prstGeom>
        </p:spPr>
      </p:pic>
      <p:pic>
        <p:nvPicPr>
          <p:cNvPr id="2097192" name="图片 9"/>
          <p:cNvPicPr>
            <a:picLocks noChangeAspect="1"/>
          </p:cNvPicPr>
          <p:nvPr/>
        </p:nvPicPr>
        <p:blipFill>
          <a:blip r:embed="rId6" cstate="print"/>
          <a:stretch>
            <a:fillRect/>
          </a:stretch>
        </p:blipFill>
        <p:spPr>
          <a:xfrm>
            <a:off x="6073663" y="3399155"/>
            <a:ext cx="5798820" cy="3458845"/>
          </a:xfrm>
          <a:prstGeom prst="rect">
            <a:avLst/>
          </a:prstGeom>
        </p:spPr>
      </p:pic>
    </p:spTree>
  </p:cSld>
  <p:clrMapOvr>
    <a:masterClrMapping/>
  </p:clrMapOvr>
  <p:transition advTm="600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07" name="直接连接符 3"/>
          <p:cNvSpPr>
            <a:spLocks noChangeShapeType="1"/>
          </p:cNvSpPr>
          <p:nvPr/>
        </p:nvSpPr>
        <p:spPr bwMode="auto">
          <a:xfrm flipV="1">
            <a:off x="2115796" y="1636995"/>
            <a:ext cx="8073231" cy="30869"/>
          </a:xfrm>
          <a:prstGeom prst="line">
            <a:avLst/>
          </a:prstGeom>
          <a:noFill/>
          <a:ln w="19050">
            <a:solidFill>
              <a:schemeClr val="accent2"/>
            </a:solidFill>
            <a:bevel/>
          </a:ln>
        </p:spPr>
        <p:txBody>
          <a:bodyPr/>
          <a:lstStyle/>
          <a:p>
            <a:endParaRPr lang="zh-CN" altLang="en-US">
              <a:solidFill>
                <a:srgbClr val="002060"/>
              </a:solidFill>
            </a:endParaRPr>
          </a:p>
        </p:txBody>
      </p:sp>
      <p:sp>
        <p:nvSpPr>
          <p:cNvPr id="1049108" name="直接连接符 4"/>
          <p:cNvSpPr>
            <a:spLocks noChangeShapeType="1"/>
          </p:cNvSpPr>
          <p:nvPr/>
        </p:nvSpPr>
        <p:spPr bwMode="auto">
          <a:xfrm>
            <a:off x="4683917" y="2477802"/>
            <a:ext cx="5299916" cy="9331"/>
          </a:xfrm>
          <a:prstGeom prst="line">
            <a:avLst/>
          </a:prstGeom>
          <a:noFill/>
          <a:ln w="19050">
            <a:solidFill>
              <a:schemeClr val="accent2"/>
            </a:solidFill>
            <a:bevel/>
          </a:ln>
        </p:spPr>
        <p:txBody>
          <a:bodyPr/>
          <a:lstStyle/>
          <a:p>
            <a:endParaRPr lang="zh-CN" altLang="en-US" sz="1600" dirty="0">
              <a:solidFill>
                <a:srgbClr val="002060"/>
              </a:solidFill>
            </a:endParaRPr>
          </a:p>
        </p:txBody>
      </p:sp>
      <p:sp>
        <p:nvSpPr>
          <p:cNvPr id="1049109" name="直接连接符 5"/>
          <p:cNvSpPr>
            <a:spLocks noChangeShapeType="1"/>
          </p:cNvSpPr>
          <p:nvPr/>
        </p:nvSpPr>
        <p:spPr bwMode="auto">
          <a:xfrm flipV="1">
            <a:off x="4693285" y="1667510"/>
            <a:ext cx="635" cy="4587240"/>
          </a:xfrm>
          <a:prstGeom prst="line">
            <a:avLst/>
          </a:prstGeom>
          <a:noFill/>
          <a:ln w="19050">
            <a:solidFill>
              <a:schemeClr val="accent2"/>
            </a:solidFill>
            <a:bevel/>
          </a:ln>
        </p:spPr>
        <p:txBody>
          <a:bodyPr/>
          <a:lstStyle/>
          <a:p>
            <a:endParaRPr lang="zh-CN" altLang="en-US">
              <a:solidFill>
                <a:srgbClr val="002060"/>
              </a:solidFill>
            </a:endParaRPr>
          </a:p>
        </p:txBody>
      </p:sp>
      <p:sp>
        <p:nvSpPr>
          <p:cNvPr id="1049110" name="直接连接符 6"/>
          <p:cNvSpPr>
            <a:spLocks noChangeShapeType="1"/>
          </p:cNvSpPr>
          <p:nvPr/>
        </p:nvSpPr>
        <p:spPr bwMode="auto">
          <a:xfrm flipV="1">
            <a:off x="4683281" y="3483885"/>
            <a:ext cx="5317251"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111" name="直接连接符 7"/>
          <p:cNvSpPr>
            <a:spLocks noChangeShapeType="1"/>
          </p:cNvSpPr>
          <p:nvPr/>
        </p:nvSpPr>
        <p:spPr bwMode="auto">
          <a:xfrm flipV="1">
            <a:off x="4676298" y="4024138"/>
            <a:ext cx="5317250" cy="4"/>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112" name="TextBox 64"/>
          <p:cNvSpPr>
            <a:spLocks noChangeArrowheads="1"/>
          </p:cNvSpPr>
          <p:nvPr/>
        </p:nvSpPr>
        <p:spPr bwMode="auto">
          <a:xfrm>
            <a:off x="5240655" y="2116455"/>
            <a:ext cx="547497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2.2  大数据采集集成平台 </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113" name="TextBox 64"/>
          <p:cNvSpPr>
            <a:spLocks noChangeArrowheads="1"/>
          </p:cNvSpPr>
          <p:nvPr/>
        </p:nvSpPr>
        <p:spPr bwMode="auto">
          <a:xfrm>
            <a:off x="5240655" y="3023235"/>
            <a:ext cx="4623435"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2.4  大数据资产管理平台 </a:t>
            </a:r>
            <a:endParaRPr lang="en-US" altLang="zh-CN" sz="24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114" name="直接连接符 10"/>
          <p:cNvSpPr>
            <a:spLocks noChangeShapeType="1"/>
          </p:cNvSpPr>
          <p:nvPr/>
        </p:nvSpPr>
        <p:spPr bwMode="auto">
          <a:xfrm flipV="1">
            <a:off x="4683916" y="2986241"/>
            <a:ext cx="5317283"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115" name="TextBox 64"/>
          <p:cNvSpPr>
            <a:spLocks noChangeArrowheads="1"/>
          </p:cNvSpPr>
          <p:nvPr/>
        </p:nvSpPr>
        <p:spPr bwMode="auto">
          <a:xfrm>
            <a:off x="5240655" y="2576195"/>
            <a:ext cx="408051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2.3  大数据处理平台</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116" name="直接连接符 12"/>
          <p:cNvSpPr>
            <a:spLocks noChangeShapeType="1"/>
          </p:cNvSpPr>
          <p:nvPr/>
        </p:nvSpPr>
        <p:spPr bwMode="auto">
          <a:xfrm>
            <a:off x="4683917" y="2043021"/>
            <a:ext cx="5299916" cy="934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117" name="TextBox 64"/>
          <p:cNvSpPr>
            <a:spLocks noChangeArrowheads="1"/>
          </p:cNvSpPr>
          <p:nvPr/>
        </p:nvSpPr>
        <p:spPr bwMode="auto">
          <a:xfrm>
            <a:off x="5240620" y="1683196"/>
            <a:ext cx="4387894"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1 大数据整体架构</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118" name="直接连接符 36"/>
          <p:cNvSpPr>
            <a:spLocks noChangeShapeType="1"/>
          </p:cNvSpPr>
          <p:nvPr/>
        </p:nvSpPr>
        <p:spPr bwMode="auto">
          <a:xfrm flipV="1">
            <a:off x="4676933" y="450200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119" name="TextBox 64"/>
          <p:cNvSpPr>
            <a:spLocks noChangeArrowheads="1"/>
          </p:cNvSpPr>
          <p:nvPr/>
        </p:nvSpPr>
        <p:spPr bwMode="auto">
          <a:xfrm>
            <a:off x="5277729" y="368672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2.5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数据交换平台</a:t>
            </a:r>
          </a:p>
        </p:txBody>
      </p:sp>
      <p:sp>
        <p:nvSpPr>
          <p:cNvPr id="1049120" name="直接连接符 36"/>
          <p:cNvSpPr>
            <a:spLocks noChangeShapeType="1"/>
          </p:cNvSpPr>
          <p:nvPr/>
        </p:nvSpPr>
        <p:spPr bwMode="auto">
          <a:xfrm flipV="1">
            <a:off x="4683918" y="506651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121" name="TextBox 64"/>
          <p:cNvSpPr>
            <a:spLocks noChangeArrowheads="1"/>
          </p:cNvSpPr>
          <p:nvPr/>
        </p:nvSpPr>
        <p:spPr bwMode="auto">
          <a:xfrm>
            <a:off x="5307574" y="417186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2.6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接口运维平台</a:t>
            </a:r>
            <a:endPar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9122" name="直接连接符 36"/>
          <p:cNvSpPr>
            <a:spLocks noChangeShapeType="1"/>
          </p:cNvSpPr>
          <p:nvPr/>
        </p:nvSpPr>
        <p:spPr bwMode="auto">
          <a:xfrm flipV="1">
            <a:off x="4687093" y="557515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123" name="TextBox 64"/>
          <p:cNvSpPr>
            <a:spLocks noChangeArrowheads="1"/>
          </p:cNvSpPr>
          <p:nvPr/>
        </p:nvSpPr>
        <p:spPr bwMode="auto">
          <a:xfrm>
            <a:off x="5277729" y="4661451"/>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2.7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分析挖掘</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9124" name="直接连接符 36"/>
          <p:cNvSpPr>
            <a:spLocks noChangeShapeType="1"/>
          </p:cNvSpPr>
          <p:nvPr/>
        </p:nvSpPr>
        <p:spPr bwMode="auto">
          <a:xfrm flipV="1">
            <a:off x="4693443" y="612315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125" name="TextBox 64"/>
          <p:cNvSpPr>
            <a:spLocks noChangeArrowheads="1"/>
          </p:cNvSpPr>
          <p:nvPr/>
        </p:nvSpPr>
        <p:spPr bwMode="auto">
          <a:xfrm>
            <a:off x="5297414" y="515103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2.8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大数据智能平台 </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9126" name="文本框 26"/>
          <p:cNvSpPr txBox="1"/>
          <p:nvPr/>
        </p:nvSpPr>
        <p:spPr>
          <a:xfrm>
            <a:off x="5315585" y="5640621"/>
            <a:ext cx="2116285" cy="615553"/>
          </a:xfrm>
          <a:prstGeom prst="rect">
            <a:avLst/>
          </a:prstGeom>
          <a:noFill/>
        </p:spPr>
        <p:txBody>
          <a:bodyPr wrap="none" rtlCol="0" anchor="t">
            <a:spAutoFit/>
          </a:bodyPr>
          <a:lstStyle/>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.9</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决策</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en-US" altLang="zh-CN"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dirty="0"/>
          </a:p>
        </p:txBody>
      </p:sp>
      <p:sp>
        <p:nvSpPr>
          <p:cNvPr id="1049127" name="文本框 2"/>
          <p:cNvSpPr txBox="1"/>
          <p:nvPr/>
        </p:nvSpPr>
        <p:spPr>
          <a:xfrm>
            <a:off x="2115820" y="868680"/>
            <a:ext cx="5197257" cy="769441"/>
          </a:xfrm>
          <a:prstGeom prst="rect">
            <a:avLst/>
          </a:prstGeom>
          <a:noFill/>
        </p:spPr>
        <p:txBody>
          <a:bodyPr wrap="none" rtlCol="0" anchor="t">
            <a:spAutoFit/>
          </a:bodyPr>
          <a:lstStyle/>
          <a:p>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二</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en-US"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大</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数据治理方案</a:t>
            </a:r>
            <a:endParaRPr lang="zh-CN" altLang="en-US" sz="4000" b="1" dirty="0">
              <a:solidFill>
                <a:srgbClr val="FF0000"/>
              </a:solidFill>
              <a:latin typeface="AvantGarde LT Book" pitchFamily="2" charset="0"/>
              <a:ea typeface="方正兰亭黑_GBK" pitchFamily="2" charset="-122"/>
              <a:sym typeface="Arial" panose="020B0604020202020204" pitchFamily="34" charset="0"/>
            </a:endParaRPr>
          </a:p>
        </p:txBody>
      </p:sp>
    </p:spTree>
  </p:cSld>
  <p:clrMapOvr>
    <a:masterClrMapping/>
  </p:clrMapOvr>
  <p:transition advTm="600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28"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kumimoji="1" lang="zh-CN" altLang="en-US" sz="3200" b="0" dirty="0">
                <a:latin typeface="微软雅黑" panose="020B0503020204020204" pitchFamily="34" charset="-122"/>
                <a:ea typeface="微软雅黑" panose="020B0503020204020204" pitchFamily="34" charset="-122"/>
              </a:rPr>
              <a:t>数据资产管理系统</a:t>
            </a:r>
          </a:p>
        </p:txBody>
      </p:sp>
      <p:grpSp>
        <p:nvGrpSpPr>
          <p:cNvPr id="196" name="组合 69"/>
          <p:cNvGrpSpPr/>
          <p:nvPr/>
        </p:nvGrpSpPr>
        <p:grpSpPr bwMode="auto">
          <a:xfrm>
            <a:off x="349888" y="221558"/>
            <a:ext cx="263525" cy="393700"/>
            <a:chOff x="0" y="0"/>
            <a:chExt cx="213756" cy="427512"/>
          </a:xfrm>
        </p:grpSpPr>
        <p:sp>
          <p:nvSpPr>
            <p:cNvPr id="1049129"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130"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131" name="矩形 2"/>
          <p:cNvSpPr/>
          <p:nvPr/>
        </p:nvSpPr>
        <p:spPr>
          <a:xfrm>
            <a:off x="983270" y="5336933"/>
            <a:ext cx="10029371" cy="1400629"/>
          </a:xfrm>
          <a:prstGeom prst="rect">
            <a:avLst/>
          </a:prstGeom>
          <a:solidFill>
            <a:schemeClr val="accent1">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32" name="文本框 4"/>
          <p:cNvSpPr txBox="1"/>
          <p:nvPr/>
        </p:nvSpPr>
        <p:spPr>
          <a:xfrm>
            <a:off x="1143001" y="5837192"/>
            <a:ext cx="1260469" cy="400110"/>
          </a:xfrm>
          <a:prstGeom prst="rect">
            <a:avLst/>
          </a:prstGeom>
          <a:noFill/>
          <a:ln>
            <a:noFill/>
          </a:ln>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元数据源</a:t>
            </a:r>
          </a:p>
        </p:txBody>
      </p:sp>
      <p:sp>
        <p:nvSpPr>
          <p:cNvPr id="1049133" name="矩形 10"/>
          <p:cNvSpPr/>
          <p:nvPr/>
        </p:nvSpPr>
        <p:spPr>
          <a:xfrm>
            <a:off x="2396635" y="6037247"/>
            <a:ext cx="1582057"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Oracle</a:t>
            </a:r>
            <a:endParaRPr lang="zh-CN" altLang="en-US" dirty="0"/>
          </a:p>
        </p:txBody>
      </p:sp>
      <p:sp>
        <p:nvSpPr>
          <p:cNvPr id="1049134" name="矩形 11"/>
          <p:cNvSpPr/>
          <p:nvPr/>
        </p:nvSpPr>
        <p:spPr>
          <a:xfrm>
            <a:off x="4190964" y="6007197"/>
            <a:ext cx="1582057"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MySQL</a:t>
            </a:r>
            <a:endParaRPr lang="zh-CN" altLang="en-US" dirty="0"/>
          </a:p>
        </p:txBody>
      </p:sp>
      <p:sp>
        <p:nvSpPr>
          <p:cNvPr id="1049135" name="矩形 12"/>
          <p:cNvSpPr/>
          <p:nvPr/>
        </p:nvSpPr>
        <p:spPr>
          <a:xfrm>
            <a:off x="5913609" y="6002627"/>
            <a:ext cx="1582057"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SQL Server</a:t>
            </a:r>
            <a:endParaRPr lang="zh-CN" altLang="en-US" dirty="0"/>
          </a:p>
        </p:txBody>
      </p:sp>
      <p:sp>
        <p:nvSpPr>
          <p:cNvPr id="1049136" name="矩形 13"/>
          <p:cNvSpPr/>
          <p:nvPr/>
        </p:nvSpPr>
        <p:spPr>
          <a:xfrm>
            <a:off x="7637783" y="6026212"/>
            <a:ext cx="1582057"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PostgreSQL</a:t>
            </a:r>
            <a:endParaRPr lang="zh-CN" altLang="en-US" dirty="0"/>
          </a:p>
        </p:txBody>
      </p:sp>
      <p:sp>
        <p:nvSpPr>
          <p:cNvPr id="1049137" name="矩形 14"/>
          <p:cNvSpPr/>
          <p:nvPr/>
        </p:nvSpPr>
        <p:spPr>
          <a:xfrm>
            <a:off x="9360428" y="6002627"/>
            <a:ext cx="1582057"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
        <p:nvSpPr>
          <p:cNvPr id="1049138" name="矩形 18"/>
          <p:cNvSpPr/>
          <p:nvPr/>
        </p:nvSpPr>
        <p:spPr>
          <a:xfrm>
            <a:off x="1048524" y="1454030"/>
            <a:ext cx="10029371" cy="2848076"/>
          </a:xfrm>
          <a:prstGeom prst="rect">
            <a:avLst/>
          </a:prstGeom>
          <a:solidFill>
            <a:schemeClr val="accent1">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39" name="矩形 19"/>
          <p:cNvSpPr/>
          <p:nvPr/>
        </p:nvSpPr>
        <p:spPr>
          <a:xfrm>
            <a:off x="983268" y="4536975"/>
            <a:ext cx="10029371" cy="507581"/>
          </a:xfrm>
          <a:prstGeom prst="rect">
            <a:avLst/>
          </a:prstGeom>
          <a:solidFill>
            <a:schemeClr val="accent1">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0" name="箭头: 上 7"/>
          <p:cNvSpPr/>
          <p:nvPr/>
        </p:nvSpPr>
        <p:spPr>
          <a:xfrm>
            <a:off x="5570338" y="4301998"/>
            <a:ext cx="1051323" cy="976893"/>
          </a:xfrm>
          <a:prstGeom prst="upArrow">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9141" name="矩形 24"/>
          <p:cNvSpPr/>
          <p:nvPr/>
        </p:nvSpPr>
        <p:spPr>
          <a:xfrm>
            <a:off x="5287197" y="5425998"/>
            <a:ext cx="2768231" cy="544287"/>
          </a:xfrm>
          <a:prstGeom prst="rect">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技术元数据</a:t>
            </a:r>
          </a:p>
        </p:txBody>
      </p:sp>
      <p:sp>
        <p:nvSpPr>
          <p:cNvPr id="1049142" name="矩形 25"/>
          <p:cNvSpPr/>
          <p:nvPr/>
        </p:nvSpPr>
        <p:spPr>
          <a:xfrm>
            <a:off x="8302171" y="5425999"/>
            <a:ext cx="2640314" cy="544287"/>
          </a:xfrm>
          <a:prstGeom prst="rect">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管理元数据</a:t>
            </a:r>
          </a:p>
        </p:txBody>
      </p:sp>
      <p:sp>
        <p:nvSpPr>
          <p:cNvPr id="1049143" name="矩形 26"/>
          <p:cNvSpPr/>
          <p:nvPr/>
        </p:nvSpPr>
        <p:spPr>
          <a:xfrm>
            <a:off x="2403470" y="5431268"/>
            <a:ext cx="2636983" cy="544287"/>
          </a:xfrm>
          <a:prstGeom prst="rect">
            <a:avLst/>
          </a:prstGeom>
          <a:solidFill>
            <a:schemeClr val="accent2">
              <a:lumMod val="7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业务元数据</a:t>
            </a:r>
          </a:p>
        </p:txBody>
      </p:sp>
      <p:sp>
        <p:nvSpPr>
          <p:cNvPr id="1049144" name="矩形 27"/>
          <p:cNvSpPr/>
          <p:nvPr/>
        </p:nvSpPr>
        <p:spPr>
          <a:xfrm>
            <a:off x="8887504" y="4596142"/>
            <a:ext cx="1919311" cy="414925"/>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手工录入</a:t>
            </a:r>
          </a:p>
        </p:txBody>
      </p:sp>
      <p:sp>
        <p:nvSpPr>
          <p:cNvPr id="1049145" name="矩形 28"/>
          <p:cNvSpPr/>
          <p:nvPr/>
        </p:nvSpPr>
        <p:spPr>
          <a:xfrm>
            <a:off x="6762370" y="4598751"/>
            <a:ext cx="1919311" cy="414925"/>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批量导入</a:t>
            </a:r>
          </a:p>
        </p:txBody>
      </p:sp>
      <p:sp>
        <p:nvSpPr>
          <p:cNvPr id="1049146" name="矩形 29"/>
          <p:cNvSpPr/>
          <p:nvPr/>
        </p:nvSpPr>
        <p:spPr>
          <a:xfrm>
            <a:off x="3607226" y="4601471"/>
            <a:ext cx="1919311" cy="414925"/>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自动采集</a:t>
            </a:r>
            <a:r>
              <a:rPr lang="en-US" altLang="zh-CN" dirty="0"/>
              <a:t>/</a:t>
            </a:r>
            <a:r>
              <a:rPr lang="zh-CN" altLang="en-US" dirty="0"/>
              <a:t>更新</a:t>
            </a:r>
          </a:p>
        </p:txBody>
      </p:sp>
      <p:sp>
        <p:nvSpPr>
          <p:cNvPr id="1049147" name="文本框 30"/>
          <p:cNvSpPr txBox="1"/>
          <p:nvPr/>
        </p:nvSpPr>
        <p:spPr>
          <a:xfrm>
            <a:off x="1048545" y="4610957"/>
            <a:ext cx="1578541" cy="400110"/>
          </a:xfrm>
          <a:prstGeom prst="rect">
            <a:avLst/>
          </a:prstGeom>
          <a:noFill/>
          <a:ln>
            <a:noFill/>
          </a:ln>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元数据采集</a:t>
            </a:r>
          </a:p>
        </p:txBody>
      </p:sp>
      <p:sp>
        <p:nvSpPr>
          <p:cNvPr id="1049148" name="矩形 33"/>
          <p:cNvSpPr/>
          <p:nvPr/>
        </p:nvSpPr>
        <p:spPr>
          <a:xfrm>
            <a:off x="1416919" y="2176096"/>
            <a:ext cx="1582057"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血缘分析</a:t>
            </a:r>
          </a:p>
        </p:txBody>
      </p:sp>
      <p:sp>
        <p:nvSpPr>
          <p:cNvPr id="1049149" name="矩形 34"/>
          <p:cNvSpPr/>
          <p:nvPr/>
        </p:nvSpPr>
        <p:spPr>
          <a:xfrm>
            <a:off x="3603537" y="2176096"/>
            <a:ext cx="1582057"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数据地图</a:t>
            </a:r>
          </a:p>
        </p:txBody>
      </p:sp>
      <p:sp>
        <p:nvSpPr>
          <p:cNvPr id="1049150" name="矩形 35"/>
          <p:cNvSpPr/>
          <p:nvPr/>
        </p:nvSpPr>
        <p:spPr>
          <a:xfrm>
            <a:off x="3603538" y="2829125"/>
            <a:ext cx="1582057"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访问安全</a:t>
            </a:r>
          </a:p>
        </p:txBody>
      </p:sp>
      <p:sp>
        <p:nvSpPr>
          <p:cNvPr id="1049151" name="矩形 36"/>
          <p:cNvSpPr/>
          <p:nvPr/>
        </p:nvSpPr>
        <p:spPr>
          <a:xfrm>
            <a:off x="1416918" y="2824071"/>
            <a:ext cx="1582057"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数据趋势</a:t>
            </a:r>
          </a:p>
        </p:txBody>
      </p:sp>
      <p:sp>
        <p:nvSpPr>
          <p:cNvPr id="1049152" name="矩形 37"/>
          <p:cNvSpPr/>
          <p:nvPr/>
        </p:nvSpPr>
        <p:spPr>
          <a:xfrm>
            <a:off x="5722625" y="2824070"/>
            <a:ext cx="2184482"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数据回滚</a:t>
            </a:r>
          </a:p>
        </p:txBody>
      </p:sp>
      <p:sp>
        <p:nvSpPr>
          <p:cNvPr id="1049153" name="矩形 38"/>
          <p:cNvSpPr/>
          <p:nvPr/>
        </p:nvSpPr>
        <p:spPr>
          <a:xfrm>
            <a:off x="1416918" y="3568413"/>
            <a:ext cx="1582057"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E-R</a:t>
            </a:r>
            <a:r>
              <a:rPr lang="zh-CN" altLang="en-US" dirty="0"/>
              <a:t>图</a:t>
            </a:r>
          </a:p>
        </p:txBody>
      </p:sp>
      <p:sp>
        <p:nvSpPr>
          <p:cNvPr id="1049154" name="矩形 39"/>
          <p:cNvSpPr/>
          <p:nvPr/>
        </p:nvSpPr>
        <p:spPr>
          <a:xfrm>
            <a:off x="3603537" y="3573466"/>
            <a:ext cx="1582057"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CWM</a:t>
            </a:r>
            <a:r>
              <a:rPr lang="zh-CN" altLang="en-US" sz="1600" dirty="0"/>
              <a:t>模型标准</a:t>
            </a:r>
          </a:p>
        </p:txBody>
      </p:sp>
      <p:sp>
        <p:nvSpPr>
          <p:cNvPr id="1049155" name="矩形 40"/>
          <p:cNvSpPr/>
          <p:nvPr/>
        </p:nvSpPr>
        <p:spPr>
          <a:xfrm>
            <a:off x="5722625" y="2181639"/>
            <a:ext cx="2184482"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数据生命周期</a:t>
            </a:r>
          </a:p>
        </p:txBody>
      </p:sp>
      <p:sp>
        <p:nvSpPr>
          <p:cNvPr id="1049156" name="矩形 41"/>
          <p:cNvSpPr/>
          <p:nvPr/>
        </p:nvSpPr>
        <p:spPr>
          <a:xfrm>
            <a:off x="5722625" y="3589249"/>
            <a:ext cx="2184482"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表结构对比</a:t>
            </a:r>
          </a:p>
        </p:txBody>
      </p:sp>
      <p:sp>
        <p:nvSpPr>
          <p:cNvPr id="1049157" name="矩形 42"/>
          <p:cNvSpPr/>
          <p:nvPr/>
        </p:nvSpPr>
        <p:spPr>
          <a:xfrm>
            <a:off x="8413973" y="2175053"/>
            <a:ext cx="2184482"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实时性能展示</a:t>
            </a:r>
          </a:p>
        </p:txBody>
      </p:sp>
      <p:sp>
        <p:nvSpPr>
          <p:cNvPr id="1049158" name="矩形 43"/>
          <p:cNvSpPr/>
          <p:nvPr/>
        </p:nvSpPr>
        <p:spPr>
          <a:xfrm>
            <a:off x="8413973" y="3562453"/>
            <a:ext cx="2184482"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实时会话管理</a:t>
            </a:r>
          </a:p>
        </p:txBody>
      </p:sp>
      <p:sp>
        <p:nvSpPr>
          <p:cNvPr id="1049159" name="矩形 44"/>
          <p:cNvSpPr/>
          <p:nvPr/>
        </p:nvSpPr>
        <p:spPr>
          <a:xfrm>
            <a:off x="8399497" y="2830834"/>
            <a:ext cx="2184482" cy="544287"/>
          </a:xfrm>
          <a:prstGeom prst="rect">
            <a:avLst/>
          </a:pr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图形化诊断</a:t>
            </a:r>
          </a:p>
        </p:txBody>
      </p:sp>
      <p:sp>
        <p:nvSpPr>
          <p:cNvPr id="1049160" name="文本框 45"/>
          <p:cNvSpPr txBox="1"/>
          <p:nvPr/>
        </p:nvSpPr>
        <p:spPr>
          <a:xfrm>
            <a:off x="4127500" y="1546860"/>
            <a:ext cx="3958590" cy="460375"/>
          </a:xfrm>
          <a:prstGeom prst="rect">
            <a:avLst/>
          </a:prstGeom>
          <a:noFill/>
          <a:ln>
            <a:noFill/>
          </a:ln>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大数据资产管理系统</a:t>
            </a:r>
          </a:p>
        </p:txBody>
      </p:sp>
    </p:spTree>
  </p:cSld>
  <p:clrMapOvr>
    <a:masterClrMapping/>
  </p:clrMapOvr>
  <p:transition advTm="600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64" name="标题 5"/>
          <p:cNvSpPr>
            <a:spLocks noGrp="1"/>
          </p:cNvSpPr>
          <p:nvPr>
            <p:ph type="title"/>
          </p:nvPr>
        </p:nvSpPr>
        <p:spPr/>
        <p:txBody>
          <a:bodyPr>
            <a:normAutofit/>
          </a:bodyPr>
          <a:lstStyle/>
          <a:p>
            <a:r>
              <a:rPr lang="en-US" altLang="en-US" sz="3200" b="0" dirty="0">
                <a:latin typeface="微软雅黑" panose="020B0503020204020204" pitchFamily="34" charset="-122"/>
                <a:ea typeface="微软雅黑" panose="020B0503020204020204" pitchFamily="34" charset="-122"/>
              </a:rPr>
              <a:t> </a:t>
            </a:r>
            <a:r>
              <a:rPr lang="zh-CN" altLang="en-US" sz="3200" b="0" dirty="0">
                <a:latin typeface="微软雅黑" panose="020B0503020204020204" pitchFamily="34" charset="-122"/>
                <a:ea typeface="微软雅黑" panose="020B0503020204020204" pitchFamily="34" charset="-122"/>
              </a:rPr>
              <a:t>数据资产管控</a:t>
            </a:r>
            <a:r>
              <a:rPr lang="en-US" altLang="en-US" sz="3200" b="0" dirty="0">
                <a:latin typeface="微软雅黑" panose="020B0503020204020204" pitchFamily="34" charset="-122"/>
                <a:ea typeface="微软雅黑" panose="020B0503020204020204" pitchFamily="34" charset="-122"/>
              </a:rPr>
              <a:t>——资产</a:t>
            </a:r>
            <a:r>
              <a:rPr lang="zh-CN" altLang="en-US" sz="3200" b="0" dirty="0">
                <a:latin typeface="微软雅黑" panose="020B0503020204020204" pitchFamily="34" charset="-122"/>
                <a:ea typeface="微软雅黑" panose="020B0503020204020204" pitchFamily="34" charset="-122"/>
              </a:rPr>
              <a:t>视图</a:t>
            </a:r>
          </a:p>
        </p:txBody>
      </p:sp>
      <p:sp>
        <p:nvSpPr>
          <p:cNvPr id="1049165" name="内容占位符 2"/>
          <p:cNvSpPr>
            <a:spLocks noGrp="1"/>
          </p:cNvSpPr>
          <p:nvPr>
            <p:ph idx="1"/>
          </p:nvPr>
        </p:nvSpPr>
        <p:spPr/>
        <p:txBody>
          <a:bodyPr/>
          <a:lstStyle/>
          <a:p>
            <a:endParaRPr lang="zh-CN" altLang="en-US"/>
          </a:p>
        </p:txBody>
      </p:sp>
      <p:grpSp>
        <p:nvGrpSpPr>
          <p:cNvPr id="200" name="组合 43"/>
          <p:cNvGrpSpPr/>
          <p:nvPr/>
        </p:nvGrpSpPr>
        <p:grpSpPr bwMode="auto">
          <a:xfrm>
            <a:off x="349888" y="221558"/>
            <a:ext cx="263525" cy="393700"/>
            <a:chOff x="0" y="0"/>
            <a:chExt cx="213756" cy="427512"/>
          </a:xfrm>
        </p:grpSpPr>
        <p:sp>
          <p:nvSpPr>
            <p:cNvPr id="1049166"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167"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pic>
        <p:nvPicPr>
          <p:cNvPr id="2097193" name="图片 1"/>
          <p:cNvPicPr>
            <a:picLocks noChangeAspect="1"/>
          </p:cNvPicPr>
          <p:nvPr/>
        </p:nvPicPr>
        <p:blipFill>
          <a:blip r:embed="rId3"/>
          <a:stretch>
            <a:fillRect/>
          </a:stretch>
        </p:blipFill>
        <p:spPr>
          <a:xfrm>
            <a:off x="96520" y="4429760"/>
            <a:ext cx="11885273" cy="2438400"/>
          </a:xfrm>
          <a:prstGeom prst="rect">
            <a:avLst/>
          </a:prstGeom>
        </p:spPr>
      </p:pic>
      <p:pic>
        <p:nvPicPr>
          <p:cNvPr id="2097194" name="图片 3"/>
          <p:cNvPicPr>
            <a:picLocks noChangeAspect="1"/>
          </p:cNvPicPr>
          <p:nvPr/>
        </p:nvPicPr>
        <p:blipFill>
          <a:blip r:embed="rId4"/>
          <a:stretch>
            <a:fillRect/>
          </a:stretch>
        </p:blipFill>
        <p:spPr>
          <a:xfrm>
            <a:off x="96520" y="1068705"/>
            <a:ext cx="11998325" cy="33604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1"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数据资产管理 </a:t>
            </a:r>
          </a:p>
        </p:txBody>
      </p:sp>
      <p:grpSp>
        <p:nvGrpSpPr>
          <p:cNvPr id="204" name="组合 8"/>
          <p:cNvGrpSpPr/>
          <p:nvPr/>
        </p:nvGrpSpPr>
        <p:grpSpPr bwMode="auto">
          <a:xfrm>
            <a:off x="349888" y="221558"/>
            <a:ext cx="263525" cy="393700"/>
            <a:chOff x="0" y="0"/>
            <a:chExt cx="213756" cy="427512"/>
          </a:xfrm>
        </p:grpSpPr>
        <p:sp>
          <p:nvSpPr>
            <p:cNvPr id="1049172"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173"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pic>
        <p:nvPicPr>
          <p:cNvPr id="2097195" name="图片 4"/>
          <p:cNvPicPr>
            <a:picLocks noChangeAspect="1"/>
          </p:cNvPicPr>
          <p:nvPr/>
        </p:nvPicPr>
        <p:blipFill rotWithShape="1">
          <a:blip r:embed="rId2"/>
          <a:srcRect t="4586"/>
          <a:stretch>
            <a:fillRect/>
          </a:stretch>
        </p:blipFill>
        <p:spPr>
          <a:xfrm>
            <a:off x="137160" y="1030014"/>
            <a:ext cx="5175250" cy="2590121"/>
          </a:xfrm>
          <a:prstGeom prst="rect">
            <a:avLst/>
          </a:prstGeom>
        </p:spPr>
      </p:pic>
      <p:pic>
        <p:nvPicPr>
          <p:cNvPr id="2097196" name="图片 5" descr="QQ截图20180907174258"/>
          <p:cNvPicPr>
            <a:picLocks noChangeAspect="1"/>
          </p:cNvPicPr>
          <p:nvPr/>
        </p:nvPicPr>
        <p:blipFill rotWithShape="1">
          <a:blip r:embed="rId3"/>
          <a:srcRect t="4586"/>
          <a:stretch>
            <a:fillRect/>
          </a:stretch>
        </p:blipFill>
        <p:spPr>
          <a:xfrm>
            <a:off x="5394960" y="1030014"/>
            <a:ext cx="6708775" cy="2590121"/>
          </a:xfrm>
          <a:prstGeom prst="rect">
            <a:avLst/>
          </a:prstGeom>
        </p:spPr>
      </p:pic>
      <p:pic>
        <p:nvPicPr>
          <p:cNvPr id="2097197" name="图片 6"/>
          <p:cNvPicPr>
            <a:picLocks noChangeAspect="1"/>
          </p:cNvPicPr>
          <p:nvPr/>
        </p:nvPicPr>
        <p:blipFill rotWithShape="1">
          <a:blip r:embed="rId4"/>
          <a:srcRect t="5049"/>
          <a:stretch>
            <a:fillRect/>
          </a:stretch>
        </p:blipFill>
        <p:spPr>
          <a:xfrm>
            <a:off x="137160" y="3939953"/>
            <a:ext cx="5174615" cy="2909792"/>
          </a:xfrm>
          <a:prstGeom prst="rect">
            <a:avLst/>
          </a:prstGeom>
        </p:spPr>
      </p:pic>
      <p:pic>
        <p:nvPicPr>
          <p:cNvPr id="2097198" name="图片 11"/>
          <p:cNvPicPr>
            <a:picLocks noChangeAspect="1"/>
          </p:cNvPicPr>
          <p:nvPr/>
        </p:nvPicPr>
        <p:blipFill rotWithShape="1">
          <a:blip r:embed="rId5"/>
          <a:srcRect t="5048"/>
          <a:stretch>
            <a:fillRect/>
          </a:stretch>
        </p:blipFill>
        <p:spPr>
          <a:xfrm>
            <a:off x="5394960" y="3939953"/>
            <a:ext cx="6709410" cy="2910427"/>
          </a:xfrm>
          <a:prstGeom prst="rect">
            <a:avLst/>
          </a:prstGeom>
        </p:spPr>
      </p:pic>
    </p:spTree>
  </p:cSld>
  <p:clrMapOvr>
    <a:masterClrMapping/>
  </p:clrMapOvr>
  <p:transition advTm="0">
    <p:diamon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74" name="直接连接符 3"/>
          <p:cNvSpPr>
            <a:spLocks noChangeShapeType="1"/>
          </p:cNvSpPr>
          <p:nvPr/>
        </p:nvSpPr>
        <p:spPr bwMode="auto">
          <a:xfrm flipV="1">
            <a:off x="2115796" y="1636995"/>
            <a:ext cx="8073231" cy="30869"/>
          </a:xfrm>
          <a:prstGeom prst="line">
            <a:avLst/>
          </a:prstGeom>
          <a:noFill/>
          <a:ln w="19050">
            <a:solidFill>
              <a:schemeClr val="accent2"/>
            </a:solidFill>
            <a:bevel/>
          </a:ln>
        </p:spPr>
        <p:txBody>
          <a:bodyPr/>
          <a:lstStyle/>
          <a:p>
            <a:endParaRPr lang="zh-CN" altLang="en-US">
              <a:solidFill>
                <a:srgbClr val="002060"/>
              </a:solidFill>
            </a:endParaRPr>
          </a:p>
        </p:txBody>
      </p:sp>
      <p:sp>
        <p:nvSpPr>
          <p:cNvPr id="1049175" name="直接连接符 4"/>
          <p:cNvSpPr>
            <a:spLocks noChangeShapeType="1"/>
          </p:cNvSpPr>
          <p:nvPr/>
        </p:nvSpPr>
        <p:spPr bwMode="auto">
          <a:xfrm>
            <a:off x="4683917" y="2477802"/>
            <a:ext cx="5299916" cy="9331"/>
          </a:xfrm>
          <a:prstGeom prst="line">
            <a:avLst/>
          </a:prstGeom>
          <a:noFill/>
          <a:ln w="19050">
            <a:solidFill>
              <a:schemeClr val="accent2"/>
            </a:solidFill>
            <a:bevel/>
          </a:ln>
        </p:spPr>
        <p:txBody>
          <a:bodyPr/>
          <a:lstStyle/>
          <a:p>
            <a:endParaRPr lang="zh-CN" altLang="en-US" sz="1600" dirty="0">
              <a:solidFill>
                <a:srgbClr val="002060"/>
              </a:solidFill>
            </a:endParaRPr>
          </a:p>
        </p:txBody>
      </p:sp>
      <p:sp>
        <p:nvSpPr>
          <p:cNvPr id="1049176" name="直接连接符 5"/>
          <p:cNvSpPr>
            <a:spLocks noChangeShapeType="1"/>
          </p:cNvSpPr>
          <p:nvPr/>
        </p:nvSpPr>
        <p:spPr bwMode="auto">
          <a:xfrm flipV="1">
            <a:off x="4693285" y="1667510"/>
            <a:ext cx="635" cy="4587240"/>
          </a:xfrm>
          <a:prstGeom prst="line">
            <a:avLst/>
          </a:prstGeom>
          <a:noFill/>
          <a:ln w="19050">
            <a:solidFill>
              <a:schemeClr val="accent2"/>
            </a:solidFill>
            <a:bevel/>
          </a:ln>
        </p:spPr>
        <p:txBody>
          <a:bodyPr/>
          <a:lstStyle/>
          <a:p>
            <a:endParaRPr lang="zh-CN" altLang="en-US">
              <a:solidFill>
                <a:srgbClr val="002060"/>
              </a:solidFill>
            </a:endParaRPr>
          </a:p>
        </p:txBody>
      </p:sp>
      <p:sp>
        <p:nvSpPr>
          <p:cNvPr id="1049177" name="直接连接符 6"/>
          <p:cNvSpPr>
            <a:spLocks noChangeShapeType="1"/>
          </p:cNvSpPr>
          <p:nvPr/>
        </p:nvSpPr>
        <p:spPr bwMode="auto">
          <a:xfrm flipV="1">
            <a:off x="4683281" y="3483885"/>
            <a:ext cx="5317251"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178" name="直接连接符 7"/>
          <p:cNvSpPr>
            <a:spLocks noChangeShapeType="1"/>
          </p:cNvSpPr>
          <p:nvPr/>
        </p:nvSpPr>
        <p:spPr bwMode="auto">
          <a:xfrm flipV="1">
            <a:off x="4676298" y="4024138"/>
            <a:ext cx="5317250" cy="4"/>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179" name="TextBox 64"/>
          <p:cNvSpPr>
            <a:spLocks noChangeArrowheads="1"/>
          </p:cNvSpPr>
          <p:nvPr/>
        </p:nvSpPr>
        <p:spPr bwMode="auto">
          <a:xfrm>
            <a:off x="5240655" y="2116455"/>
            <a:ext cx="547497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2.2  大数据采集集成平台 </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180" name="TextBox 64"/>
          <p:cNvSpPr>
            <a:spLocks noChangeArrowheads="1"/>
          </p:cNvSpPr>
          <p:nvPr/>
        </p:nvSpPr>
        <p:spPr bwMode="auto">
          <a:xfrm>
            <a:off x="5240655" y="3023235"/>
            <a:ext cx="4623435"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2.4  大数据资产管理平台 </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181" name="直接连接符 10"/>
          <p:cNvSpPr>
            <a:spLocks noChangeShapeType="1"/>
          </p:cNvSpPr>
          <p:nvPr/>
        </p:nvSpPr>
        <p:spPr bwMode="auto">
          <a:xfrm flipV="1">
            <a:off x="4683916" y="2986241"/>
            <a:ext cx="5317283"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182" name="TextBox 64"/>
          <p:cNvSpPr>
            <a:spLocks noChangeArrowheads="1"/>
          </p:cNvSpPr>
          <p:nvPr/>
        </p:nvSpPr>
        <p:spPr bwMode="auto">
          <a:xfrm>
            <a:off x="5240655" y="2576195"/>
            <a:ext cx="408051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2.3  大数据处理平台</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183" name="直接连接符 12"/>
          <p:cNvSpPr>
            <a:spLocks noChangeShapeType="1"/>
          </p:cNvSpPr>
          <p:nvPr/>
        </p:nvSpPr>
        <p:spPr bwMode="auto">
          <a:xfrm>
            <a:off x="4683917" y="2043021"/>
            <a:ext cx="5299916" cy="934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184" name="TextBox 64"/>
          <p:cNvSpPr>
            <a:spLocks noChangeArrowheads="1"/>
          </p:cNvSpPr>
          <p:nvPr/>
        </p:nvSpPr>
        <p:spPr bwMode="auto">
          <a:xfrm>
            <a:off x="5240620" y="1683196"/>
            <a:ext cx="4387894"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1 大数据整体架构</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185" name="直接连接符 36"/>
          <p:cNvSpPr>
            <a:spLocks noChangeShapeType="1"/>
          </p:cNvSpPr>
          <p:nvPr/>
        </p:nvSpPr>
        <p:spPr bwMode="auto">
          <a:xfrm flipV="1">
            <a:off x="4676933" y="450200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186" name="TextBox 64"/>
          <p:cNvSpPr>
            <a:spLocks noChangeArrowheads="1"/>
          </p:cNvSpPr>
          <p:nvPr/>
        </p:nvSpPr>
        <p:spPr bwMode="auto">
          <a:xfrm>
            <a:off x="5315829" y="3563536"/>
            <a:ext cx="5452887"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2.5  大数据交换平台</a:t>
            </a:r>
          </a:p>
        </p:txBody>
      </p:sp>
      <p:sp>
        <p:nvSpPr>
          <p:cNvPr id="1049187" name="直接连接符 36"/>
          <p:cNvSpPr>
            <a:spLocks noChangeShapeType="1"/>
          </p:cNvSpPr>
          <p:nvPr/>
        </p:nvSpPr>
        <p:spPr bwMode="auto">
          <a:xfrm flipV="1">
            <a:off x="4683918" y="506651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188" name="TextBox 64"/>
          <p:cNvSpPr>
            <a:spLocks noChangeArrowheads="1"/>
          </p:cNvSpPr>
          <p:nvPr/>
        </p:nvSpPr>
        <p:spPr bwMode="auto">
          <a:xfrm>
            <a:off x="5307574" y="417186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2.6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接口运维平台</a:t>
            </a:r>
            <a:endPar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9189" name="直接连接符 36"/>
          <p:cNvSpPr>
            <a:spLocks noChangeShapeType="1"/>
          </p:cNvSpPr>
          <p:nvPr/>
        </p:nvSpPr>
        <p:spPr bwMode="auto">
          <a:xfrm flipV="1">
            <a:off x="4687093" y="557515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190" name="TextBox 64"/>
          <p:cNvSpPr>
            <a:spLocks noChangeArrowheads="1"/>
          </p:cNvSpPr>
          <p:nvPr/>
        </p:nvSpPr>
        <p:spPr bwMode="auto">
          <a:xfrm>
            <a:off x="5277729" y="4661451"/>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2.7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分析挖掘</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9191" name="直接连接符 36"/>
          <p:cNvSpPr>
            <a:spLocks noChangeShapeType="1"/>
          </p:cNvSpPr>
          <p:nvPr/>
        </p:nvSpPr>
        <p:spPr bwMode="auto">
          <a:xfrm flipV="1">
            <a:off x="4693443" y="612315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192" name="TextBox 64"/>
          <p:cNvSpPr>
            <a:spLocks noChangeArrowheads="1"/>
          </p:cNvSpPr>
          <p:nvPr/>
        </p:nvSpPr>
        <p:spPr bwMode="auto">
          <a:xfrm>
            <a:off x="5297414" y="515103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2.8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大数据智能平台 </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9193" name="文本框 26"/>
          <p:cNvSpPr txBox="1"/>
          <p:nvPr/>
        </p:nvSpPr>
        <p:spPr>
          <a:xfrm>
            <a:off x="5315585" y="5640621"/>
            <a:ext cx="2116285" cy="615553"/>
          </a:xfrm>
          <a:prstGeom prst="rect">
            <a:avLst/>
          </a:prstGeom>
          <a:noFill/>
        </p:spPr>
        <p:txBody>
          <a:bodyPr wrap="none" rtlCol="0" anchor="t">
            <a:spAutoFit/>
          </a:bodyPr>
          <a:lstStyle/>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.9</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决策</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en-US" altLang="zh-CN"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dirty="0"/>
          </a:p>
        </p:txBody>
      </p:sp>
      <p:sp>
        <p:nvSpPr>
          <p:cNvPr id="1049194" name="文本框 2"/>
          <p:cNvSpPr txBox="1"/>
          <p:nvPr/>
        </p:nvSpPr>
        <p:spPr>
          <a:xfrm>
            <a:off x="2115820" y="868680"/>
            <a:ext cx="5197257" cy="769441"/>
          </a:xfrm>
          <a:prstGeom prst="rect">
            <a:avLst/>
          </a:prstGeom>
          <a:noFill/>
        </p:spPr>
        <p:txBody>
          <a:bodyPr wrap="none" rtlCol="0" anchor="t">
            <a:spAutoFit/>
          </a:bodyPr>
          <a:lstStyle/>
          <a:p>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二</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en-US"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大</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数据治理方案</a:t>
            </a:r>
            <a:endParaRPr lang="zh-CN" altLang="en-US" sz="4000" b="1" dirty="0">
              <a:solidFill>
                <a:srgbClr val="FF0000"/>
              </a:solidFill>
              <a:latin typeface="AvantGarde LT Book" pitchFamily="2" charset="0"/>
              <a:ea typeface="方正兰亭黑_GBK" pitchFamily="2" charset="-122"/>
              <a:sym typeface="Arial" panose="020B0604020202020204" pitchFamily="34" charset="0"/>
            </a:endParaRPr>
          </a:p>
        </p:txBody>
      </p:sp>
    </p:spTree>
  </p:cSld>
  <p:clrMapOvr>
    <a:masterClrMapping/>
  </p:clrMapOvr>
  <p:transition advTm="6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extBox 64"/>
          <p:cNvSpPr>
            <a:spLocks noChangeArrowheads="1"/>
          </p:cNvSpPr>
          <p:nvPr/>
        </p:nvSpPr>
        <p:spPr bwMode="auto">
          <a:xfrm>
            <a:off x="3383287" y="3044825"/>
            <a:ext cx="8344650" cy="76835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一</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a:t>
            </a:r>
            <a:r>
              <a:rPr lang="zh-CN"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大</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数据现状</a:t>
            </a:r>
            <a:endPar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endParaRPr>
          </a:p>
        </p:txBody>
      </p:sp>
      <p:sp>
        <p:nvSpPr>
          <p:cNvPr id="1048610" name="Freeform 129"/>
          <p:cNvSpPr>
            <a:spLocks noChangeAspect="1" noEditPoints="1" noChangeArrowheads="1"/>
          </p:cNvSpPr>
          <p:nvPr/>
        </p:nvSpPr>
        <p:spPr bwMode="auto">
          <a:xfrm>
            <a:off x="414655" y="2527819"/>
            <a:ext cx="2044225" cy="2044225"/>
          </a:xfrm>
          <a:custGeom>
            <a:avLst/>
            <a:gdLst>
              <a:gd name="T0" fmla="*/ 48 w 97"/>
              <a:gd name="T1" fmla="*/ 0 h 97"/>
              <a:gd name="T2" fmla="*/ 50 w 97"/>
              <a:gd name="T3" fmla="*/ 0 h 97"/>
              <a:gd name="T4" fmla="*/ 53 w 97"/>
              <a:gd name="T5" fmla="*/ 27 h 97"/>
              <a:gd name="T6" fmla="*/ 49 w 97"/>
              <a:gd name="T7" fmla="*/ 33 h 97"/>
              <a:gd name="T8" fmla="*/ 49 w 97"/>
              <a:gd name="T9" fmla="*/ 34 h 97"/>
              <a:gd name="T10" fmla="*/ 37 w 97"/>
              <a:gd name="T11" fmla="*/ 40 h 97"/>
              <a:gd name="T12" fmla="*/ 23 w 97"/>
              <a:gd name="T13" fmla="*/ 46 h 97"/>
              <a:gd name="T14" fmla="*/ 18 w 97"/>
              <a:gd name="T15" fmla="*/ 43 h 97"/>
              <a:gd name="T16" fmla="*/ 13 w 97"/>
              <a:gd name="T17" fmla="*/ 45 h 97"/>
              <a:gd name="T18" fmla="*/ 1 w 97"/>
              <a:gd name="T19" fmla="*/ 38 h 97"/>
              <a:gd name="T20" fmla="*/ 48 w 97"/>
              <a:gd name="T21" fmla="*/ 0 h 97"/>
              <a:gd name="T22" fmla="*/ 57 w 97"/>
              <a:gd name="T23" fmla="*/ 1 h 97"/>
              <a:gd name="T24" fmla="*/ 81 w 97"/>
              <a:gd name="T25" fmla="*/ 12 h 97"/>
              <a:gd name="T26" fmla="*/ 61 w 97"/>
              <a:gd name="T27" fmla="*/ 27 h 97"/>
              <a:gd name="T28" fmla="*/ 60 w 97"/>
              <a:gd name="T29" fmla="*/ 26 h 97"/>
              <a:gd name="T30" fmla="*/ 57 w 97"/>
              <a:gd name="T31" fmla="*/ 1 h 97"/>
              <a:gd name="T32" fmla="*/ 86 w 97"/>
              <a:gd name="T33" fmla="*/ 17 h 97"/>
              <a:gd name="T34" fmla="*/ 65 w 97"/>
              <a:gd name="T35" fmla="*/ 33 h 97"/>
              <a:gd name="T36" fmla="*/ 65 w 97"/>
              <a:gd name="T37" fmla="*/ 33 h 97"/>
              <a:gd name="T38" fmla="*/ 59 w 97"/>
              <a:gd name="T39" fmla="*/ 40 h 97"/>
              <a:gd name="T40" fmla="*/ 59 w 97"/>
              <a:gd name="T41" fmla="*/ 45 h 97"/>
              <a:gd name="T42" fmla="*/ 57 w 97"/>
              <a:gd name="T43" fmla="*/ 63 h 97"/>
              <a:gd name="T44" fmla="*/ 60 w 97"/>
              <a:gd name="T45" fmla="*/ 68 h 97"/>
              <a:gd name="T46" fmla="*/ 89 w 97"/>
              <a:gd name="T47" fmla="*/ 75 h 97"/>
              <a:gd name="T48" fmla="*/ 97 w 97"/>
              <a:gd name="T49" fmla="*/ 48 h 97"/>
              <a:gd name="T50" fmla="*/ 86 w 97"/>
              <a:gd name="T51" fmla="*/ 17 h 97"/>
              <a:gd name="T52" fmla="*/ 85 w 97"/>
              <a:gd name="T53" fmla="*/ 81 h 97"/>
              <a:gd name="T54" fmla="*/ 49 w 97"/>
              <a:gd name="T55" fmla="*/ 97 h 97"/>
              <a:gd name="T56" fmla="*/ 54 w 97"/>
              <a:gd name="T57" fmla="*/ 77 h 97"/>
              <a:gd name="T58" fmla="*/ 58 w 97"/>
              <a:gd name="T59" fmla="*/ 74 h 97"/>
              <a:gd name="T60" fmla="*/ 85 w 97"/>
              <a:gd name="T61" fmla="*/ 81 h 97"/>
              <a:gd name="T62" fmla="*/ 42 w 97"/>
              <a:gd name="T63" fmla="*/ 97 h 97"/>
              <a:gd name="T64" fmla="*/ 1 w 97"/>
              <a:gd name="T65" fmla="*/ 60 h 97"/>
              <a:gd name="T66" fmla="*/ 12 w 97"/>
              <a:gd name="T67" fmla="*/ 57 h 97"/>
              <a:gd name="T68" fmla="*/ 18 w 97"/>
              <a:gd name="T69" fmla="*/ 59 h 97"/>
              <a:gd name="T70" fmla="*/ 21 w 97"/>
              <a:gd name="T71" fmla="*/ 58 h 97"/>
              <a:gd name="T72" fmla="*/ 45 w 97"/>
              <a:gd name="T73" fmla="*/ 70 h 97"/>
              <a:gd name="T74" fmla="*/ 48 w 97"/>
              <a:gd name="T75" fmla="*/ 75 h 97"/>
              <a:gd name="T76" fmla="*/ 42 w 97"/>
              <a:gd name="T77" fmla="*/ 97 h 97"/>
              <a:gd name="T78" fmla="*/ 0 w 97"/>
              <a:gd name="T79" fmla="*/ 53 h 97"/>
              <a:gd name="T80" fmla="*/ 8 w 97"/>
              <a:gd name="T81" fmla="*/ 51 h 97"/>
              <a:gd name="T82" fmla="*/ 0 w 97"/>
              <a:gd name="T83" fmla="*/ 45 h 97"/>
              <a:gd name="T84" fmla="*/ 0 w 97"/>
              <a:gd name="T85" fmla="*/ 48 h 97"/>
              <a:gd name="T86" fmla="*/ 0 w 97"/>
              <a:gd name="T87" fmla="*/ 53 h 97"/>
              <a:gd name="T88" fmla="*/ 52 w 97"/>
              <a:gd name="T89" fmla="*/ 40 h 97"/>
              <a:gd name="T90" fmla="*/ 40 w 97"/>
              <a:gd name="T91" fmla="*/ 46 h 97"/>
              <a:gd name="T92" fmla="*/ 25 w 97"/>
              <a:gd name="T93" fmla="*/ 52 h 97"/>
              <a:gd name="T94" fmla="*/ 25 w 97"/>
              <a:gd name="T95" fmla="*/ 52 h 97"/>
              <a:gd name="T96" fmla="*/ 48 w 97"/>
              <a:gd name="T97" fmla="*/ 63 h 97"/>
              <a:gd name="T98" fmla="*/ 50 w 97"/>
              <a:gd name="T99" fmla="*/ 62 h 97"/>
              <a:gd name="T100" fmla="*/ 52 w 97"/>
              <a:gd name="T101" fmla="*/ 44 h 97"/>
              <a:gd name="T102" fmla="*/ 52 w 97"/>
              <a:gd name="T103" fmla="*/ 4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97">
                <a:moveTo>
                  <a:pt x="48" y="0"/>
                </a:moveTo>
                <a:cubicBezTo>
                  <a:pt x="49" y="0"/>
                  <a:pt x="50" y="0"/>
                  <a:pt x="50" y="0"/>
                </a:cubicBezTo>
                <a:cubicBezTo>
                  <a:pt x="52" y="9"/>
                  <a:pt x="53" y="18"/>
                  <a:pt x="53" y="27"/>
                </a:cubicBezTo>
                <a:cubicBezTo>
                  <a:pt x="51" y="28"/>
                  <a:pt x="49" y="30"/>
                  <a:pt x="49" y="33"/>
                </a:cubicBezTo>
                <a:cubicBezTo>
                  <a:pt x="49" y="33"/>
                  <a:pt x="49" y="34"/>
                  <a:pt x="49" y="34"/>
                </a:cubicBezTo>
                <a:cubicBezTo>
                  <a:pt x="45" y="36"/>
                  <a:pt x="41" y="38"/>
                  <a:pt x="37" y="40"/>
                </a:cubicBezTo>
                <a:cubicBezTo>
                  <a:pt x="33" y="42"/>
                  <a:pt x="28" y="44"/>
                  <a:pt x="23" y="46"/>
                </a:cubicBezTo>
                <a:cubicBezTo>
                  <a:pt x="22" y="44"/>
                  <a:pt x="20" y="43"/>
                  <a:pt x="18" y="43"/>
                </a:cubicBezTo>
                <a:cubicBezTo>
                  <a:pt x="16" y="43"/>
                  <a:pt x="14" y="44"/>
                  <a:pt x="13" y="45"/>
                </a:cubicBezTo>
                <a:cubicBezTo>
                  <a:pt x="9" y="43"/>
                  <a:pt x="5" y="40"/>
                  <a:pt x="1" y="38"/>
                </a:cubicBezTo>
                <a:cubicBezTo>
                  <a:pt x="6" y="16"/>
                  <a:pt x="25" y="0"/>
                  <a:pt x="48" y="0"/>
                </a:cubicBezTo>
                <a:close/>
                <a:moveTo>
                  <a:pt x="57" y="1"/>
                </a:moveTo>
                <a:cubicBezTo>
                  <a:pt x="66" y="2"/>
                  <a:pt x="74" y="6"/>
                  <a:pt x="81" y="12"/>
                </a:cubicBezTo>
                <a:cubicBezTo>
                  <a:pt x="75" y="17"/>
                  <a:pt x="68" y="22"/>
                  <a:pt x="61" y="27"/>
                </a:cubicBezTo>
                <a:cubicBezTo>
                  <a:pt x="61" y="26"/>
                  <a:pt x="60" y="26"/>
                  <a:pt x="60" y="26"/>
                </a:cubicBezTo>
                <a:cubicBezTo>
                  <a:pt x="60" y="17"/>
                  <a:pt x="59" y="9"/>
                  <a:pt x="57" y="1"/>
                </a:cubicBezTo>
                <a:close/>
                <a:moveTo>
                  <a:pt x="86" y="17"/>
                </a:moveTo>
                <a:cubicBezTo>
                  <a:pt x="79" y="23"/>
                  <a:pt x="72" y="28"/>
                  <a:pt x="65" y="33"/>
                </a:cubicBezTo>
                <a:cubicBezTo>
                  <a:pt x="65" y="33"/>
                  <a:pt x="65" y="33"/>
                  <a:pt x="65" y="33"/>
                </a:cubicBezTo>
                <a:cubicBezTo>
                  <a:pt x="65" y="36"/>
                  <a:pt x="62" y="39"/>
                  <a:pt x="59" y="40"/>
                </a:cubicBezTo>
                <a:cubicBezTo>
                  <a:pt x="59" y="42"/>
                  <a:pt x="59" y="43"/>
                  <a:pt x="59" y="45"/>
                </a:cubicBezTo>
                <a:cubicBezTo>
                  <a:pt x="59" y="51"/>
                  <a:pt x="58" y="57"/>
                  <a:pt x="57" y="63"/>
                </a:cubicBezTo>
                <a:cubicBezTo>
                  <a:pt x="59" y="64"/>
                  <a:pt x="60" y="66"/>
                  <a:pt x="60" y="68"/>
                </a:cubicBezTo>
                <a:cubicBezTo>
                  <a:pt x="70" y="71"/>
                  <a:pt x="80" y="73"/>
                  <a:pt x="89" y="75"/>
                </a:cubicBezTo>
                <a:cubicBezTo>
                  <a:pt x="94" y="67"/>
                  <a:pt x="97" y="58"/>
                  <a:pt x="97" y="48"/>
                </a:cubicBezTo>
                <a:cubicBezTo>
                  <a:pt x="97" y="36"/>
                  <a:pt x="93" y="25"/>
                  <a:pt x="86" y="17"/>
                </a:cubicBezTo>
                <a:close/>
                <a:moveTo>
                  <a:pt x="85" y="81"/>
                </a:moveTo>
                <a:cubicBezTo>
                  <a:pt x="76" y="91"/>
                  <a:pt x="63" y="97"/>
                  <a:pt x="49" y="97"/>
                </a:cubicBezTo>
                <a:cubicBezTo>
                  <a:pt x="51" y="90"/>
                  <a:pt x="53" y="83"/>
                  <a:pt x="54" y="77"/>
                </a:cubicBezTo>
                <a:cubicBezTo>
                  <a:pt x="56" y="76"/>
                  <a:pt x="57" y="75"/>
                  <a:pt x="58" y="74"/>
                </a:cubicBezTo>
                <a:cubicBezTo>
                  <a:pt x="67" y="77"/>
                  <a:pt x="76" y="79"/>
                  <a:pt x="85" y="81"/>
                </a:cubicBezTo>
                <a:close/>
                <a:moveTo>
                  <a:pt x="42" y="97"/>
                </a:moveTo>
                <a:cubicBezTo>
                  <a:pt x="22" y="94"/>
                  <a:pt x="6" y="79"/>
                  <a:pt x="1" y="60"/>
                </a:cubicBezTo>
                <a:cubicBezTo>
                  <a:pt x="5" y="59"/>
                  <a:pt x="9" y="58"/>
                  <a:pt x="12" y="57"/>
                </a:cubicBezTo>
                <a:cubicBezTo>
                  <a:pt x="14" y="58"/>
                  <a:pt x="16" y="59"/>
                  <a:pt x="18" y="59"/>
                </a:cubicBezTo>
                <a:cubicBezTo>
                  <a:pt x="19" y="59"/>
                  <a:pt x="20" y="58"/>
                  <a:pt x="21" y="58"/>
                </a:cubicBezTo>
                <a:cubicBezTo>
                  <a:pt x="29" y="62"/>
                  <a:pt x="37" y="66"/>
                  <a:pt x="45" y="70"/>
                </a:cubicBezTo>
                <a:cubicBezTo>
                  <a:pt x="45" y="72"/>
                  <a:pt x="46" y="73"/>
                  <a:pt x="48" y="75"/>
                </a:cubicBezTo>
                <a:cubicBezTo>
                  <a:pt x="46" y="82"/>
                  <a:pt x="44" y="89"/>
                  <a:pt x="42" y="97"/>
                </a:cubicBezTo>
                <a:close/>
                <a:moveTo>
                  <a:pt x="0" y="53"/>
                </a:moveTo>
                <a:cubicBezTo>
                  <a:pt x="3" y="52"/>
                  <a:pt x="5" y="51"/>
                  <a:pt x="8" y="51"/>
                </a:cubicBezTo>
                <a:cubicBezTo>
                  <a:pt x="5" y="49"/>
                  <a:pt x="3" y="47"/>
                  <a:pt x="0" y="45"/>
                </a:cubicBezTo>
                <a:cubicBezTo>
                  <a:pt x="0" y="46"/>
                  <a:pt x="0" y="47"/>
                  <a:pt x="0" y="48"/>
                </a:cubicBezTo>
                <a:cubicBezTo>
                  <a:pt x="0" y="50"/>
                  <a:pt x="0" y="51"/>
                  <a:pt x="0" y="53"/>
                </a:cubicBezTo>
                <a:close/>
                <a:moveTo>
                  <a:pt x="52" y="40"/>
                </a:moveTo>
                <a:cubicBezTo>
                  <a:pt x="48" y="42"/>
                  <a:pt x="44" y="44"/>
                  <a:pt x="40" y="46"/>
                </a:cubicBezTo>
                <a:cubicBezTo>
                  <a:pt x="35" y="48"/>
                  <a:pt x="30" y="50"/>
                  <a:pt x="25" y="52"/>
                </a:cubicBezTo>
                <a:cubicBezTo>
                  <a:pt x="25" y="52"/>
                  <a:pt x="25" y="52"/>
                  <a:pt x="25" y="52"/>
                </a:cubicBezTo>
                <a:cubicBezTo>
                  <a:pt x="33" y="56"/>
                  <a:pt x="40" y="60"/>
                  <a:pt x="48" y="63"/>
                </a:cubicBezTo>
                <a:cubicBezTo>
                  <a:pt x="48" y="63"/>
                  <a:pt x="49" y="62"/>
                  <a:pt x="50" y="62"/>
                </a:cubicBezTo>
                <a:cubicBezTo>
                  <a:pt x="51" y="56"/>
                  <a:pt x="52" y="50"/>
                  <a:pt x="52" y="44"/>
                </a:cubicBezTo>
                <a:cubicBezTo>
                  <a:pt x="52" y="43"/>
                  <a:pt x="52" y="42"/>
                  <a:pt x="52" y="40"/>
                </a:cubicBezTo>
                <a:close/>
              </a:path>
            </a:pathLst>
          </a:cu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endParaRPr>
          </a:p>
        </p:txBody>
      </p:sp>
      <p:sp>
        <p:nvSpPr>
          <p:cNvPr id="1048611" name="直接连接符 4"/>
          <p:cNvSpPr>
            <a:spLocks noChangeShapeType="1"/>
          </p:cNvSpPr>
          <p:nvPr/>
        </p:nvSpPr>
        <p:spPr bwMode="auto">
          <a:xfrm flipV="1">
            <a:off x="2971686" y="3990840"/>
            <a:ext cx="7849348" cy="0"/>
          </a:xfrm>
          <a:prstGeom prst="line">
            <a:avLst/>
          </a:prstGeom>
          <a:noFill/>
          <a:ln w="19050">
            <a:solidFill>
              <a:schemeClr val="accent2"/>
            </a:solidFill>
            <a:bevel/>
          </a:ln>
        </p:spPr>
        <p:txBody>
          <a:bodyPr/>
          <a:lstStyle/>
          <a:p>
            <a:endParaRPr lang="zh-CN" altLang="en-US">
              <a:solidFill>
                <a:srgbClr val="002060"/>
              </a:solidFill>
            </a:endParaRPr>
          </a:p>
        </p:txBody>
      </p:sp>
      <p:pic>
        <p:nvPicPr>
          <p:cNvPr id="2097156" name="图片 1" descr="QQ截图20210602091718"/>
          <p:cNvPicPr>
            <a:picLocks noChangeAspect="1"/>
          </p:cNvPicPr>
          <p:nvPr/>
        </p:nvPicPr>
        <p:blipFill>
          <a:blip r:embed="rId3"/>
          <a:stretch>
            <a:fillRect/>
          </a:stretch>
        </p:blipFill>
        <p:spPr>
          <a:xfrm>
            <a:off x="0" y="0"/>
            <a:ext cx="12191365" cy="862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8610"/>
                                        </p:tgtEl>
                                        <p:attrNameLst>
                                          <p:attrName>style.visibility</p:attrName>
                                        </p:attrNameLst>
                                      </p:cBhvr>
                                      <p:to>
                                        <p:strVal val="visible"/>
                                      </p:to>
                                    </p:set>
                                    <p:animEffect filter="fade">
                                      <p:cBhvr>
                                        <p:cTn id="7" dur="500"/>
                                        <p:tgtEl>
                                          <p:spTgt spid="1048610"/>
                                        </p:tgtEl>
                                      </p:cBhvr>
                                    </p:animEffect>
                                  </p:childTnLst>
                                </p:cTn>
                              </p:par>
                              <p:par>
                                <p:cTn id="8" presetID="26" presetClass="emph" presetSubtype="0" fill="hold" nodeType="withEffect">
                                  <p:stCondLst>
                                    <p:cond delay="250"/>
                                  </p:stCondLst>
                                  <p:childTnLst>
                                    <p:animEffect filter="fade">
                                      <p:cBhvr>
                                        <p:cTn id="9" dur="500" tmFilter="0, 0; .2, .5; .8, .5; 1, 0"/>
                                        <p:tgtEl>
                                          <p:spTgt spid="1048610"/>
                                        </p:tgtEl>
                                      </p:cBhvr>
                                    </p:animEffect>
                                    <p:animScale>
                                      <p:cBhvr>
                                        <p:cTn id="10" dur="250" autoRev="1" fill="hold"/>
                                        <p:tgtEl>
                                          <p:spTgt spid="10486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5" name="标题 5"/>
          <p:cNvSpPr>
            <a:spLocks noGrp="1"/>
          </p:cNvSpPr>
          <p:nvPr>
            <p:ph type="title"/>
          </p:nvPr>
        </p:nvSpPr>
        <p:spPr/>
        <p:txBody>
          <a:bodyPr>
            <a:normAutofit/>
          </a:bodyPr>
          <a:lstStyle/>
          <a:p>
            <a:r>
              <a:rPr lang="en-US" altLang="zh-CN" sz="3200" b="0" dirty="0">
                <a:latin typeface="微软雅黑" panose="020B0503020204020204" pitchFamily="34" charset="-122"/>
                <a:ea typeface="微软雅黑" panose="020B0503020204020204" pitchFamily="34" charset="-122"/>
              </a:rPr>
              <a:t> </a:t>
            </a:r>
            <a:r>
              <a:rPr lang="zh-CN" altLang="en-US" sz="3200" b="0" dirty="0">
                <a:latin typeface="微软雅黑" panose="020B0503020204020204" pitchFamily="34" charset="-122"/>
                <a:ea typeface="微软雅黑" panose="020B0503020204020204" pitchFamily="34" charset="-122"/>
              </a:rPr>
              <a:t>数据共享平台</a:t>
            </a:r>
            <a:r>
              <a:rPr lang="en-US" altLang="en-US" sz="3200" b="0" dirty="0">
                <a:latin typeface="微软雅黑" panose="020B0503020204020204" pitchFamily="34" charset="-122"/>
                <a:ea typeface="微软雅黑" panose="020B0503020204020204" pitchFamily="34" charset="-122"/>
              </a:rPr>
              <a:t>——</a:t>
            </a:r>
            <a:r>
              <a:rPr lang="zh-CN" altLang="en-US" sz="3200" b="0" dirty="0">
                <a:latin typeface="微软雅黑" panose="020B0503020204020204" pitchFamily="34" charset="-122"/>
                <a:ea typeface="微软雅黑" panose="020B0503020204020204" pitchFamily="34" charset="-122"/>
              </a:rPr>
              <a:t>目标</a:t>
            </a:r>
          </a:p>
        </p:txBody>
      </p:sp>
      <p:sp>
        <p:nvSpPr>
          <p:cNvPr id="1049196" name="内容占位符 2"/>
          <p:cNvSpPr>
            <a:spLocks noGrp="1"/>
          </p:cNvSpPr>
          <p:nvPr>
            <p:ph idx="1"/>
          </p:nvPr>
        </p:nvSpPr>
        <p:spPr/>
        <p:txBody>
          <a:bodyPr vert="horz" wrap="square" lIns="91440" tIns="45720" rIns="91440" bIns="45720" rtlCol="0" anchor="t">
            <a:normAutofit/>
          </a:bodyPr>
          <a:lstStyle/>
          <a:p>
            <a:pPr fontAlgn="auto"/>
            <a:r>
              <a:rPr lang="zh-CN" altLang="en-US" sz="1600" noProof="1">
                <a:solidFill>
                  <a:schemeClr val="tx1"/>
                </a:solidFill>
              </a:rPr>
              <a:t>维持现有平台不变</a:t>
            </a:r>
          </a:p>
          <a:p>
            <a:pPr fontAlgn="auto"/>
            <a:r>
              <a:rPr lang="zh-CN" altLang="en-US" sz="1600" noProof="1">
                <a:solidFill>
                  <a:schemeClr val="tx1"/>
                </a:solidFill>
              </a:rPr>
              <a:t> 现有平台数据访问能平移到中间件。</a:t>
            </a:r>
            <a:endParaRPr lang="en-US" altLang="zh-CN" sz="1600" noProof="1">
              <a:solidFill>
                <a:schemeClr val="tx1"/>
              </a:solidFill>
            </a:endParaRPr>
          </a:p>
          <a:p>
            <a:pPr fontAlgn="auto"/>
            <a:r>
              <a:rPr lang="zh-CN" altLang="en-US" sz="1600" noProof="1">
                <a:solidFill>
                  <a:schemeClr val="tx1"/>
                </a:solidFill>
              </a:rPr>
              <a:t>多协议支持</a:t>
            </a:r>
            <a:r>
              <a:rPr lang="en-US" altLang="zh-CN" sz="1600" noProof="1">
                <a:solidFill>
                  <a:schemeClr val="tx1"/>
                </a:solidFill>
              </a:rPr>
              <a:t>,</a:t>
            </a:r>
            <a:r>
              <a:rPr lang="zh-CN" altLang="en-US" sz="1600" noProof="1">
                <a:solidFill>
                  <a:schemeClr val="tx1"/>
                </a:solidFill>
              </a:rPr>
              <a:t>扩展性强</a:t>
            </a:r>
            <a:r>
              <a:rPr lang="en-US" altLang="zh-CN" sz="1600" noProof="1">
                <a:solidFill>
                  <a:schemeClr val="tx1"/>
                </a:solidFill>
              </a:rPr>
              <a:t>,</a:t>
            </a:r>
            <a:r>
              <a:rPr lang="zh-CN" altLang="en-US" sz="1600" noProof="1">
                <a:solidFill>
                  <a:schemeClr val="tx1"/>
                </a:solidFill>
              </a:rPr>
              <a:t>部署灵活！</a:t>
            </a:r>
            <a:endParaRPr lang="en-US" altLang="zh-CN" sz="1600" noProof="1">
              <a:solidFill>
                <a:schemeClr val="tx1"/>
              </a:solidFill>
            </a:endParaRPr>
          </a:p>
          <a:p>
            <a:pPr fontAlgn="auto"/>
            <a:r>
              <a:rPr lang="zh-CN" altLang="en-US" sz="1600" noProof="1">
                <a:solidFill>
                  <a:schemeClr val="tx1"/>
                </a:solidFill>
              </a:rPr>
              <a:t>提供基础组件</a:t>
            </a:r>
            <a:r>
              <a:rPr lang="en-US" altLang="zh-CN" sz="1600" noProof="1">
                <a:solidFill>
                  <a:schemeClr val="tx1"/>
                </a:solidFill>
              </a:rPr>
              <a:t>,</a:t>
            </a:r>
            <a:r>
              <a:rPr lang="zh-CN" altLang="en-US" sz="1600" noProof="1">
                <a:solidFill>
                  <a:schemeClr val="tx1"/>
                </a:solidFill>
              </a:rPr>
              <a:t>公共组件</a:t>
            </a:r>
            <a:r>
              <a:rPr lang="en-US" altLang="zh-CN" sz="1600" noProof="1">
                <a:solidFill>
                  <a:schemeClr val="tx1"/>
                </a:solidFill>
              </a:rPr>
              <a:t>,</a:t>
            </a:r>
            <a:r>
              <a:rPr lang="zh-CN" altLang="zh-CN" sz="1600" noProof="1">
                <a:solidFill>
                  <a:schemeClr val="tx1"/>
                </a:solidFill>
              </a:rPr>
              <a:t>业务组件</a:t>
            </a:r>
            <a:r>
              <a:rPr lang="zh-CN" altLang="en-US" sz="1600" noProof="1">
                <a:solidFill>
                  <a:schemeClr val="tx1"/>
                </a:solidFill>
              </a:rPr>
              <a:t>功能。</a:t>
            </a:r>
            <a:endParaRPr lang="en-US" altLang="zh-CN" sz="1600" noProof="1">
              <a:solidFill>
                <a:schemeClr val="tx1"/>
              </a:solidFill>
            </a:endParaRPr>
          </a:p>
          <a:p>
            <a:pPr fontAlgn="auto"/>
            <a:r>
              <a:rPr lang="zh-CN" altLang="en-US" sz="1600" noProof="1">
                <a:solidFill>
                  <a:schemeClr val="tx1"/>
                </a:solidFill>
              </a:rPr>
              <a:t>引入缓存</a:t>
            </a:r>
            <a:r>
              <a:rPr lang="en-US" altLang="zh-CN" sz="1600" noProof="1">
                <a:solidFill>
                  <a:schemeClr val="tx1"/>
                </a:solidFill>
              </a:rPr>
              <a:t>,</a:t>
            </a:r>
            <a:r>
              <a:rPr lang="zh-CN" altLang="en-US" sz="1600" noProof="1">
                <a:solidFill>
                  <a:schemeClr val="tx1"/>
                </a:solidFill>
              </a:rPr>
              <a:t>内存数据库提升性能</a:t>
            </a:r>
            <a:endParaRPr lang="en-US" altLang="zh-CN" sz="1600" noProof="1">
              <a:solidFill>
                <a:schemeClr val="tx1"/>
              </a:solidFill>
            </a:endParaRPr>
          </a:p>
          <a:p>
            <a:pPr fontAlgn="auto"/>
            <a:r>
              <a:rPr lang="zh-CN" altLang="en-US" sz="1600" noProof="1">
                <a:solidFill>
                  <a:schemeClr val="tx1"/>
                </a:solidFill>
              </a:rPr>
              <a:t>基础数据，字典数据，业务数据整理筛选</a:t>
            </a:r>
            <a:endParaRPr lang="en-US" altLang="zh-CN" sz="1600" noProof="1">
              <a:solidFill>
                <a:schemeClr val="tx1"/>
              </a:solidFill>
            </a:endParaRPr>
          </a:p>
          <a:p>
            <a:pPr fontAlgn="auto"/>
            <a:r>
              <a:rPr lang="zh-CN" altLang="en-US" sz="1600" noProof="1">
                <a:solidFill>
                  <a:schemeClr val="tx1"/>
                </a:solidFill>
              </a:rPr>
              <a:t>业务无缝水平扩展垂直扩展</a:t>
            </a:r>
          </a:p>
          <a:p>
            <a:pPr fontAlgn="auto"/>
            <a:r>
              <a:rPr lang="zh-CN" altLang="en-US" sz="1600" noProof="1">
                <a:solidFill>
                  <a:schemeClr val="tx1"/>
                </a:solidFill>
              </a:rPr>
              <a:t>多样的监控管理手段</a:t>
            </a:r>
          </a:p>
          <a:p>
            <a:pPr fontAlgn="auto"/>
            <a:r>
              <a:rPr lang="zh-CN" altLang="zh-CN" sz="1600" noProof="1">
                <a:solidFill>
                  <a:schemeClr val="tx1"/>
                </a:solidFill>
              </a:rPr>
              <a:t>降低开发难度，提高开发效</a:t>
            </a:r>
            <a:r>
              <a:rPr lang="zh-CN" altLang="zh-CN" sz="1600" noProof="1"/>
              <a:t>率</a:t>
            </a:r>
            <a:endParaRPr lang="en-US" altLang="zh-CN" sz="1600" noProof="1"/>
          </a:p>
        </p:txBody>
      </p:sp>
      <p:grpSp>
        <p:nvGrpSpPr>
          <p:cNvPr id="207" name="组合 43"/>
          <p:cNvGrpSpPr/>
          <p:nvPr/>
        </p:nvGrpSpPr>
        <p:grpSpPr bwMode="auto">
          <a:xfrm>
            <a:off x="349888" y="221558"/>
            <a:ext cx="263525" cy="393700"/>
            <a:chOff x="0" y="0"/>
            <a:chExt cx="213756" cy="427512"/>
          </a:xfrm>
        </p:grpSpPr>
        <p:sp>
          <p:nvSpPr>
            <p:cNvPr id="1049197"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198"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199" name="圆角矩形 6"/>
          <p:cNvSpPr/>
          <p:nvPr/>
        </p:nvSpPr>
        <p:spPr>
          <a:xfrm>
            <a:off x="59589" y="873625"/>
            <a:ext cx="3161731" cy="408314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p>
        </p:txBody>
      </p:sp>
      <p:sp>
        <p:nvSpPr>
          <p:cNvPr id="1049200" name="文本框 13"/>
          <p:cNvSpPr txBox="1"/>
          <p:nvPr/>
        </p:nvSpPr>
        <p:spPr>
          <a:xfrm>
            <a:off x="1525865" y="1048990"/>
            <a:ext cx="1630871" cy="369332"/>
          </a:xfrm>
          <a:prstGeom prst="rect">
            <a:avLst/>
          </a:prstGeom>
          <a:noFill/>
        </p:spPr>
        <p:txBody>
          <a:bodyPr wrap="square" rtlCol="0">
            <a:spAutoFit/>
          </a:bodyPr>
          <a:lstStyle/>
          <a:p>
            <a:r>
              <a:rPr kumimoji="1" lang="en-US" altLang="en-US" b="1" dirty="0"/>
              <a:t>数据资产</a:t>
            </a:r>
            <a:endParaRPr kumimoji="1" lang="zh-CN" altLang="en-US" b="1" dirty="0"/>
          </a:p>
        </p:txBody>
      </p:sp>
      <p:sp>
        <p:nvSpPr>
          <p:cNvPr id="1049201" name="圆角矩形 14"/>
          <p:cNvSpPr/>
          <p:nvPr/>
        </p:nvSpPr>
        <p:spPr>
          <a:xfrm>
            <a:off x="6137942" y="873858"/>
            <a:ext cx="2046072" cy="408314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dirty="0"/>
          </a:p>
        </p:txBody>
      </p:sp>
      <p:sp>
        <p:nvSpPr>
          <p:cNvPr id="1049202" name="右箭头 15"/>
          <p:cNvSpPr/>
          <p:nvPr/>
        </p:nvSpPr>
        <p:spPr>
          <a:xfrm>
            <a:off x="3734696" y="1572687"/>
            <a:ext cx="1923662" cy="248770"/>
          </a:xfrm>
          <a:prstGeom prst="rightArrow">
            <a:avLst/>
          </a:prstGeom>
          <a:solidFill>
            <a:srgbClr val="FF0000"/>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dirty="0"/>
          </a:p>
        </p:txBody>
      </p:sp>
      <p:sp>
        <p:nvSpPr>
          <p:cNvPr id="1049203" name="文本框 1"/>
          <p:cNvSpPr txBox="1"/>
          <p:nvPr/>
        </p:nvSpPr>
        <p:spPr>
          <a:xfrm>
            <a:off x="4097325" y="1277316"/>
            <a:ext cx="1107996" cy="369332"/>
          </a:xfrm>
          <a:prstGeom prst="rect">
            <a:avLst/>
          </a:prstGeom>
          <a:noFill/>
        </p:spPr>
        <p:txBody>
          <a:bodyPr wrap="none" rtlCol="0">
            <a:spAutoFit/>
          </a:bodyPr>
          <a:lstStyle/>
          <a:p>
            <a:r>
              <a:rPr kumimoji="1" lang="en-US" altLang="en-US" dirty="0"/>
              <a:t>访问控制</a:t>
            </a:r>
            <a:endParaRPr kumimoji="1" lang="zh-CN" altLang="en-US" dirty="0"/>
          </a:p>
        </p:txBody>
      </p:sp>
      <p:sp>
        <p:nvSpPr>
          <p:cNvPr id="1049204" name="右箭头 16"/>
          <p:cNvSpPr/>
          <p:nvPr/>
        </p:nvSpPr>
        <p:spPr>
          <a:xfrm>
            <a:off x="3702560" y="3738912"/>
            <a:ext cx="1923662" cy="24877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dirty="0"/>
          </a:p>
        </p:txBody>
      </p:sp>
      <p:sp>
        <p:nvSpPr>
          <p:cNvPr id="1049205" name="圆角矩形 17"/>
          <p:cNvSpPr/>
          <p:nvPr/>
        </p:nvSpPr>
        <p:spPr>
          <a:xfrm>
            <a:off x="1525865" y="4106862"/>
            <a:ext cx="1317812" cy="4639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en-US" dirty="0"/>
              <a:t>质量报告</a:t>
            </a:r>
            <a:endParaRPr kumimoji="1" lang="zh-CN" altLang="en-US" dirty="0"/>
          </a:p>
        </p:txBody>
      </p:sp>
      <p:sp>
        <p:nvSpPr>
          <p:cNvPr id="1049206" name="圆角矩形 18"/>
          <p:cNvSpPr/>
          <p:nvPr/>
        </p:nvSpPr>
        <p:spPr>
          <a:xfrm>
            <a:off x="1525865" y="2202721"/>
            <a:ext cx="1317812" cy="4639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en-US" dirty="0"/>
              <a:t>变动告警</a:t>
            </a:r>
            <a:endParaRPr kumimoji="1" lang="zh-CN" altLang="en-US" dirty="0"/>
          </a:p>
        </p:txBody>
      </p:sp>
      <p:sp>
        <p:nvSpPr>
          <p:cNvPr id="1049207" name="圆角矩形 19"/>
          <p:cNvSpPr/>
          <p:nvPr/>
        </p:nvSpPr>
        <p:spPr>
          <a:xfrm>
            <a:off x="1525865" y="3498386"/>
            <a:ext cx="1317812" cy="4639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en-US" dirty="0"/>
              <a:t>数据结构</a:t>
            </a:r>
            <a:endParaRPr kumimoji="1" lang="zh-CN" altLang="en-US" dirty="0"/>
          </a:p>
        </p:txBody>
      </p:sp>
      <p:sp>
        <p:nvSpPr>
          <p:cNvPr id="1049208" name="圆角矩形 20"/>
          <p:cNvSpPr/>
          <p:nvPr/>
        </p:nvSpPr>
        <p:spPr>
          <a:xfrm>
            <a:off x="1525865" y="2925591"/>
            <a:ext cx="1317812" cy="4639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en-US" dirty="0"/>
              <a:t>数据内容</a:t>
            </a:r>
            <a:endParaRPr kumimoji="1" lang="zh-CN" altLang="en-US" dirty="0"/>
          </a:p>
        </p:txBody>
      </p:sp>
      <p:sp>
        <p:nvSpPr>
          <p:cNvPr id="1049209" name="圆角矩形 21"/>
          <p:cNvSpPr/>
          <p:nvPr/>
        </p:nvSpPr>
        <p:spPr>
          <a:xfrm>
            <a:off x="1525865" y="1621276"/>
            <a:ext cx="1317812" cy="4639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en-US" dirty="0"/>
              <a:t>数据目录</a:t>
            </a:r>
            <a:endParaRPr kumimoji="1" lang="zh-CN" altLang="en-US" dirty="0"/>
          </a:p>
        </p:txBody>
      </p:sp>
      <p:sp>
        <p:nvSpPr>
          <p:cNvPr id="1049210" name="文本框 22"/>
          <p:cNvSpPr txBox="1"/>
          <p:nvPr/>
        </p:nvSpPr>
        <p:spPr>
          <a:xfrm>
            <a:off x="6553143" y="1073604"/>
            <a:ext cx="1630871" cy="369332"/>
          </a:xfrm>
          <a:prstGeom prst="rect">
            <a:avLst/>
          </a:prstGeom>
          <a:noFill/>
        </p:spPr>
        <p:txBody>
          <a:bodyPr wrap="square" rtlCol="0">
            <a:spAutoFit/>
          </a:bodyPr>
          <a:lstStyle/>
          <a:p>
            <a:r>
              <a:rPr kumimoji="1" lang="en-US" altLang="en-US" b="1" dirty="0"/>
              <a:t>数据共享</a:t>
            </a:r>
            <a:endParaRPr kumimoji="1" lang="zh-CN" altLang="en-US" b="1" dirty="0"/>
          </a:p>
        </p:txBody>
      </p:sp>
      <p:sp>
        <p:nvSpPr>
          <p:cNvPr id="1049211" name="罐形 23"/>
          <p:cNvSpPr/>
          <p:nvPr/>
        </p:nvSpPr>
        <p:spPr>
          <a:xfrm>
            <a:off x="247374" y="1821785"/>
            <a:ext cx="1146072" cy="567365"/>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en-US" dirty="0"/>
              <a:t>主题库</a:t>
            </a:r>
            <a:endParaRPr kumimoji="1" lang="zh-CN" altLang="en-US" dirty="0"/>
          </a:p>
        </p:txBody>
      </p:sp>
      <p:sp>
        <p:nvSpPr>
          <p:cNvPr id="1049212" name="文本框 24"/>
          <p:cNvSpPr txBox="1"/>
          <p:nvPr/>
        </p:nvSpPr>
        <p:spPr>
          <a:xfrm>
            <a:off x="4382054" y="5284994"/>
            <a:ext cx="1102360" cy="368300"/>
          </a:xfrm>
          <a:prstGeom prst="rect">
            <a:avLst/>
          </a:prstGeom>
          <a:noFill/>
        </p:spPr>
        <p:txBody>
          <a:bodyPr wrap="none" rtlCol="0">
            <a:spAutoFit/>
          </a:bodyPr>
          <a:lstStyle/>
          <a:p>
            <a:r>
              <a:rPr lang="zh-CN" altLang="en-US" b="1" dirty="0">
                <a:latin typeface="Arial" panose="020B0604020202020204" pitchFamily="34" charset="0"/>
                <a:ea typeface="宋体" panose="02010600030101010101" pitchFamily="2" charset="-122"/>
              </a:rPr>
              <a:t>接口管理</a:t>
            </a:r>
            <a:endParaRPr kumimoji="1" lang="zh-CN" altLang="en-US" dirty="0"/>
          </a:p>
        </p:txBody>
      </p:sp>
      <p:sp>
        <p:nvSpPr>
          <p:cNvPr id="1049213" name="矩形 25"/>
          <p:cNvSpPr/>
          <p:nvPr/>
        </p:nvSpPr>
        <p:spPr>
          <a:xfrm>
            <a:off x="247427" y="4023847"/>
            <a:ext cx="1060120" cy="6703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dirty="0"/>
              <a:t>文档</a:t>
            </a:r>
            <a:endParaRPr kumimoji="1" lang="zh-CN" altLang="en-US" dirty="0"/>
          </a:p>
        </p:txBody>
      </p:sp>
      <p:sp>
        <p:nvSpPr>
          <p:cNvPr id="1049214" name="右箭头 26"/>
          <p:cNvSpPr/>
          <p:nvPr/>
        </p:nvSpPr>
        <p:spPr>
          <a:xfrm>
            <a:off x="3747970" y="3030041"/>
            <a:ext cx="1923662" cy="24877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dirty="0"/>
          </a:p>
        </p:txBody>
      </p:sp>
      <p:sp>
        <p:nvSpPr>
          <p:cNvPr id="1049215" name="文本框 27"/>
          <p:cNvSpPr txBox="1"/>
          <p:nvPr/>
        </p:nvSpPr>
        <p:spPr>
          <a:xfrm>
            <a:off x="4110599" y="2737798"/>
            <a:ext cx="1040670" cy="369332"/>
          </a:xfrm>
          <a:prstGeom prst="rect">
            <a:avLst/>
          </a:prstGeom>
          <a:noFill/>
        </p:spPr>
        <p:txBody>
          <a:bodyPr wrap="none" rtlCol="0">
            <a:spAutoFit/>
          </a:bodyPr>
          <a:lstStyle/>
          <a:p>
            <a:r>
              <a:rPr kumimoji="1" lang="en-US" altLang="en-US" dirty="0"/>
              <a:t>API 服务</a:t>
            </a:r>
            <a:endParaRPr kumimoji="1" lang="zh-CN" altLang="en-US" dirty="0"/>
          </a:p>
        </p:txBody>
      </p:sp>
      <p:sp>
        <p:nvSpPr>
          <p:cNvPr id="1049216" name="右箭头 28"/>
          <p:cNvSpPr/>
          <p:nvPr/>
        </p:nvSpPr>
        <p:spPr>
          <a:xfrm>
            <a:off x="3702560" y="4508939"/>
            <a:ext cx="1923662" cy="24877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zh-CN" altLang="en-US" dirty="0"/>
          </a:p>
        </p:txBody>
      </p:sp>
      <p:sp>
        <p:nvSpPr>
          <p:cNvPr id="1049217" name="文本框 29"/>
          <p:cNvSpPr txBox="1"/>
          <p:nvPr/>
        </p:nvSpPr>
        <p:spPr>
          <a:xfrm>
            <a:off x="4065189" y="4216696"/>
            <a:ext cx="1107996" cy="369332"/>
          </a:xfrm>
          <a:prstGeom prst="rect">
            <a:avLst/>
          </a:prstGeom>
          <a:noFill/>
        </p:spPr>
        <p:txBody>
          <a:bodyPr wrap="none" rtlCol="0">
            <a:spAutoFit/>
          </a:bodyPr>
          <a:lstStyle/>
          <a:p>
            <a:r>
              <a:rPr kumimoji="1" lang="en-US" altLang="en-US" dirty="0"/>
              <a:t>访问统计</a:t>
            </a:r>
            <a:endParaRPr kumimoji="1" lang="zh-CN" altLang="en-US" dirty="0"/>
          </a:p>
        </p:txBody>
      </p:sp>
      <p:sp>
        <p:nvSpPr>
          <p:cNvPr id="1049218" name="圆角矩形 30"/>
          <p:cNvSpPr/>
          <p:nvPr/>
        </p:nvSpPr>
        <p:spPr>
          <a:xfrm>
            <a:off x="6497695" y="3343561"/>
            <a:ext cx="1317812" cy="4639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en-US" dirty="0"/>
              <a:t>质量报告</a:t>
            </a:r>
            <a:endParaRPr kumimoji="1" lang="zh-CN" altLang="en-US" dirty="0"/>
          </a:p>
        </p:txBody>
      </p:sp>
      <p:sp>
        <p:nvSpPr>
          <p:cNvPr id="1049219" name="圆角矩形 31"/>
          <p:cNvSpPr/>
          <p:nvPr/>
        </p:nvSpPr>
        <p:spPr>
          <a:xfrm>
            <a:off x="6497695" y="3941320"/>
            <a:ext cx="1317812" cy="4639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en-US" dirty="0"/>
              <a:t>变动告警</a:t>
            </a:r>
            <a:endParaRPr kumimoji="1" lang="zh-CN" altLang="en-US" dirty="0"/>
          </a:p>
        </p:txBody>
      </p:sp>
      <p:sp>
        <p:nvSpPr>
          <p:cNvPr id="1049220" name="圆角矩形 32"/>
          <p:cNvSpPr/>
          <p:nvPr/>
        </p:nvSpPr>
        <p:spPr>
          <a:xfrm>
            <a:off x="6497695" y="2735085"/>
            <a:ext cx="1317812" cy="4639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en-US" dirty="0"/>
              <a:t>数据结构</a:t>
            </a:r>
            <a:endParaRPr kumimoji="1" lang="zh-CN" altLang="en-US" dirty="0"/>
          </a:p>
        </p:txBody>
      </p:sp>
      <p:sp>
        <p:nvSpPr>
          <p:cNvPr id="1049221" name="圆角矩形 33"/>
          <p:cNvSpPr/>
          <p:nvPr/>
        </p:nvSpPr>
        <p:spPr>
          <a:xfrm>
            <a:off x="6497695" y="2162290"/>
            <a:ext cx="1317812" cy="4639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en-US" dirty="0"/>
              <a:t>数据内容</a:t>
            </a:r>
            <a:endParaRPr kumimoji="1" lang="zh-CN" altLang="en-US" dirty="0"/>
          </a:p>
        </p:txBody>
      </p:sp>
      <p:sp>
        <p:nvSpPr>
          <p:cNvPr id="1049222" name="圆角矩形 34"/>
          <p:cNvSpPr/>
          <p:nvPr/>
        </p:nvSpPr>
        <p:spPr>
          <a:xfrm>
            <a:off x="6497695" y="1589495"/>
            <a:ext cx="1317812" cy="4639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en-US" altLang="en-US" dirty="0"/>
              <a:t>数据目录</a:t>
            </a:r>
            <a:endParaRPr kumimoji="1" lang="zh-CN" altLang="en-US" dirty="0"/>
          </a:p>
        </p:txBody>
      </p:sp>
      <p:sp>
        <p:nvSpPr>
          <p:cNvPr id="1049223" name="罐形 35"/>
          <p:cNvSpPr/>
          <p:nvPr/>
        </p:nvSpPr>
        <p:spPr>
          <a:xfrm>
            <a:off x="204194" y="2873744"/>
            <a:ext cx="1146072" cy="567365"/>
          </a:xfrm>
          <a:prstGeom prst="can">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en-US" dirty="0"/>
              <a:t>公共库</a:t>
            </a:r>
            <a:endParaRPr kumimoji="1" lang="zh-CN" altLang="en-US" dirty="0"/>
          </a:p>
        </p:txBody>
      </p:sp>
      <p:sp>
        <p:nvSpPr>
          <p:cNvPr id="1049224" name="矩形 2"/>
          <p:cNvSpPr/>
          <p:nvPr/>
        </p:nvSpPr>
        <p:spPr>
          <a:xfrm>
            <a:off x="5928678" y="6035040"/>
            <a:ext cx="184150" cy="369888"/>
          </a:xfrm>
          <a:prstGeom prst="rect">
            <a:avLst/>
          </a:prstGeom>
          <a:noFill/>
          <a:ln w="9525">
            <a:noFill/>
          </a:ln>
        </p:spPr>
        <p:txBody>
          <a:bodyPr wrap="none" anchor="t">
            <a:spAutoFit/>
          </a:bodyPr>
          <a:lstStyle/>
          <a:p>
            <a:pPr algn="ctr" defTabSz="914400" eaLnBrk="0" hangingPunct="0">
              <a:buFont typeface="Arial" panose="020B0604020202020204" pitchFamily="34" charset="0"/>
              <a:buNone/>
            </a:pPr>
            <a:endParaRPr lang="zh-CN" altLang="en-US" dirty="0">
              <a:latin typeface="Arial" panose="020B0604020202020204" pitchFamily="34" charset="0"/>
              <a:ea typeface="宋体" panose="02010600030101010101" pitchFamily="2" charset="-122"/>
              <a:sym typeface="Calibri" panose="020F0502020204030204" pitchFamily="34" charset="0"/>
            </a:endParaRPr>
          </a:p>
        </p:txBody>
      </p:sp>
      <p:sp>
        <p:nvSpPr>
          <p:cNvPr id="1049225" name="Line 9"/>
          <p:cNvSpPr/>
          <p:nvPr/>
        </p:nvSpPr>
        <p:spPr>
          <a:xfrm>
            <a:off x="204470" y="5120005"/>
            <a:ext cx="7826375" cy="1270"/>
          </a:xfrm>
          <a:prstGeom prst="line">
            <a:avLst/>
          </a:prstGeom>
          <a:ln w="9525" cap="flat" cmpd="sng">
            <a:solidFill>
              <a:srgbClr val="1C1C1C"/>
            </a:solidFill>
            <a:prstDash val="lgDash"/>
            <a:round/>
            <a:headEnd type="none" w="med" len="med"/>
            <a:tailEnd type="stealth" w="med" len="med"/>
          </a:ln>
        </p:spPr>
        <p:txBody>
          <a:bodyPr anchor="t"/>
          <a:lstStyle/>
          <a:p>
            <a:pPr algn="ctr" eaLnBrk="0" hangingPunct="0"/>
            <a:endParaRPr lang="zh-CN" altLang="en-US">
              <a:latin typeface="Arial" panose="020B0604020202020204" pitchFamily="34" charset="0"/>
              <a:ea typeface="宋体" panose="02010600030101010101" pitchFamily="2" charset="-122"/>
            </a:endParaRPr>
          </a:p>
        </p:txBody>
      </p:sp>
      <p:sp>
        <p:nvSpPr>
          <p:cNvPr id="1049226" name="Rectangle 10"/>
          <p:cNvSpPr/>
          <p:nvPr/>
        </p:nvSpPr>
        <p:spPr>
          <a:xfrm>
            <a:off x="5928678" y="5808028"/>
            <a:ext cx="2592387" cy="738187"/>
          </a:xfrm>
          <a:prstGeom prst="rect">
            <a:avLst/>
          </a:prstGeom>
          <a:noFill/>
          <a:ln w="9525">
            <a:noFill/>
          </a:ln>
        </p:spPr>
        <p:txBody>
          <a:bodyPr anchor="t">
            <a:spAutoFit/>
          </a:bodyPr>
          <a:lstStyle/>
          <a:p>
            <a:pPr algn="ctr" defTabSz="914400">
              <a:buFont typeface="Arial" panose="020B0604020202020204" pitchFamily="34" charset="0"/>
              <a:buNone/>
            </a:pPr>
            <a:r>
              <a:rPr lang="zh-CN" altLang="en-US" sz="1400" dirty="0">
                <a:latin typeface="Arial" panose="020B0604020202020204" pitchFamily="34" charset="0"/>
                <a:ea typeface="宋体" panose="02010600030101010101" pitchFamily="2" charset="-122"/>
                <a:sym typeface="Calibri" panose="020F0502020204030204" pitchFamily="34" charset="0"/>
              </a:rPr>
              <a:t>各平台、接口统一的接入中间件平台获取数据、服务，降低平台、接口直接与数据库交互</a:t>
            </a:r>
          </a:p>
        </p:txBody>
      </p:sp>
      <p:sp>
        <p:nvSpPr>
          <p:cNvPr id="1049227" name="Rectangle 11"/>
          <p:cNvSpPr/>
          <p:nvPr/>
        </p:nvSpPr>
        <p:spPr>
          <a:xfrm>
            <a:off x="247650" y="5284470"/>
            <a:ext cx="1809750" cy="369888"/>
          </a:xfrm>
          <a:prstGeom prst="rect">
            <a:avLst/>
          </a:prstGeom>
          <a:noFill/>
          <a:ln w="9525">
            <a:noFill/>
          </a:ln>
        </p:spPr>
        <p:txBody>
          <a:bodyPr wrap="none" anchor="t">
            <a:spAutoFit/>
          </a:bodyPr>
          <a:lstStyle/>
          <a:p>
            <a:pPr algn="ctr" defTabSz="914400">
              <a:buFont typeface="Arial" panose="020B0604020202020204" pitchFamily="34" charset="0"/>
              <a:buNone/>
            </a:pPr>
            <a:r>
              <a:rPr lang="zh-CN" altLang="en-US" b="1" dirty="0">
                <a:latin typeface="Arial" panose="020B0604020202020204" pitchFamily="34" charset="0"/>
                <a:ea typeface="宋体" panose="02010600030101010101" pitchFamily="2" charset="-122"/>
                <a:sym typeface="Calibri" panose="020F0502020204030204" pitchFamily="34" charset="0"/>
              </a:rPr>
              <a:t>平台、接口解耦</a:t>
            </a:r>
          </a:p>
        </p:txBody>
      </p:sp>
      <p:sp>
        <p:nvSpPr>
          <p:cNvPr id="1049228" name="Rectangle 12"/>
          <p:cNvSpPr/>
          <p:nvPr/>
        </p:nvSpPr>
        <p:spPr>
          <a:xfrm>
            <a:off x="3949065" y="3396615"/>
            <a:ext cx="1112838" cy="369888"/>
          </a:xfrm>
          <a:prstGeom prst="rect">
            <a:avLst/>
          </a:prstGeom>
          <a:noFill/>
          <a:ln w="9525">
            <a:noFill/>
          </a:ln>
        </p:spPr>
        <p:txBody>
          <a:bodyPr wrap="none" anchor="t">
            <a:spAutoFit/>
          </a:bodyPr>
          <a:lstStyle/>
          <a:p>
            <a:pPr algn="ctr" defTabSz="914400">
              <a:buFont typeface="Arial" panose="020B0604020202020204" pitchFamily="34" charset="0"/>
              <a:buNone/>
            </a:pPr>
            <a:r>
              <a:rPr lang="zh-CN" altLang="en-US" b="1" dirty="0">
                <a:latin typeface="Arial" panose="020B0604020202020204" pitchFamily="34" charset="0"/>
                <a:ea typeface="宋体" panose="02010600030101010101" pitchFamily="2" charset="-122"/>
                <a:sym typeface="Calibri" panose="020F0502020204030204" pitchFamily="34" charset="0"/>
              </a:rPr>
              <a:t>统一管理</a:t>
            </a:r>
          </a:p>
        </p:txBody>
      </p:sp>
      <p:sp>
        <p:nvSpPr>
          <p:cNvPr id="1049229" name="Rectangle 13"/>
          <p:cNvSpPr/>
          <p:nvPr/>
        </p:nvSpPr>
        <p:spPr>
          <a:xfrm>
            <a:off x="5755323" y="5285105"/>
            <a:ext cx="1812925" cy="369888"/>
          </a:xfrm>
          <a:prstGeom prst="rect">
            <a:avLst/>
          </a:prstGeom>
          <a:noFill/>
          <a:ln w="9525">
            <a:noFill/>
          </a:ln>
        </p:spPr>
        <p:txBody>
          <a:bodyPr wrap="none" anchor="t">
            <a:spAutoFit/>
          </a:bodyPr>
          <a:lstStyle/>
          <a:p>
            <a:pPr algn="ctr" defTabSz="914400">
              <a:buFont typeface="Arial" panose="020B0604020202020204" pitchFamily="34" charset="0"/>
              <a:buNone/>
            </a:pPr>
            <a:r>
              <a:rPr lang="zh-CN" altLang="en-US" b="1" dirty="0">
                <a:latin typeface="Arial" panose="020B0604020202020204" pitchFamily="34" charset="0"/>
                <a:ea typeface="宋体" panose="02010600030101010101" pitchFamily="2" charset="-122"/>
                <a:sym typeface="Calibri" panose="020F0502020204030204" pitchFamily="34" charset="0"/>
              </a:rPr>
              <a:t>业务剥离、迁移</a:t>
            </a:r>
          </a:p>
        </p:txBody>
      </p:sp>
      <p:sp>
        <p:nvSpPr>
          <p:cNvPr id="1049230" name="Rectangle 14"/>
          <p:cNvSpPr/>
          <p:nvPr/>
        </p:nvSpPr>
        <p:spPr>
          <a:xfrm>
            <a:off x="2126615" y="5284470"/>
            <a:ext cx="2106295" cy="368300"/>
          </a:xfrm>
          <a:prstGeom prst="rect">
            <a:avLst/>
          </a:prstGeom>
          <a:noFill/>
          <a:ln w="9525">
            <a:noFill/>
          </a:ln>
        </p:spPr>
        <p:txBody>
          <a:bodyPr wrap="square" anchor="t">
            <a:spAutoFit/>
          </a:bodyPr>
          <a:lstStyle/>
          <a:p>
            <a:pPr algn="ctr" defTabSz="914400">
              <a:buFont typeface="Arial" panose="020B0604020202020204" pitchFamily="34" charset="0"/>
              <a:buNone/>
            </a:pPr>
            <a:r>
              <a:rPr lang="zh-CN" altLang="en-US" b="1" dirty="0">
                <a:latin typeface="Arial" panose="020B0604020202020204" pitchFamily="34" charset="0"/>
                <a:ea typeface="宋体" panose="02010600030101010101" pitchFamily="2" charset="-122"/>
                <a:sym typeface="Calibri" panose="020F0502020204030204" pitchFamily="34" charset="0"/>
              </a:rPr>
              <a:t>缓存、内存数据库</a:t>
            </a:r>
          </a:p>
        </p:txBody>
      </p:sp>
      <p:sp>
        <p:nvSpPr>
          <p:cNvPr id="1049231" name="Rectangle 15"/>
          <p:cNvSpPr/>
          <p:nvPr/>
        </p:nvSpPr>
        <p:spPr>
          <a:xfrm>
            <a:off x="204153" y="6008370"/>
            <a:ext cx="6248400" cy="338138"/>
          </a:xfrm>
          <a:prstGeom prst="rect">
            <a:avLst/>
          </a:prstGeom>
          <a:noFill/>
          <a:ln w="9525">
            <a:noFill/>
          </a:ln>
        </p:spPr>
        <p:txBody>
          <a:bodyPr anchor="t">
            <a:spAutoFit/>
          </a:bodyPr>
          <a:lstStyle/>
          <a:p>
            <a:pPr algn="ctr" defTabSz="914400">
              <a:buFont typeface="Arial" panose="020B0604020202020204" pitchFamily="34" charset="0"/>
              <a:buNone/>
            </a:pPr>
            <a:r>
              <a:rPr lang="en-US" altLang="zh-CN" sz="1600" b="1" dirty="0">
                <a:solidFill>
                  <a:srgbClr val="FFFFFF"/>
                </a:solidFill>
                <a:latin typeface="Arial" panose="020B0604020202020204" pitchFamily="34" charset="0"/>
                <a:ea typeface="宋体" panose="02010600030101010101" pitchFamily="2" charset="-122"/>
                <a:sym typeface="Calibri" panose="020F0502020204030204" pitchFamily="34" charset="0"/>
              </a:rPr>
              <a:t>WEB</a:t>
            </a:r>
            <a:r>
              <a:rPr lang="zh-CN" altLang="en-US" sz="1600" b="1" dirty="0">
                <a:solidFill>
                  <a:srgbClr val="FFFFFF"/>
                </a:solidFill>
                <a:latin typeface="Arial" panose="020B0604020202020204" pitchFamily="34" charset="0"/>
                <a:ea typeface="宋体" panose="02010600030101010101" pitchFamily="2" charset="-122"/>
                <a:sym typeface="Calibri" panose="020F0502020204030204" pitchFamily="34" charset="0"/>
              </a:rPr>
              <a:t>中间件主要业务功能</a:t>
            </a:r>
          </a:p>
        </p:txBody>
      </p:sp>
      <p:sp>
        <p:nvSpPr>
          <p:cNvPr id="1049232" name="Rectangle 17"/>
          <p:cNvSpPr/>
          <p:nvPr/>
        </p:nvSpPr>
        <p:spPr>
          <a:xfrm>
            <a:off x="234315" y="5852478"/>
            <a:ext cx="2667000" cy="738187"/>
          </a:xfrm>
          <a:prstGeom prst="rect">
            <a:avLst/>
          </a:prstGeom>
          <a:noFill/>
          <a:ln w="9525">
            <a:noFill/>
          </a:ln>
        </p:spPr>
        <p:txBody>
          <a:bodyPr anchor="t">
            <a:spAutoFit/>
          </a:bodyPr>
          <a:lstStyle/>
          <a:p>
            <a:pPr algn="ctr" defTabSz="914400">
              <a:buFont typeface="Arial" panose="020B0604020202020204" pitchFamily="34" charset="0"/>
              <a:buNone/>
            </a:pPr>
            <a:r>
              <a:rPr lang="zh-CN" altLang="en-US" sz="1400" dirty="0">
                <a:latin typeface="Arial" panose="020B0604020202020204" pitchFamily="34" charset="0"/>
                <a:ea typeface="宋体" panose="02010600030101010101" pitchFamily="2" charset="-122"/>
                <a:sym typeface="Calibri" panose="020F0502020204030204" pitchFamily="34" charset="0"/>
              </a:rPr>
              <a:t>引入缓存和内存数据库，降低与关系型数据库交互次数，数据清理，筛选，提升性能</a:t>
            </a:r>
          </a:p>
        </p:txBody>
      </p:sp>
      <p:sp>
        <p:nvSpPr>
          <p:cNvPr id="1049233" name="Rectangle 18"/>
          <p:cNvSpPr/>
          <p:nvPr/>
        </p:nvSpPr>
        <p:spPr>
          <a:xfrm>
            <a:off x="3156268" y="5808663"/>
            <a:ext cx="2667000" cy="738187"/>
          </a:xfrm>
          <a:prstGeom prst="rect">
            <a:avLst/>
          </a:prstGeom>
          <a:noFill/>
          <a:ln w="9525">
            <a:noFill/>
          </a:ln>
        </p:spPr>
        <p:txBody>
          <a:bodyPr anchor="t">
            <a:spAutoFit/>
          </a:bodyPr>
          <a:lstStyle/>
          <a:p>
            <a:pPr algn="ctr" defTabSz="914400">
              <a:buFont typeface="Arial" panose="020B0604020202020204" pitchFamily="34" charset="0"/>
              <a:buNone/>
            </a:pPr>
            <a:r>
              <a:rPr lang="zh-CN" altLang="en-US" sz="1400" dirty="0">
                <a:latin typeface="Arial" panose="020B0604020202020204" pitchFamily="34" charset="0"/>
                <a:ea typeface="宋体" panose="02010600030101010101" pitchFamily="2" charset="-122"/>
                <a:sym typeface="Calibri" panose="020F0502020204030204" pitchFamily="34" charset="0"/>
              </a:rPr>
              <a:t>将数据库一些业务实现剥离或迁移至中间件平台，以服务的方式提供出去</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37"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sym typeface="+mn-ea"/>
              </a:rPr>
              <a:t>数据交换</a:t>
            </a:r>
            <a:r>
              <a:rPr lang="en-US" altLang="zh-CN" sz="3200" b="0" dirty="0">
                <a:latin typeface="微软雅黑" panose="020B0503020204020204" pitchFamily="34" charset="-122"/>
                <a:ea typeface="微软雅黑" panose="020B0503020204020204" pitchFamily="34" charset="-122"/>
                <a:sym typeface="+mn-ea"/>
              </a:rPr>
              <a:t>.</a:t>
            </a:r>
            <a:r>
              <a:rPr lang="zh-CN" altLang="en-US" sz="3200" b="0" dirty="0">
                <a:latin typeface="微软雅黑" panose="020B0503020204020204" pitchFamily="34" charset="-122"/>
                <a:ea typeface="微软雅黑" panose="020B0503020204020204" pitchFamily="34" charset="-122"/>
                <a:sym typeface="+mn-ea"/>
              </a:rPr>
              <a:t>场景</a:t>
            </a:r>
            <a:r>
              <a:rPr lang="en-US" altLang="zh-CN" sz="3200" b="0" dirty="0">
                <a:latin typeface="微软雅黑" panose="020B0503020204020204" pitchFamily="34" charset="-122"/>
                <a:ea typeface="微软雅黑" panose="020B0503020204020204" pitchFamily="34" charset="-122"/>
                <a:sym typeface="+mn-ea"/>
              </a:rPr>
              <a:t>1.</a:t>
            </a:r>
            <a:r>
              <a:rPr lang="zh-CN" altLang="en-US" sz="3200" b="0" dirty="0">
                <a:latin typeface="微软雅黑" panose="020B0503020204020204" pitchFamily="34" charset="-122"/>
                <a:ea typeface="微软雅黑" panose="020B0503020204020204" pitchFamily="34" charset="-122"/>
                <a:sym typeface="+mn-ea"/>
              </a:rPr>
              <a:t>支持接口</a:t>
            </a:r>
          </a:p>
        </p:txBody>
      </p:sp>
      <p:grpSp>
        <p:nvGrpSpPr>
          <p:cNvPr id="211" name="组合 8"/>
          <p:cNvGrpSpPr/>
          <p:nvPr/>
        </p:nvGrpSpPr>
        <p:grpSpPr bwMode="auto">
          <a:xfrm>
            <a:off x="349888" y="221558"/>
            <a:ext cx="263525" cy="393700"/>
            <a:chOff x="0" y="0"/>
            <a:chExt cx="213756" cy="427512"/>
          </a:xfrm>
        </p:grpSpPr>
        <p:sp>
          <p:nvSpPr>
            <p:cNvPr id="1049238"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239"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240" name="内容占位符 1"/>
          <p:cNvSpPr>
            <a:spLocks noGrp="1"/>
          </p:cNvSpPr>
          <p:nvPr>
            <p:ph idx="1"/>
          </p:nvPr>
        </p:nvSpPr>
        <p:spPr>
          <a:xfrm>
            <a:off x="223520" y="941705"/>
            <a:ext cx="11537315" cy="5382895"/>
          </a:xfrm>
        </p:spPr>
        <p:txBody>
          <a:bodyPr/>
          <a:lstStyle/>
          <a:p>
            <a:endParaRPr lang="zh-CN" altLang="en-US"/>
          </a:p>
        </p:txBody>
      </p:sp>
      <p:sp>
        <p:nvSpPr>
          <p:cNvPr id="1049241" name="圆角矩形 5"/>
          <p:cNvSpPr/>
          <p:nvPr/>
        </p:nvSpPr>
        <p:spPr>
          <a:xfrm>
            <a:off x="1978025" y="1700213"/>
            <a:ext cx="5187950" cy="3386137"/>
          </a:xfrm>
          <a:prstGeom prst="roundRect">
            <a:avLst>
              <a:gd name="adj" fmla="val 3921"/>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49242" name="椭圆 6"/>
          <p:cNvSpPr/>
          <p:nvPr/>
        </p:nvSpPr>
        <p:spPr>
          <a:xfrm>
            <a:off x="609600" y="2132013"/>
            <a:ext cx="936625" cy="4318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zh-CN" altLang="en-US" sz="900" b="1" dirty="0">
                <a:latin typeface="Arial" panose="020B0604020202020204" pitchFamily="34" charset="0"/>
                <a:ea typeface="宋体" panose="02010600030101010101" pitchFamily="2" charset="-122"/>
              </a:rPr>
              <a:t>发短信</a:t>
            </a:r>
          </a:p>
        </p:txBody>
      </p:sp>
      <p:sp>
        <p:nvSpPr>
          <p:cNvPr id="1049243" name="椭圆 7"/>
          <p:cNvSpPr/>
          <p:nvPr/>
        </p:nvSpPr>
        <p:spPr>
          <a:xfrm>
            <a:off x="609600" y="3140075"/>
            <a:ext cx="936625" cy="433388"/>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zh-CN" altLang="en-US" sz="900" b="1" dirty="0">
                <a:latin typeface="Arial" panose="020B0604020202020204" pitchFamily="34" charset="0"/>
                <a:ea typeface="宋体" panose="02010600030101010101" pitchFamily="2" charset="-122"/>
              </a:rPr>
              <a:t>支付接口</a:t>
            </a:r>
          </a:p>
        </p:txBody>
      </p:sp>
      <p:sp>
        <p:nvSpPr>
          <p:cNvPr id="1049244" name="椭圆 8"/>
          <p:cNvSpPr/>
          <p:nvPr/>
        </p:nvSpPr>
        <p:spPr>
          <a:xfrm>
            <a:off x="627063" y="4149725"/>
            <a:ext cx="936625" cy="4318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zh-CN" altLang="en-US" sz="900" b="1" dirty="0">
                <a:latin typeface="Arial" panose="020B0604020202020204" pitchFamily="34" charset="0"/>
                <a:ea typeface="宋体" panose="02010600030101010101" pitchFamily="2" charset="-122"/>
              </a:rPr>
              <a:t>作业调度</a:t>
            </a:r>
          </a:p>
        </p:txBody>
      </p:sp>
      <p:sp>
        <p:nvSpPr>
          <p:cNvPr id="1049245" name="圆角矩形 2"/>
          <p:cNvSpPr/>
          <p:nvPr/>
        </p:nvSpPr>
        <p:spPr bwMode="auto">
          <a:xfrm>
            <a:off x="4643438" y="1987550"/>
            <a:ext cx="936625" cy="433388"/>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r>
              <a:rPr kumimoji="0" lang="zh-CN" altLang="en-US" sz="1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短信服务组件</a:t>
            </a:r>
          </a:p>
        </p:txBody>
      </p:sp>
      <p:sp>
        <p:nvSpPr>
          <p:cNvPr id="1049246" name="圆角矩形 3"/>
          <p:cNvSpPr/>
          <p:nvPr/>
        </p:nvSpPr>
        <p:spPr bwMode="auto">
          <a:xfrm>
            <a:off x="4643438" y="2997200"/>
            <a:ext cx="936625" cy="431800"/>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r>
              <a:rPr kumimoji="0" lang="zh-CN" altLang="en-US" sz="1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支付接口组件</a:t>
            </a:r>
          </a:p>
        </p:txBody>
      </p:sp>
      <p:sp>
        <p:nvSpPr>
          <p:cNvPr id="1049247" name="流程图: 决策 11"/>
          <p:cNvSpPr/>
          <p:nvPr/>
        </p:nvSpPr>
        <p:spPr bwMode="auto">
          <a:xfrm>
            <a:off x="2374900" y="2997200"/>
            <a:ext cx="1260475" cy="503238"/>
          </a:xfrm>
          <a:prstGeom prst="flowChartDecision">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r>
              <a:rPr kumimoji="0" lang="zh-CN" altLang="en-US" sz="11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校验过滤</a:t>
            </a:r>
          </a:p>
        </p:txBody>
      </p:sp>
      <p:sp>
        <p:nvSpPr>
          <p:cNvPr id="1049248" name="圆角矩形 12"/>
          <p:cNvSpPr/>
          <p:nvPr/>
        </p:nvSpPr>
        <p:spPr bwMode="auto">
          <a:xfrm>
            <a:off x="2482850" y="2276475"/>
            <a:ext cx="936625" cy="360363"/>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r>
              <a:rPr kumimoji="0" lang="zh-CN" altLang="en-US" sz="1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记录日志</a:t>
            </a:r>
          </a:p>
        </p:txBody>
      </p:sp>
      <p:cxnSp>
        <p:nvCxnSpPr>
          <p:cNvPr id="3145802" name="直接箭头连接符 13"/>
          <p:cNvCxnSpPr>
            <a:cxnSpLocks/>
          </p:cNvCxnSpPr>
          <p:nvPr/>
        </p:nvCxnSpPr>
        <p:spPr>
          <a:xfrm>
            <a:off x="2987675" y="2636838"/>
            <a:ext cx="0" cy="360362"/>
          </a:xfrm>
          <a:prstGeom prst="straightConnector1">
            <a:avLst/>
          </a:prstGeom>
          <a:ln w="9525" cap="flat" cmpd="sng">
            <a:solidFill>
              <a:schemeClr val="tx1"/>
            </a:solidFill>
            <a:prstDash val="solid"/>
            <a:round/>
            <a:headEnd type="arrow" w="med" len="med"/>
            <a:tailEnd type="arrow" w="med" len="med"/>
          </a:ln>
        </p:spPr>
      </p:cxnSp>
      <p:sp>
        <p:nvSpPr>
          <p:cNvPr id="1049249" name="圆角矩形 14"/>
          <p:cNvSpPr/>
          <p:nvPr/>
        </p:nvSpPr>
        <p:spPr bwMode="auto">
          <a:xfrm>
            <a:off x="4427538" y="3789363"/>
            <a:ext cx="2017713" cy="1152525"/>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r>
              <a:rPr kumimoji="0" lang="zh-CN" altLang="en-US" sz="1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作业调度框架</a:t>
            </a:r>
          </a:p>
        </p:txBody>
      </p:sp>
      <p:cxnSp>
        <p:nvCxnSpPr>
          <p:cNvPr id="3145803" name="直接箭头连接符 15"/>
          <p:cNvCxnSpPr>
            <a:cxnSpLocks/>
            <a:stCxn id="1049242" idx="5"/>
            <a:endCxn id="1049247" idx="1"/>
          </p:cNvCxnSpPr>
          <p:nvPr/>
        </p:nvCxnSpPr>
        <p:spPr>
          <a:xfrm>
            <a:off x="1409700" y="2501900"/>
            <a:ext cx="965200" cy="747713"/>
          </a:xfrm>
          <a:prstGeom prst="straightConnector1">
            <a:avLst/>
          </a:prstGeom>
          <a:ln w="9525" cap="flat" cmpd="sng">
            <a:solidFill>
              <a:schemeClr val="tx1"/>
            </a:solidFill>
            <a:prstDash val="solid"/>
            <a:round/>
            <a:headEnd type="none" w="med" len="med"/>
            <a:tailEnd type="arrow" w="med" len="med"/>
          </a:ln>
        </p:spPr>
      </p:cxnSp>
      <p:cxnSp>
        <p:nvCxnSpPr>
          <p:cNvPr id="3145804" name="直接箭头连接符 18"/>
          <p:cNvCxnSpPr>
            <a:cxnSpLocks/>
            <a:stCxn id="1049243" idx="6"/>
            <a:endCxn id="1049247" idx="1"/>
          </p:cNvCxnSpPr>
          <p:nvPr/>
        </p:nvCxnSpPr>
        <p:spPr>
          <a:xfrm flipV="1">
            <a:off x="1546225" y="3249613"/>
            <a:ext cx="828675" cy="107950"/>
          </a:xfrm>
          <a:prstGeom prst="straightConnector1">
            <a:avLst/>
          </a:prstGeom>
          <a:ln w="9525" cap="flat" cmpd="sng">
            <a:solidFill>
              <a:schemeClr val="tx1"/>
            </a:solidFill>
            <a:prstDash val="solid"/>
            <a:round/>
            <a:headEnd type="none" w="med" len="med"/>
            <a:tailEnd type="arrow" w="med" len="med"/>
          </a:ln>
        </p:spPr>
      </p:cxnSp>
      <p:cxnSp>
        <p:nvCxnSpPr>
          <p:cNvPr id="3145805" name="直接箭头连接符 21"/>
          <p:cNvCxnSpPr>
            <a:cxnSpLocks/>
            <a:stCxn id="1049244" idx="6"/>
          </p:cNvCxnSpPr>
          <p:nvPr/>
        </p:nvCxnSpPr>
        <p:spPr>
          <a:xfrm flipV="1">
            <a:off x="1563688" y="3249613"/>
            <a:ext cx="811212" cy="1116012"/>
          </a:xfrm>
          <a:prstGeom prst="straightConnector1">
            <a:avLst/>
          </a:prstGeom>
          <a:ln w="9525" cap="flat" cmpd="sng">
            <a:solidFill>
              <a:schemeClr val="tx1"/>
            </a:solidFill>
            <a:prstDash val="solid"/>
            <a:round/>
            <a:headEnd type="none" w="med" len="med"/>
            <a:tailEnd type="arrow" w="med" len="med"/>
          </a:ln>
        </p:spPr>
      </p:cxnSp>
      <p:cxnSp>
        <p:nvCxnSpPr>
          <p:cNvPr id="3145806" name="直接箭头连接符 24"/>
          <p:cNvCxnSpPr>
            <a:cxnSpLocks/>
            <a:stCxn id="1049247" idx="3"/>
            <a:endCxn id="1049245" idx="1"/>
          </p:cNvCxnSpPr>
          <p:nvPr/>
        </p:nvCxnSpPr>
        <p:spPr>
          <a:xfrm flipV="1">
            <a:off x="3635375" y="2205038"/>
            <a:ext cx="1008063" cy="1044575"/>
          </a:xfrm>
          <a:prstGeom prst="straightConnector1">
            <a:avLst/>
          </a:prstGeom>
          <a:ln w="9525" cap="flat" cmpd="sng">
            <a:solidFill>
              <a:schemeClr val="tx1"/>
            </a:solidFill>
            <a:prstDash val="solid"/>
            <a:round/>
            <a:headEnd type="none" w="med" len="med"/>
            <a:tailEnd type="arrow" w="med" len="med"/>
          </a:ln>
        </p:spPr>
      </p:cxnSp>
      <p:cxnSp>
        <p:nvCxnSpPr>
          <p:cNvPr id="3145807" name="直接箭头连接符 27"/>
          <p:cNvCxnSpPr>
            <a:cxnSpLocks/>
            <a:stCxn id="1049247" idx="3"/>
            <a:endCxn id="1049246" idx="1"/>
          </p:cNvCxnSpPr>
          <p:nvPr/>
        </p:nvCxnSpPr>
        <p:spPr>
          <a:xfrm flipV="1">
            <a:off x="3635375" y="3213100"/>
            <a:ext cx="1008063" cy="36513"/>
          </a:xfrm>
          <a:prstGeom prst="straightConnector1">
            <a:avLst/>
          </a:prstGeom>
          <a:ln w="9525" cap="flat" cmpd="sng">
            <a:solidFill>
              <a:schemeClr val="tx1"/>
            </a:solidFill>
            <a:prstDash val="solid"/>
            <a:round/>
            <a:headEnd type="none" w="med" len="med"/>
            <a:tailEnd type="arrow" w="med" len="med"/>
          </a:ln>
        </p:spPr>
      </p:cxnSp>
      <p:cxnSp>
        <p:nvCxnSpPr>
          <p:cNvPr id="3145808" name="直接箭头连接符 30"/>
          <p:cNvCxnSpPr>
            <a:cxnSpLocks/>
            <a:stCxn id="1049247" idx="3"/>
            <a:endCxn id="1049249" idx="1"/>
          </p:cNvCxnSpPr>
          <p:nvPr/>
        </p:nvCxnSpPr>
        <p:spPr>
          <a:xfrm>
            <a:off x="3635375" y="3249613"/>
            <a:ext cx="792163" cy="1116012"/>
          </a:xfrm>
          <a:prstGeom prst="straightConnector1">
            <a:avLst/>
          </a:prstGeom>
          <a:ln w="9525" cap="flat" cmpd="sng">
            <a:solidFill>
              <a:schemeClr val="tx1"/>
            </a:solidFill>
            <a:prstDash val="solid"/>
            <a:round/>
            <a:headEnd type="none" w="med" len="med"/>
            <a:tailEnd type="arrow" w="med" len="med"/>
          </a:ln>
        </p:spPr>
      </p:cxnSp>
      <p:sp>
        <p:nvSpPr>
          <p:cNvPr id="1049250" name="圆角矩形 33"/>
          <p:cNvSpPr/>
          <p:nvPr/>
        </p:nvSpPr>
        <p:spPr bwMode="auto">
          <a:xfrm>
            <a:off x="4716463" y="4221163"/>
            <a:ext cx="647700" cy="649288"/>
          </a:xfrm>
          <a:prstGeom prst="roundRect">
            <a:avLst>
              <a:gd name="adj" fmla="val 8903"/>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r>
              <a:rPr kumimoji="0" lang="zh-CN" altLang="en-US" sz="16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作业</a:t>
            </a:r>
            <a:r>
              <a:rPr kumimoji="0" lang="en-US" altLang="zh-CN" sz="16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1</a:t>
            </a:r>
            <a:endParaRPr kumimoji="0" lang="zh-CN" altLang="en-US" sz="16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9251" name="圆角矩形 34"/>
          <p:cNvSpPr/>
          <p:nvPr/>
        </p:nvSpPr>
        <p:spPr bwMode="auto">
          <a:xfrm>
            <a:off x="5580063" y="4221163"/>
            <a:ext cx="649288" cy="649288"/>
          </a:xfrm>
          <a:prstGeom prst="roundRect">
            <a:avLst>
              <a:gd name="adj" fmla="val 8903"/>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r>
              <a:rPr kumimoji="0" lang="zh-CN" altLang="en-US" sz="16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作业</a:t>
            </a:r>
            <a:r>
              <a:rPr kumimoji="0" lang="en-US" altLang="zh-CN" sz="16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2</a:t>
            </a:r>
            <a:endParaRPr kumimoji="0" lang="zh-CN" altLang="en-US" sz="16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9252" name="圆角矩形 35"/>
          <p:cNvSpPr/>
          <p:nvPr/>
        </p:nvSpPr>
        <p:spPr bwMode="auto">
          <a:xfrm>
            <a:off x="5148263" y="5518150"/>
            <a:ext cx="647700" cy="647700"/>
          </a:xfrm>
          <a:prstGeom prst="roundRect">
            <a:avLst>
              <a:gd name="adj" fmla="val 8903"/>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r>
              <a:rPr kumimoji="0" lang="zh-CN" altLang="en-US" sz="16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作业</a:t>
            </a:r>
            <a:r>
              <a:rPr kumimoji="0" lang="en-US" altLang="zh-CN" sz="16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N</a:t>
            </a:r>
            <a:endParaRPr kumimoji="0" lang="zh-CN" altLang="en-US" sz="16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9253" name="上箭头 36"/>
          <p:cNvSpPr/>
          <p:nvPr/>
        </p:nvSpPr>
        <p:spPr>
          <a:xfrm>
            <a:off x="5364163" y="4941888"/>
            <a:ext cx="180975" cy="576262"/>
          </a:xfrm>
          <a:prstGeom prst="upArrow">
            <a:avLst>
              <a:gd name="adj1" fmla="val 50000"/>
              <a:gd name="adj2" fmla="val 49694"/>
            </a:avLst>
          </a:prstGeom>
          <a:solidFill>
            <a:srgbClr val="92D050"/>
          </a:solidFill>
          <a:ln w="9525" cap="flat" cmpd="sng">
            <a:solidFill>
              <a:schemeClr val="tx1"/>
            </a:solidFill>
            <a:prstDash val="solid"/>
            <a:round/>
            <a:headEnd type="none" w="med" len="med"/>
            <a:tailEnd type="none" w="med" len="med"/>
          </a:ln>
        </p:spPr>
        <p:txBody>
          <a:bodyPr anchor="t"/>
          <a:lstStyle/>
          <a:p>
            <a:pPr algn="ctr" eaLnBrk="0" hangingPunct="0"/>
            <a:endParaRPr lang="zh-CN" altLang="en-US" dirty="0">
              <a:latin typeface="Arial" panose="020B0604020202020204" pitchFamily="34" charset="0"/>
              <a:ea typeface="宋体" panose="02010600030101010101" pitchFamily="2" charset="-122"/>
            </a:endParaRPr>
          </a:p>
        </p:txBody>
      </p:sp>
      <p:sp>
        <p:nvSpPr>
          <p:cNvPr id="1049254" name="圆角矩形 38"/>
          <p:cNvSpPr/>
          <p:nvPr/>
        </p:nvSpPr>
        <p:spPr bwMode="auto">
          <a:xfrm>
            <a:off x="6229350" y="2997200"/>
            <a:ext cx="936625" cy="431800"/>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r>
              <a:rPr kumimoji="0" lang="zh-CN" altLang="en-US" sz="1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数据库组件</a:t>
            </a:r>
          </a:p>
        </p:txBody>
      </p:sp>
      <p:sp>
        <p:nvSpPr>
          <p:cNvPr id="1049255" name="流程图: 磁盘 39"/>
          <p:cNvSpPr/>
          <p:nvPr/>
        </p:nvSpPr>
        <p:spPr>
          <a:xfrm>
            <a:off x="7742238" y="2924175"/>
            <a:ext cx="971550" cy="576263"/>
          </a:xfrm>
          <a:prstGeom prst="flowChartMagneticDisk">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en-US" altLang="zh-CN" dirty="0">
                <a:latin typeface="Arial" panose="020B0604020202020204" pitchFamily="34" charset="0"/>
                <a:ea typeface="宋体" panose="02010600030101010101" pitchFamily="2" charset="-122"/>
              </a:rPr>
              <a:t>DB</a:t>
            </a:r>
            <a:endParaRPr lang="zh-CN" altLang="en-US" dirty="0">
              <a:latin typeface="Arial" panose="020B0604020202020204" pitchFamily="34" charset="0"/>
              <a:ea typeface="宋体" panose="02010600030101010101" pitchFamily="2" charset="-122"/>
            </a:endParaRPr>
          </a:p>
        </p:txBody>
      </p:sp>
      <p:cxnSp>
        <p:nvCxnSpPr>
          <p:cNvPr id="3145809" name="直接箭头连接符 40"/>
          <p:cNvCxnSpPr>
            <a:cxnSpLocks/>
            <a:stCxn id="1049245" idx="3"/>
            <a:endCxn id="1049254" idx="1"/>
          </p:cNvCxnSpPr>
          <p:nvPr/>
        </p:nvCxnSpPr>
        <p:spPr>
          <a:xfrm>
            <a:off x="5580063" y="2205038"/>
            <a:ext cx="649287" cy="1008062"/>
          </a:xfrm>
          <a:prstGeom prst="straightConnector1">
            <a:avLst/>
          </a:prstGeom>
          <a:ln w="9525" cap="flat" cmpd="sng">
            <a:solidFill>
              <a:schemeClr val="tx1"/>
            </a:solidFill>
            <a:prstDash val="solid"/>
            <a:round/>
            <a:headEnd type="none" w="med" len="med"/>
            <a:tailEnd type="arrow" w="med" len="med"/>
          </a:ln>
        </p:spPr>
      </p:cxnSp>
      <p:cxnSp>
        <p:nvCxnSpPr>
          <p:cNvPr id="3145810" name="直接箭头连接符 43"/>
          <p:cNvCxnSpPr>
            <a:cxnSpLocks/>
          </p:cNvCxnSpPr>
          <p:nvPr/>
        </p:nvCxnSpPr>
        <p:spPr>
          <a:xfrm>
            <a:off x="5580063" y="3213100"/>
            <a:ext cx="649287" cy="0"/>
          </a:xfrm>
          <a:prstGeom prst="straightConnector1">
            <a:avLst/>
          </a:prstGeom>
          <a:ln w="9525" cap="flat" cmpd="sng">
            <a:solidFill>
              <a:schemeClr val="tx1"/>
            </a:solidFill>
            <a:prstDash val="solid"/>
            <a:round/>
            <a:headEnd type="none" w="med" len="med"/>
            <a:tailEnd type="arrow" w="med" len="med"/>
          </a:ln>
        </p:spPr>
      </p:cxnSp>
      <p:cxnSp>
        <p:nvCxnSpPr>
          <p:cNvPr id="3145811" name="直接箭头连接符 46"/>
          <p:cNvCxnSpPr>
            <a:cxnSpLocks/>
            <a:stCxn id="1049249" idx="0"/>
            <a:endCxn id="1049254" idx="1"/>
          </p:cNvCxnSpPr>
          <p:nvPr/>
        </p:nvCxnSpPr>
        <p:spPr>
          <a:xfrm flipV="1">
            <a:off x="5437188" y="3213100"/>
            <a:ext cx="792162" cy="576263"/>
          </a:xfrm>
          <a:prstGeom prst="straightConnector1">
            <a:avLst/>
          </a:prstGeom>
          <a:ln w="9525" cap="flat" cmpd="sng">
            <a:solidFill>
              <a:schemeClr val="tx1"/>
            </a:solidFill>
            <a:prstDash val="solid"/>
            <a:round/>
            <a:headEnd type="none" w="med" len="med"/>
            <a:tailEnd type="arrow" w="med" len="med"/>
          </a:ln>
        </p:spPr>
      </p:cxnSp>
      <p:cxnSp>
        <p:nvCxnSpPr>
          <p:cNvPr id="3145812" name="直接箭头连接符 49"/>
          <p:cNvCxnSpPr>
            <a:cxnSpLocks/>
            <a:stCxn id="1049254" idx="3"/>
            <a:endCxn id="1049255" idx="2"/>
          </p:cNvCxnSpPr>
          <p:nvPr/>
        </p:nvCxnSpPr>
        <p:spPr>
          <a:xfrm>
            <a:off x="7165975" y="3213100"/>
            <a:ext cx="576263" cy="0"/>
          </a:xfrm>
          <a:prstGeom prst="straightConnector1">
            <a:avLst/>
          </a:prstGeom>
          <a:ln w="9525" cap="flat" cmpd="sng">
            <a:solidFill>
              <a:schemeClr val="tx1"/>
            </a:solidFill>
            <a:prstDash val="solid"/>
            <a:round/>
            <a:headEnd type="none" w="med" len="med"/>
            <a:tailEnd type="arrow" w="med" len="med"/>
          </a:ln>
        </p:spPr>
      </p:cxnSp>
      <p:sp>
        <p:nvSpPr>
          <p:cNvPr id="1049256" name="圆角矩形 53"/>
          <p:cNvSpPr/>
          <p:nvPr/>
        </p:nvSpPr>
        <p:spPr bwMode="auto">
          <a:xfrm>
            <a:off x="2698750" y="3789363"/>
            <a:ext cx="936625" cy="431800"/>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r>
              <a:rPr kumimoji="0" lang="zh-CN" altLang="en-US" sz="1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统一认证组件</a:t>
            </a:r>
          </a:p>
        </p:txBody>
      </p:sp>
      <p:sp>
        <p:nvSpPr>
          <p:cNvPr id="1049257" name="圆角矩形 54"/>
          <p:cNvSpPr/>
          <p:nvPr/>
        </p:nvSpPr>
        <p:spPr bwMode="auto">
          <a:xfrm>
            <a:off x="2698750" y="4510088"/>
            <a:ext cx="936625" cy="431800"/>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r>
              <a:rPr kumimoji="0" lang="zh-CN" altLang="en-US" sz="1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邮件组件</a:t>
            </a:r>
            <a:endParaRPr kumimoji="0" lang="en-US" altLang="zh-CN" sz="1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spcBef>
                <a:spcPct val="0"/>
              </a:spcBef>
              <a:spcAft>
                <a:spcPct val="0"/>
              </a:spcAft>
              <a:buClrTx/>
              <a:buSzTx/>
              <a:buFontTx/>
              <a:buNone/>
            </a:pPr>
            <a:r>
              <a:rPr kumimoji="0" lang="en-US" altLang="zh-CN" sz="1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rPr>
              <a:t>…</a:t>
            </a:r>
            <a:endParaRPr kumimoji="0" lang="zh-CN" altLang="en-US" sz="1200" b="1"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9258" name="TextBox 55"/>
          <p:cNvSpPr txBox="1"/>
          <p:nvPr/>
        </p:nvSpPr>
        <p:spPr>
          <a:xfrm>
            <a:off x="3519488" y="1330325"/>
            <a:ext cx="1484312" cy="369888"/>
          </a:xfrm>
          <a:prstGeom prst="rect">
            <a:avLst/>
          </a:prstGeom>
          <a:noFill/>
          <a:ln w="9525">
            <a:noFill/>
          </a:ln>
        </p:spPr>
        <p:txBody>
          <a:bodyPr wrap="none" anchor="t">
            <a:spAutoFit/>
          </a:bodyPr>
          <a:lstStyle/>
          <a:p>
            <a:pPr algn="ctr" eaLnBrk="0" hangingPunct="0"/>
            <a:r>
              <a:rPr lang="en-US" altLang="zh-CN" b="1" dirty="0">
                <a:latin typeface="Arial" panose="020B0604020202020204" pitchFamily="34" charset="0"/>
                <a:ea typeface="宋体" panose="02010600030101010101" pitchFamily="2" charset="-122"/>
              </a:rPr>
              <a:t>WEB </a:t>
            </a:r>
            <a:r>
              <a:rPr lang="zh-CN" altLang="en-US" b="1" dirty="0">
                <a:latin typeface="Arial" panose="020B0604020202020204" pitchFamily="34" charset="0"/>
                <a:ea typeface="宋体" panose="02010600030101010101" pitchFamily="2" charset="-122"/>
              </a:rPr>
              <a:t>中间件</a:t>
            </a:r>
          </a:p>
        </p:txBody>
      </p:sp>
      <p:sp>
        <p:nvSpPr>
          <p:cNvPr id="1049259" name="内容占位符 2"/>
          <p:cNvSpPr>
            <a:spLocks noGrp="1"/>
          </p:cNvSpPr>
          <p:nvPr/>
        </p:nvSpPr>
        <p:spPr>
          <a:xfrm>
            <a:off x="8895080" y="1700530"/>
            <a:ext cx="8229600" cy="4494213"/>
          </a:xfrm>
          <a:prstGeom prst="rect">
            <a:avLst/>
          </a:prstGeom>
          <a:noFill/>
          <a:ln w="9525">
            <a:noFill/>
          </a:ln>
        </p:spPr>
        <p:txBody>
          <a:bodyPr vert="horz" wrap="square" anchor="t"/>
          <a:lstStyle>
            <a:lvl1pPr marL="266700" lvl="0" indent="-266700" algn="l" defTabSz="288925" eaLnBrk="1" fontAlgn="base" latinLnBrk="0" hangingPunct="1">
              <a:lnSpc>
                <a:spcPct val="90000"/>
              </a:lnSpc>
              <a:spcBef>
                <a:spcPts val="900"/>
              </a:spcBef>
              <a:spcAft>
                <a:spcPct val="0"/>
              </a:spcAft>
              <a:buClr>
                <a:schemeClr val="accent1"/>
              </a:buClr>
              <a:buSzPct val="60000"/>
              <a:buFont typeface="Wingdings 2" panose="05020102010507070707" pitchFamily="2" charset="2"/>
              <a:buChar char=""/>
              <a:defRPr sz="2800" b="0" i="0" u="none" kern="1200" baseline="0">
                <a:solidFill>
                  <a:schemeClr val="accent2"/>
                </a:solidFill>
                <a:latin typeface="+mn-lt"/>
                <a:ea typeface="+mn-ea"/>
                <a:cs typeface="+mn-cs"/>
              </a:defRPr>
            </a:lvl1pPr>
            <a:lvl2pPr marL="266700" lvl="1" indent="-266700" algn="l" defTabSz="288925" eaLnBrk="1" fontAlgn="base" latinLnBrk="0" hangingPunct="1">
              <a:lnSpc>
                <a:spcPct val="130000"/>
              </a:lnSpc>
              <a:spcBef>
                <a:spcPct val="0"/>
              </a:spcBef>
              <a:spcAft>
                <a:spcPct val="0"/>
              </a:spcAft>
              <a:buFont typeface="Calibri" panose="020F0502020204030204" pitchFamily="34" charset="0"/>
              <a:buChar char=" "/>
              <a:defRPr sz="1600" b="0" i="0" u="none" kern="1200" baseline="0">
                <a:solidFill>
                  <a:schemeClr val="tx1"/>
                </a:solidFill>
                <a:latin typeface="+mn-lt"/>
                <a:ea typeface="+mn-ea"/>
                <a:cs typeface="+mn-cs"/>
              </a:defRPr>
            </a:lvl2pPr>
            <a:lvl3pPr marL="360680" lvl="2" indent="-71755" algn="l" defTabSz="288925" eaLnBrk="1" fontAlgn="base" latinLnBrk="0" hangingPunct="1">
              <a:lnSpc>
                <a:spcPct val="90000"/>
              </a:lnSpc>
              <a:spcBef>
                <a:spcPts val="165"/>
              </a:spcBef>
              <a:spcAft>
                <a:spcPct val="0"/>
              </a:spcAft>
              <a:buFont typeface="Calibri" panose="020F0502020204030204" pitchFamily="34" charset="0"/>
              <a:buChar char="•"/>
              <a:defRPr sz="600" b="0" i="0" u="none" kern="1200" baseline="0">
                <a:solidFill>
                  <a:srgbClr val="7F7F7F"/>
                </a:solidFill>
                <a:latin typeface="+mn-lt"/>
                <a:ea typeface="+mn-ea"/>
                <a:cs typeface="+mn-cs"/>
              </a:defRPr>
            </a:lvl3pPr>
            <a:lvl4pPr marL="504825" lvl="3" indent="-7112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4pPr>
            <a:lvl5pPr marL="650875" lvl="4" indent="-7112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5pPr>
            <a:lvl6pPr marL="2514600" lvl="5" indent="-22860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6pPr>
            <a:lvl7pPr marL="2971800" lvl="6" indent="-22860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7pPr>
            <a:lvl8pPr marL="3429000" lvl="7" indent="-22860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8pPr>
            <a:lvl9pPr marL="3886200" lvl="8" indent="-22860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9pPr>
          </a:lstStyle>
          <a:p>
            <a:pPr marL="0" indent="0">
              <a:buNone/>
            </a:pPr>
            <a:r>
              <a:rPr lang="zh-CN" altLang="en-US">
                <a:sym typeface="+mn-ea"/>
              </a:rPr>
              <a:t>数据筛选统计</a:t>
            </a:r>
            <a:endParaRPr lang="en-US" altLang="zh-CN" dirty="0"/>
          </a:p>
          <a:p>
            <a:r>
              <a:rPr lang="zh-CN" altLang="en-US" sz="2000" b="1" dirty="0"/>
              <a:t>数据存储</a:t>
            </a:r>
            <a:endParaRPr lang="en-US" altLang="zh-CN" sz="2000" b="1" dirty="0"/>
          </a:p>
          <a:p>
            <a:pPr lvl="1"/>
            <a:r>
              <a:rPr lang="zh-CN" altLang="en-US" dirty="0"/>
              <a:t>缓存</a:t>
            </a:r>
          </a:p>
          <a:p>
            <a:pPr lvl="1"/>
            <a:r>
              <a:rPr lang="zh-CN" altLang="en-US" dirty="0"/>
              <a:t>（访问频率极高，重复性数据）</a:t>
            </a:r>
            <a:endParaRPr lang="en-US" altLang="zh-CN" dirty="0"/>
          </a:p>
          <a:p>
            <a:pPr lvl="1"/>
            <a:r>
              <a:rPr lang="zh-CN" altLang="en-US" dirty="0"/>
              <a:t>内存数据库</a:t>
            </a:r>
          </a:p>
          <a:p>
            <a:pPr lvl="1"/>
            <a:r>
              <a:rPr lang="zh-CN" altLang="en-US" dirty="0"/>
              <a:t>（一天的经营性数据、统计性数据）</a:t>
            </a:r>
            <a:endParaRPr lang="en-US" altLang="zh-CN" dirty="0"/>
          </a:p>
          <a:p>
            <a:pPr lvl="1"/>
            <a:r>
              <a:rPr lang="zh-CN" altLang="en-US" dirty="0"/>
              <a:t>关系型数据库</a:t>
            </a:r>
          </a:p>
          <a:p>
            <a:pPr lvl="1"/>
            <a:r>
              <a:rPr lang="zh-CN" altLang="en-US" dirty="0"/>
              <a:t>（作为备份、大数据量存储）</a:t>
            </a:r>
            <a:endParaRPr lang="en-US" altLang="zh-CN" dirty="0"/>
          </a:p>
          <a:p>
            <a:endParaRPr lang="zh-CN" altLang="en-US" dirty="0"/>
          </a:p>
        </p:txBody>
      </p:sp>
    </p:spTree>
  </p:cSld>
  <p:clrMapOvr>
    <a:masterClrMapping/>
  </p:clrMapOvr>
  <p:transition advTm="0">
    <p:diamon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62"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sym typeface="+mn-ea"/>
              </a:rPr>
              <a:t>数据交换</a:t>
            </a:r>
            <a:r>
              <a:rPr lang="en-US" altLang="zh-CN" sz="3200" b="0" dirty="0">
                <a:latin typeface="微软雅黑" panose="020B0503020204020204" pitchFamily="34" charset="-122"/>
                <a:ea typeface="微软雅黑" panose="020B0503020204020204" pitchFamily="34" charset="-122"/>
                <a:sym typeface="+mn-ea"/>
              </a:rPr>
              <a:t>.</a:t>
            </a:r>
            <a:r>
              <a:rPr lang="zh-CN" altLang="en-US" sz="3200" b="0" dirty="0">
                <a:latin typeface="微软雅黑" panose="020B0503020204020204" pitchFamily="34" charset="-122"/>
                <a:ea typeface="微软雅黑" panose="020B0503020204020204" pitchFamily="34" charset="-122"/>
                <a:sym typeface="+mn-ea"/>
              </a:rPr>
              <a:t>场景</a:t>
            </a:r>
            <a:r>
              <a:rPr lang="en-US" altLang="zh-CN" sz="3200" b="0" dirty="0">
                <a:latin typeface="微软雅黑" panose="020B0503020204020204" pitchFamily="34" charset="-122"/>
                <a:ea typeface="微软雅黑" panose="020B0503020204020204" pitchFamily="34" charset="-122"/>
                <a:sym typeface="+mn-ea"/>
              </a:rPr>
              <a:t>2.</a:t>
            </a:r>
            <a:r>
              <a:rPr lang="zh-CN" altLang="en-US" sz="3200" b="0" dirty="0">
                <a:latin typeface="微软雅黑" panose="020B0503020204020204" pitchFamily="34" charset="-122"/>
                <a:ea typeface="微软雅黑" panose="020B0503020204020204" pitchFamily="34" charset="-122"/>
                <a:sym typeface="+mn-ea"/>
              </a:rPr>
              <a:t>数据查询</a:t>
            </a:r>
          </a:p>
        </p:txBody>
      </p:sp>
      <p:grpSp>
        <p:nvGrpSpPr>
          <p:cNvPr id="215" name="组合 8"/>
          <p:cNvGrpSpPr/>
          <p:nvPr/>
        </p:nvGrpSpPr>
        <p:grpSpPr bwMode="auto">
          <a:xfrm>
            <a:off x="349888" y="221558"/>
            <a:ext cx="263525" cy="393700"/>
            <a:chOff x="0" y="0"/>
            <a:chExt cx="213756" cy="427512"/>
          </a:xfrm>
        </p:grpSpPr>
        <p:sp>
          <p:nvSpPr>
            <p:cNvPr id="1049263"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264"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265" name="内容占位符 1"/>
          <p:cNvSpPr>
            <a:spLocks noGrp="1"/>
          </p:cNvSpPr>
          <p:nvPr>
            <p:ph idx="1"/>
          </p:nvPr>
        </p:nvSpPr>
        <p:spPr/>
        <p:txBody>
          <a:bodyPr/>
          <a:lstStyle/>
          <a:p>
            <a:pPr marL="0" indent="0">
              <a:buNone/>
            </a:pPr>
            <a:endParaRPr lang="zh-CN" altLang="en-US"/>
          </a:p>
        </p:txBody>
      </p:sp>
      <p:sp>
        <p:nvSpPr>
          <p:cNvPr id="1049266" name="圆角矩形 2"/>
          <p:cNvSpPr/>
          <p:nvPr/>
        </p:nvSpPr>
        <p:spPr bwMode="auto">
          <a:xfrm>
            <a:off x="1546225" y="1531938"/>
            <a:ext cx="5330825" cy="3255963"/>
          </a:xfrm>
          <a:prstGeom prst="roundRect">
            <a:avLst>
              <a:gd name="adj" fmla="val 3013"/>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noAutofit/>
          </a:bodyPr>
          <a:lstStyle/>
          <a:p>
            <a:pPr marL="0" marR="0" lvl="0" indent="0" algn="ctr" defTabSz="914400" rtl="0" eaLnBrk="0" fontAlgn="base" latinLnBrk="0" hangingPunct="0">
              <a:spcBef>
                <a:spcPct val="0"/>
              </a:spcBef>
              <a:spcAft>
                <a:spcPct val="0"/>
              </a:spcAft>
              <a:buClrTx/>
              <a:buSzTx/>
              <a:buFontTx/>
              <a:buNone/>
            </a:pPr>
            <a:endParaRPr kumimoji="0" lang="zh-CN" altLang="en-US" sz="18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49267" name="椭圆 5"/>
          <p:cNvSpPr/>
          <p:nvPr/>
        </p:nvSpPr>
        <p:spPr>
          <a:xfrm>
            <a:off x="322263" y="2060575"/>
            <a:ext cx="936625" cy="431800"/>
          </a:xfrm>
          <a:prstGeom prst="ellipse">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zh-CN" altLang="en-US" sz="900" b="1" dirty="0">
                <a:latin typeface="Arial" panose="020B0604020202020204" pitchFamily="34" charset="0"/>
                <a:ea typeface="宋体" panose="02010600030101010101" pitchFamily="2" charset="-122"/>
              </a:rPr>
              <a:t>查询网吧信息</a:t>
            </a:r>
          </a:p>
        </p:txBody>
      </p:sp>
      <p:sp>
        <p:nvSpPr>
          <p:cNvPr id="1049268" name="圆角矩形 7"/>
          <p:cNvSpPr/>
          <p:nvPr/>
        </p:nvSpPr>
        <p:spPr>
          <a:xfrm>
            <a:off x="2122488" y="2636838"/>
            <a:ext cx="936625" cy="360362"/>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zh-CN" altLang="en-US" sz="1200" b="1" dirty="0">
                <a:latin typeface="Arial" panose="020B0604020202020204" pitchFamily="34" charset="0"/>
                <a:ea typeface="宋体" panose="02010600030101010101" pitchFamily="2" charset="-122"/>
              </a:rPr>
              <a:t>记录日志</a:t>
            </a:r>
          </a:p>
        </p:txBody>
      </p:sp>
      <p:sp>
        <p:nvSpPr>
          <p:cNvPr id="1049269" name="圆角矩形 9"/>
          <p:cNvSpPr/>
          <p:nvPr/>
        </p:nvSpPr>
        <p:spPr>
          <a:xfrm>
            <a:off x="4427538" y="1844675"/>
            <a:ext cx="936625" cy="360363"/>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zh-CN" altLang="en-US" sz="1200" b="1" dirty="0">
                <a:latin typeface="Arial" panose="020B0604020202020204" pitchFamily="34" charset="0"/>
                <a:ea typeface="宋体" panose="02010600030101010101" pitchFamily="2" charset="-122"/>
              </a:rPr>
              <a:t>调用服务</a:t>
            </a:r>
          </a:p>
        </p:txBody>
      </p:sp>
      <p:sp>
        <p:nvSpPr>
          <p:cNvPr id="1049270" name="流程图: 决策 10"/>
          <p:cNvSpPr/>
          <p:nvPr/>
        </p:nvSpPr>
        <p:spPr>
          <a:xfrm>
            <a:off x="1943100" y="1771650"/>
            <a:ext cx="1260475" cy="504825"/>
          </a:xfrm>
          <a:prstGeom prst="flowChartDecision">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zh-CN" altLang="en-US" sz="1100" b="1" dirty="0">
                <a:latin typeface="Arial" panose="020B0604020202020204" pitchFamily="34" charset="0"/>
                <a:ea typeface="宋体" panose="02010600030101010101" pitchFamily="2" charset="-122"/>
              </a:rPr>
              <a:t>校验过滤</a:t>
            </a:r>
          </a:p>
        </p:txBody>
      </p:sp>
      <p:sp>
        <p:nvSpPr>
          <p:cNvPr id="1049271" name="圆角矩形 11"/>
          <p:cNvSpPr/>
          <p:nvPr/>
        </p:nvSpPr>
        <p:spPr>
          <a:xfrm>
            <a:off x="3635375" y="2997200"/>
            <a:ext cx="936625" cy="431800"/>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zh-CN" altLang="en-US" sz="1200" b="1" dirty="0">
                <a:latin typeface="Arial" panose="020B0604020202020204" pitchFamily="34" charset="0"/>
                <a:ea typeface="宋体" panose="02010600030101010101" pitchFamily="2" charset="-122"/>
              </a:rPr>
              <a:t>缓存组件</a:t>
            </a:r>
          </a:p>
        </p:txBody>
      </p:sp>
      <p:sp>
        <p:nvSpPr>
          <p:cNvPr id="1049272" name="圆角矩形 12"/>
          <p:cNvSpPr/>
          <p:nvPr/>
        </p:nvSpPr>
        <p:spPr>
          <a:xfrm>
            <a:off x="5653088" y="2997200"/>
            <a:ext cx="936625" cy="431800"/>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zh-CN" altLang="en-US" sz="1200" b="1" dirty="0">
                <a:latin typeface="Arial" panose="020B0604020202020204" pitchFamily="34" charset="0"/>
                <a:ea typeface="宋体" panose="02010600030101010101" pitchFamily="2" charset="-122"/>
              </a:rPr>
              <a:t>内存数据库组件</a:t>
            </a:r>
          </a:p>
        </p:txBody>
      </p:sp>
      <p:sp>
        <p:nvSpPr>
          <p:cNvPr id="1049273" name="圆角矩形 13"/>
          <p:cNvSpPr/>
          <p:nvPr/>
        </p:nvSpPr>
        <p:spPr>
          <a:xfrm>
            <a:off x="4643438" y="3933825"/>
            <a:ext cx="936625" cy="431800"/>
          </a:xfrm>
          <a:prstGeom prst="roundRect">
            <a:avLst>
              <a:gd name="adj" fmla="val 16667"/>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zh-CN" altLang="en-US" sz="1200" b="1" dirty="0">
                <a:latin typeface="Arial" panose="020B0604020202020204" pitchFamily="34" charset="0"/>
                <a:ea typeface="宋体" panose="02010600030101010101" pitchFamily="2" charset="-122"/>
              </a:rPr>
              <a:t>数据库组件</a:t>
            </a:r>
          </a:p>
        </p:txBody>
      </p:sp>
      <p:sp>
        <p:nvSpPr>
          <p:cNvPr id="1049274" name="流程图: 磁盘 14"/>
          <p:cNvSpPr/>
          <p:nvPr/>
        </p:nvSpPr>
        <p:spPr>
          <a:xfrm>
            <a:off x="3924300" y="5229225"/>
            <a:ext cx="971550" cy="576263"/>
          </a:xfrm>
          <a:prstGeom prst="flowChartMagneticDisk">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en-US" altLang="zh-CN" dirty="0">
                <a:latin typeface="Arial" panose="020B0604020202020204" pitchFamily="34" charset="0"/>
                <a:ea typeface="宋体" panose="02010600030101010101" pitchFamily="2" charset="-122"/>
              </a:rPr>
              <a:t>DB</a:t>
            </a:r>
            <a:endParaRPr lang="zh-CN" altLang="en-US" dirty="0">
              <a:latin typeface="Arial" panose="020B0604020202020204" pitchFamily="34" charset="0"/>
              <a:ea typeface="宋体" panose="02010600030101010101" pitchFamily="2" charset="-122"/>
            </a:endParaRPr>
          </a:p>
        </p:txBody>
      </p:sp>
      <p:sp>
        <p:nvSpPr>
          <p:cNvPr id="1049275" name="流程图: 内部贮存 15"/>
          <p:cNvSpPr/>
          <p:nvPr/>
        </p:nvSpPr>
        <p:spPr>
          <a:xfrm>
            <a:off x="6229350" y="5229225"/>
            <a:ext cx="1044575" cy="504825"/>
          </a:xfrm>
          <a:prstGeom prst="flowChartInternalStorage">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en-US" altLang="zh-CN" sz="1200" dirty="0">
                <a:latin typeface="Arial" panose="020B0604020202020204" pitchFamily="34" charset="0"/>
                <a:ea typeface="宋体" panose="02010600030101010101" pitchFamily="2" charset="-122"/>
              </a:rPr>
              <a:t>Redis</a:t>
            </a:r>
            <a:r>
              <a:rPr lang="zh-CN" altLang="en-US" sz="1200" dirty="0">
                <a:latin typeface="Arial" panose="020B0604020202020204" pitchFamily="34" charset="0"/>
                <a:ea typeface="宋体" panose="02010600030101010101" pitchFamily="2" charset="-122"/>
              </a:rPr>
              <a:t>服务器</a:t>
            </a:r>
          </a:p>
        </p:txBody>
      </p:sp>
      <p:cxnSp>
        <p:nvCxnSpPr>
          <p:cNvPr id="3145813" name="直接箭头连接符 17"/>
          <p:cNvCxnSpPr>
            <a:cxnSpLocks/>
            <a:stCxn id="1049267" idx="6"/>
            <a:endCxn id="1049270" idx="1"/>
          </p:cNvCxnSpPr>
          <p:nvPr/>
        </p:nvCxnSpPr>
        <p:spPr>
          <a:xfrm flipV="1">
            <a:off x="1258888" y="2024063"/>
            <a:ext cx="684212" cy="252412"/>
          </a:xfrm>
          <a:prstGeom prst="straightConnector1">
            <a:avLst/>
          </a:prstGeom>
          <a:ln w="9525" cap="flat" cmpd="sng">
            <a:solidFill>
              <a:schemeClr val="tx1"/>
            </a:solidFill>
            <a:prstDash val="solid"/>
            <a:round/>
            <a:headEnd type="none" w="med" len="med"/>
            <a:tailEnd type="arrow" w="med" len="med"/>
          </a:ln>
        </p:spPr>
      </p:cxnSp>
      <p:cxnSp>
        <p:nvCxnSpPr>
          <p:cNvPr id="3145814" name="直接箭头连接符 24"/>
          <p:cNvCxnSpPr>
            <a:cxnSpLocks/>
          </p:cNvCxnSpPr>
          <p:nvPr/>
        </p:nvCxnSpPr>
        <p:spPr>
          <a:xfrm>
            <a:off x="2590800" y="2276475"/>
            <a:ext cx="0" cy="360363"/>
          </a:xfrm>
          <a:prstGeom prst="straightConnector1">
            <a:avLst/>
          </a:prstGeom>
          <a:ln w="9525" cap="flat" cmpd="sng">
            <a:solidFill>
              <a:schemeClr val="tx1"/>
            </a:solidFill>
            <a:prstDash val="solid"/>
            <a:round/>
            <a:headEnd type="arrow" w="med" len="med"/>
            <a:tailEnd type="arrow" w="med" len="med"/>
          </a:ln>
        </p:spPr>
      </p:cxnSp>
      <p:cxnSp>
        <p:nvCxnSpPr>
          <p:cNvPr id="3145815" name="直接箭头连接符 26"/>
          <p:cNvCxnSpPr>
            <a:cxnSpLocks/>
            <a:endCxn id="1049269" idx="1"/>
          </p:cNvCxnSpPr>
          <p:nvPr/>
        </p:nvCxnSpPr>
        <p:spPr>
          <a:xfrm>
            <a:off x="3203575" y="2024063"/>
            <a:ext cx="1223963" cy="0"/>
          </a:xfrm>
          <a:prstGeom prst="straightConnector1">
            <a:avLst/>
          </a:prstGeom>
          <a:ln w="9525" cap="flat" cmpd="sng">
            <a:solidFill>
              <a:schemeClr val="tx1"/>
            </a:solidFill>
            <a:prstDash val="solid"/>
            <a:round/>
            <a:headEnd type="arrow" w="med" len="med"/>
            <a:tailEnd type="arrow" w="med" len="med"/>
          </a:ln>
        </p:spPr>
      </p:cxnSp>
      <p:cxnSp>
        <p:nvCxnSpPr>
          <p:cNvPr id="3145816" name="肘形连接符 28"/>
          <p:cNvCxnSpPr>
            <a:cxnSpLocks/>
            <a:endCxn id="1049267" idx="0"/>
          </p:cNvCxnSpPr>
          <p:nvPr/>
        </p:nvCxnSpPr>
        <p:spPr>
          <a:xfrm rot="-10800000" flipV="1">
            <a:off x="790575" y="1771650"/>
            <a:ext cx="1800225" cy="288925"/>
          </a:xfrm>
          <a:prstGeom prst="bentConnector2">
            <a:avLst/>
          </a:prstGeom>
          <a:ln w="9525" cap="flat" cmpd="sng">
            <a:solidFill>
              <a:schemeClr val="tx1"/>
            </a:solidFill>
            <a:prstDash val="solid"/>
            <a:round/>
            <a:headEnd type="none" w="med" len="med"/>
            <a:tailEnd type="arrow" w="med" len="med"/>
          </a:ln>
        </p:spPr>
      </p:cxnSp>
      <p:cxnSp>
        <p:nvCxnSpPr>
          <p:cNvPr id="3145817" name="直接箭头连接符 30"/>
          <p:cNvCxnSpPr>
            <a:cxnSpLocks/>
          </p:cNvCxnSpPr>
          <p:nvPr/>
        </p:nvCxnSpPr>
        <p:spPr>
          <a:xfrm flipH="1">
            <a:off x="3995738" y="2205038"/>
            <a:ext cx="720725" cy="792162"/>
          </a:xfrm>
          <a:prstGeom prst="straightConnector1">
            <a:avLst/>
          </a:prstGeom>
          <a:ln w="9525" cap="flat" cmpd="sng">
            <a:solidFill>
              <a:schemeClr val="tx1"/>
            </a:solidFill>
            <a:prstDash val="solid"/>
            <a:round/>
            <a:headEnd type="arrow" w="med" len="med"/>
            <a:tailEnd type="arrow" w="med" len="med"/>
          </a:ln>
        </p:spPr>
      </p:cxnSp>
      <p:cxnSp>
        <p:nvCxnSpPr>
          <p:cNvPr id="3145818" name="直接箭头连接符 32"/>
          <p:cNvCxnSpPr>
            <a:cxnSpLocks/>
          </p:cNvCxnSpPr>
          <p:nvPr/>
        </p:nvCxnSpPr>
        <p:spPr>
          <a:xfrm>
            <a:off x="5111750" y="2205038"/>
            <a:ext cx="901700" cy="792162"/>
          </a:xfrm>
          <a:prstGeom prst="straightConnector1">
            <a:avLst/>
          </a:prstGeom>
          <a:ln w="9525" cap="flat" cmpd="sng">
            <a:solidFill>
              <a:schemeClr val="tx1"/>
            </a:solidFill>
            <a:prstDash val="solid"/>
            <a:round/>
            <a:headEnd type="arrow" w="med" len="med"/>
            <a:tailEnd type="arrow" w="med" len="med"/>
          </a:ln>
        </p:spPr>
      </p:cxnSp>
      <p:cxnSp>
        <p:nvCxnSpPr>
          <p:cNvPr id="3145819" name="直接箭头连接符 34"/>
          <p:cNvCxnSpPr>
            <a:cxnSpLocks/>
            <a:stCxn id="1049272" idx="2"/>
            <a:endCxn id="1049275" idx="0"/>
          </p:cNvCxnSpPr>
          <p:nvPr/>
        </p:nvCxnSpPr>
        <p:spPr>
          <a:xfrm>
            <a:off x="6121400" y="3429000"/>
            <a:ext cx="630238" cy="1800225"/>
          </a:xfrm>
          <a:prstGeom prst="straightConnector1">
            <a:avLst/>
          </a:prstGeom>
          <a:ln w="9525" cap="flat" cmpd="sng">
            <a:solidFill>
              <a:schemeClr val="tx1"/>
            </a:solidFill>
            <a:prstDash val="solid"/>
            <a:round/>
            <a:headEnd type="arrow" w="med" len="med"/>
            <a:tailEnd type="arrow" w="med" len="med"/>
          </a:ln>
        </p:spPr>
      </p:cxnSp>
      <p:cxnSp>
        <p:nvCxnSpPr>
          <p:cNvPr id="3145820" name="直接箭头连接符 36"/>
          <p:cNvCxnSpPr>
            <a:cxnSpLocks/>
            <a:stCxn id="1049269" idx="2"/>
          </p:cNvCxnSpPr>
          <p:nvPr/>
        </p:nvCxnSpPr>
        <p:spPr>
          <a:xfrm>
            <a:off x="4895850" y="2205038"/>
            <a:ext cx="215900" cy="1728787"/>
          </a:xfrm>
          <a:prstGeom prst="straightConnector1">
            <a:avLst/>
          </a:prstGeom>
          <a:ln w="9525" cap="flat" cmpd="sng">
            <a:solidFill>
              <a:schemeClr val="tx1"/>
            </a:solidFill>
            <a:prstDash val="solid"/>
            <a:round/>
            <a:headEnd type="arrow" w="med" len="med"/>
            <a:tailEnd type="arrow" w="med" len="med"/>
          </a:ln>
        </p:spPr>
      </p:cxnSp>
      <p:cxnSp>
        <p:nvCxnSpPr>
          <p:cNvPr id="3145821" name="直接箭头连接符 38"/>
          <p:cNvCxnSpPr>
            <a:cxnSpLocks/>
            <a:endCxn id="1049274" idx="1"/>
          </p:cNvCxnSpPr>
          <p:nvPr/>
        </p:nvCxnSpPr>
        <p:spPr>
          <a:xfrm flipH="1">
            <a:off x="4410075" y="4365625"/>
            <a:ext cx="701675" cy="863600"/>
          </a:xfrm>
          <a:prstGeom prst="straightConnector1">
            <a:avLst/>
          </a:prstGeom>
          <a:ln w="9525" cap="flat" cmpd="sng">
            <a:solidFill>
              <a:schemeClr val="tx1"/>
            </a:solidFill>
            <a:prstDash val="solid"/>
            <a:round/>
            <a:headEnd type="arrow" w="med" len="med"/>
            <a:tailEnd type="arrow" w="med" len="med"/>
          </a:ln>
        </p:spPr>
      </p:cxnSp>
      <p:cxnSp>
        <p:nvCxnSpPr>
          <p:cNvPr id="3145822" name="直接箭头连接符 40"/>
          <p:cNvCxnSpPr>
            <a:cxnSpLocks/>
            <a:stCxn id="1049274" idx="4"/>
            <a:endCxn id="1049275" idx="1"/>
          </p:cNvCxnSpPr>
          <p:nvPr/>
        </p:nvCxnSpPr>
        <p:spPr>
          <a:xfrm flipV="1">
            <a:off x="4895850" y="5481638"/>
            <a:ext cx="1333500" cy="36512"/>
          </a:xfrm>
          <a:prstGeom prst="straightConnector1">
            <a:avLst/>
          </a:prstGeom>
          <a:ln w="9525" cap="flat" cmpd="sng">
            <a:solidFill>
              <a:schemeClr val="tx1"/>
            </a:solidFill>
            <a:prstDash val="solid"/>
            <a:round/>
            <a:headEnd type="none" w="med" len="med"/>
            <a:tailEnd type="arrow" w="med" len="med"/>
          </a:ln>
        </p:spPr>
      </p:cxnSp>
      <p:sp>
        <p:nvSpPr>
          <p:cNvPr id="1049276" name="TextBox 41"/>
          <p:cNvSpPr txBox="1"/>
          <p:nvPr/>
        </p:nvSpPr>
        <p:spPr>
          <a:xfrm>
            <a:off x="1349375" y="1987550"/>
            <a:ext cx="269875" cy="277813"/>
          </a:xfrm>
          <a:prstGeom prst="rect">
            <a:avLst/>
          </a:prstGeom>
          <a:noFill/>
          <a:ln w="9525">
            <a:noFill/>
          </a:ln>
        </p:spPr>
        <p:txBody>
          <a:bodyPr wrap="none" anchor="t">
            <a:spAutoFit/>
          </a:bodyPr>
          <a:lstStyle/>
          <a:p>
            <a:pPr algn="ctr" eaLnBrk="0" hangingPunct="0"/>
            <a:r>
              <a:rPr lang="en-US" altLang="zh-CN" sz="1200" dirty="0">
                <a:latin typeface="Arial" panose="020B0604020202020204" pitchFamily="34" charset="0"/>
                <a:ea typeface="宋体" panose="02010600030101010101" pitchFamily="2" charset="-122"/>
              </a:rPr>
              <a:t>1</a:t>
            </a:r>
            <a:endParaRPr lang="zh-CN" altLang="en-US" sz="1200" dirty="0">
              <a:latin typeface="Arial" panose="020B0604020202020204" pitchFamily="34" charset="0"/>
              <a:ea typeface="宋体" panose="02010600030101010101" pitchFamily="2" charset="-122"/>
            </a:endParaRPr>
          </a:p>
        </p:txBody>
      </p:sp>
      <p:sp>
        <p:nvSpPr>
          <p:cNvPr id="1049277" name="TextBox 42"/>
          <p:cNvSpPr txBox="1"/>
          <p:nvPr/>
        </p:nvSpPr>
        <p:spPr>
          <a:xfrm>
            <a:off x="3563938" y="1782763"/>
            <a:ext cx="269875" cy="277812"/>
          </a:xfrm>
          <a:prstGeom prst="rect">
            <a:avLst/>
          </a:prstGeom>
          <a:noFill/>
          <a:ln w="9525">
            <a:noFill/>
          </a:ln>
        </p:spPr>
        <p:txBody>
          <a:bodyPr wrap="none" anchor="t">
            <a:spAutoFit/>
          </a:bodyPr>
          <a:lstStyle/>
          <a:p>
            <a:pPr algn="ctr" eaLnBrk="0" hangingPunct="0"/>
            <a:r>
              <a:rPr lang="en-US" altLang="zh-CN" sz="1200" dirty="0">
                <a:latin typeface="Arial" panose="020B0604020202020204" pitchFamily="34" charset="0"/>
                <a:ea typeface="宋体" panose="02010600030101010101" pitchFamily="2" charset="-122"/>
              </a:rPr>
              <a:t>2</a:t>
            </a:r>
            <a:endParaRPr lang="zh-CN" altLang="en-US" sz="1200" dirty="0">
              <a:latin typeface="Arial" panose="020B0604020202020204" pitchFamily="34" charset="0"/>
              <a:ea typeface="宋体" panose="02010600030101010101" pitchFamily="2" charset="-122"/>
            </a:endParaRPr>
          </a:p>
        </p:txBody>
      </p:sp>
      <p:sp>
        <p:nvSpPr>
          <p:cNvPr id="1049278" name="TextBox 43"/>
          <p:cNvSpPr txBox="1"/>
          <p:nvPr/>
        </p:nvSpPr>
        <p:spPr>
          <a:xfrm>
            <a:off x="3051175" y="1771650"/>
            <a:ext cx="287338" cy="277813"/>
          </a:xfrm>
          <a:prstGeom prst="rect">
            <a:avLst/>
          </a:prstGeom>
          <a:noFill/>
          <a:ln w="9525">
            <a:noFill/>
          </a:ln>
        </p:spPr>
        <p:txBody>
          <a:bodyPr wrap="none" anchor="t">
            <a:spAutoFit/>
          </a:bodyPr>
          <a:lstStyle/>
          <a:p>
            <a:pPr algn="ctr" eaLnBrk="0" hangingPunct="0"/>
            <a:r>
              <a:rPr lang="en-US" altLang="zh-CN" sz="1200" dirty="0">
                <a:latin typeface="Arial" panose="020B0604020202020204" pitchFamily="34" charset="0"/>
                <a:ea typeface="宋体" panose="02010600030101010101" pitchFamily="2" charset="-122"/>
              </a:rPr>
              <a:t>Y</a:t>
            </a:r>
            <a:endParaRPr lang="zh-CN" altLang="en-US" sz="1200" dirty="0">
              <a:latin typeface="Arial" panose="020B0604020202020204" pitchFamily="34" charset="0"/>
              <a:ea typeface="宋体" panose="02010600030101010101" pitchFamily="2" charset="-122"/>
            </a:endParaRPr>
          </a:p>
        </p:txBody>
      </p:sp>
      <p:sp>
        <p:nvSpPr>
          <p:cNvPr id="1049279" name="TextBox 44"/>
          <p:cNvSpPr txBox="1"/>
          <p:nvPr/>
        </p:nvSpPr>
        <p:spPr>
          <a:xfrm>
            <a:off x="1258888" y="1555750"/>
            <a:ext cx="295275" cy="277813"/>
          </a:xfrm>
          <a:prstGeom prst="rect">
            <a:avLst/>
          </a:prstGeom>
          <a:noFill/>
          <a:ln w="9525">
            <a:noFill/>
          </a:ln>
        </p:spPr>
        <p:txBody>
          <a:bodyPr wrap="none" anchor="t">
            <a:spAutoFit/>
          </a:bodyPr>
          <a:lstStyle/>
          <a:p>
            <a:pPr algn="ctr" eaLnBrk="0" hangingPunct="0"/>
            <a:r>
              <a:rPr lang="en-US" altLang="zh-CN" sz="1200" dirty="0">
                <a:latin typeface="Arial" panose="020B0604020202020204" pitchFamily="34" charset="0"/>
                <a:ea typeface="宋体" panose="02010600030101010101" pitchFamily="2" charset="-122"/>
              </a:rPr>
              <a:t>N</a:t>
            </a:r>
            <a:endParaRPr lang="zh-CN" altLang="en-US" sz="1200" dirty="0">
              <a:latin typeface="Arial" panose="020B0604020202020204" pitchFamily="34" charset="0"/>
              <a:ea typeface="宋体" panose="02010600030101010101" pitchFamily="2" charset="-122"/>
            </a:endParaRPr>
          </a:p>
        </p:txBody>
      </p:sp>
      <p:sp>
        <p:nvSpPr>
          <p:cNvPr id="1049280" name="TextBox 45"/>
          <p:cNvSpPr txBox="1"/>
          <p:nvPr/>
        </p:nvSpPr>
        <p:spPr>
          <a:xfrm>
            <a:off x="4157663" y="2432050"/>
            <a:ext cx="269875" cy="276225"/>
          </a:xfrm>
          <a:prstGeom prst="rect">
            <a:avLst/>
          </a:prstGeom>
          <a:noFill/>
          <a:ln w="9525">
            <a:noFill/>
          </a:ln>
        </p:spPr>
        <p:txBody>
          <a:bodyPr wrap="none" anchor="t">
            <a:spAutoFit/>
          </a:bodyPr>
          <a:lstStyle/>
          <a:p>
            <a:pPr algn="ctr" eaLnBrk="0" hangingPunct="0"/>
            <a:r>
              <a:rPr lang="en-US" altLang="zh-CN" sz="1200" dirty="0">
                <a:latin typeface="Arial" panose="020B0604020202020204" pitchFamily="34" charset="0"/>
                <a:ea typeface="宋体" panose="02010600030101010101" pitchFamily="2" charset="-122"/>
              </a:rPr>
              <a:t>3</a:t>
            </a:r>
            <a:endParaRPr lang="zh-CN" altLang="en-US" sz="1200" dirty="0">
              <a:latin typeface="Arial" panose="020B0604020202020204" pitchFamily="34" charset="0"/>
              <a:ea typeface="宋体" panose="02010600030101010101" pitchFamily="2" charset="-122"/>
            </a:endParaRPr>
          </a:p>
        </p:txBody>
      </p:sp>
      <p:sp>
        <p:nvSpPr>
          <p:cNvPr id="1049281" name="TextBox 46"/>
          <p:cNvSpPr txBox="1"/>
          <p:nvPr/>
        </p:nvSpPr>
        <p:spPr>
          <a:xfrm>
            <a:off x="5454650" y="2359025"/>
            <a:ext cx="269875" cy="277813"/>
          </a:xfrm>
          <a:prstGeom prst="rect">
            <a:avLst/>
          </a:prstGeom>
          <a:noFill/>
          <a:ln w="9525">
            <a:noFill/>
          </a:ln>
        </p:spPr>
        <p:txBody>
          <a:bodyPr wrap="none" anchor="t">
            <a:spAutoFit/>
          </a:bodyPr>
          <a:lstStyle/>
          <a:p>
            <a:pPr algn="ctr" eaLnBrk="0" hangingPunct="0"/>
            <a:r>
              <a:rPr lang="en-US" altLang="zh-CN" sz="1200" dirty="0">
                <a:latin typeface="Arial" panose="020B0604020202020204" pitchFamily="34" charset="0"/>
                <a:ea typeface="宋体" panose="02010600030101010101" pitchFamily="2" charset="-122"/>
              </a:rPr>
              <a:t>4</a:t>
            </a:r>
            <a:endParaRPr lang="zh-CN" altLang="en-US" sz="1200" dirty="0">
              <a:latin typeface="Arial" panose="020B0604020202020204" pitchFamily="34" charset="0"/>
              <a:ea typeface="宋体" panose="02010600030101010101" pitchFamily="2" charset="-122"/>
            </a:endParaRPr>
          </a:p>
        </p:txBody>
      </p:sp>
      <p:sp>
        <p:nvSpPr>
          <p:cNvPr id="1049282" name="TextBox 49"/>
          <p:cNvSpPr txBox="1"/>
          <p:nvPr/>
        </p:nvSpPr>
        <p:spPr>
          <a:xfrm>
            <a:off x="4878388" y="2563813"/>
            <a:ext cx="269875" cy="277812"/>
          </a:xfrm>
          <a:prstGeom prst="rect">
            <a:avLst/>
          </a:prstGeom>
          <a:noFill/>
          <a:ln w="9525">
            <a:noFill/>
          </a:ln>
        </p:spPr>
        <p:txBody>
          <a:bodyPr wrap="none" anchor="t">
            <a:spAutoFit/>
          </a:bodyPr>
          <a:lstStyle/>
          <a:p>
            <a:pPr algn="ctr" eaLnBrk="0" hangingPunct="0"/>
            <a:r>
              <a:rPr lang="en-US" altLang="zh-CN" sz="1200" dirty="0">
                <a:latin typeface="Arial" panose="020B0604020202020204" pitchFamily="34" charset="0"/>
                <a:ea typeface="宋体" panose="02010600030101010101" pitchFamily="2" charset="-122"/>
              </a:rPr>
              <a:t>5</a:t>
            </a:r>
            <a:endParaRPr lang="zh-CN" altLang="en-US" sz="1200" dirty="0">
              <a:latin typeface="Arial" panose="020B0604020202020204" pitchFamily="34" charset="0"/>
              <a:ea typeface="宋体" panose="02010600030101010101" pitchFamily="2" charset="-122"/>
            </a:endParaRPr>
          </a:p>
        </p:txBody>
      </p:sp>
      <p:cxnSp>
        <p:nvCxnSpPr>
          <p:cNvPr id="3145823" name="直接箭头连接符 53"/>
          <p:cNvCxnSpPr>
            <a:cxnSpLocks/>
            <a:endCxn id="1049271" idx="3"/>
          </p:cNvCxnSpPr>
          <p:nvPr/>
        </p:nvCxnSpPr>
        <p:spPr>
          <a:xfrm flipH="1">
            <a:off x="4572000" y="3213100"/>
            <a:ext cx="1081088" cy="0"/>
          </a:xfrm>
          <a:prstGeom prst="straightConnector1">
            <a:avLst/>
          </a:prstGeom>
          <a:ln w="9525" cap="flat" cmpd="sng">
            <a:solidFill>
              <a:schemeClr val="tx1"/>
            </a:solidFill>
            <a:prstDash val="solid"/>
            <a:round/>
            <a:headEnd type="none" w="med" len="med"/>
            <a:tailEnd type="arrow" w="med" len="med"/>
          </a:ln>
        </p:spPr>
      </p:cxnSp>
      <p:sp>
        <p:nvSpPr>
          <p:cNvPr id="1049283" name="TextBox 54"/>
          <p:cNvSpPr txBox="1"/>
          <p:nvPr/>
        </p:nvSpPr>
        <p:spPr>
          <a:xfrm>
            <a:off x="4841875" y="3008313"/>
            <a:ext cx="595313" cy="214312"/>
          </a:xfrm>
          <a:prstGeom prst="rect">
            <a:avLst/>
          </a:prstGeom>
          <a:noFill/>
          <a:ln w="9525">
            <a:noFill/>
          </a:ln>
        </p:spPr>
        <p:txBody>
          <a:bodyPr wrap="none" anchor="t">
            <a:spAutoFit/>
          </a:bodyPr>
          <a:lstStyle/>
          <a:p>
            <a:pPr algn="ctr" eaLnBrk="0" hangingPunct="0"/>
            <a:r>
              <a:rPr lang="zh-CN" altLang="en-US" sz="800" b="1" dirty="0">
                <a:solidFill>
                  <a:srgbClr val="FF0000"/>
                </a:solidFill>
                <a:latin typeface="Arial" panose="020B0604020202020204" pitchFamily="34" charset="0"/>
                <a:ea typeface="宋体" panose="02010600030101010101" pitchFamily="2" charset="-122"/>
              </a:rPr>
              <a:t>同步缓存</a:t>
            </a:r>
          </a:p>
        </p:txBody>
      </p:sp>
      <p:cxnSp>
        <p:nvCxnSpPr>
          <p:cNvPr id="3145824" name="直接箭头连接符 56"/>
          <p:cNvCxnSpPr>
            <a:cxnSpLocks/>
            <a:stCxn id="1049273" idx="1"/>
          </p:cNvCxnSpPr>
          <p:nvPr/>
        </p:nvCxnSpPr>
        <p:spPr>
          <a:xfrm flipH="1" flipV="1">
            <a:off x="4103688" y="3429000"/>
            <a:ext cx="539750" cy="720725"/>
          </a:xfrm>
          <a:prstGeom prst="straightConnector1">
            <a:avLst/>
          </a:prstGeom>
          <a:ln w="9525" cap="flat" cmpd="sng">
            <a:solidFill>
              <a:schemeClr val="tx1"/>
            </a:solidFill>
            <a:prstDash val="solid"/>
            <a:round/>
            <a:headEnd type="none" w="med" len="med"/>
            <a:tailEnd type="arrow" w="med" len="med"/>
          </a:ln>
        </p:spPr>
      </p:cxnSp>
      <p:sp>
        <p:nvSpPr>
          <p:cNvPr id="1049284" name="TextBox 57"/>
          <p:cNvSpPr txBox="1"/>
          <p:nvPr/>
        </p:nvSpPr>
        <p:spPr>
          <a:xfrm>
            <a:off x="4067175" y="3644900"/>
            <a:ext cx="595313" cy="215900"/>
          </a:xfrm>
          <a:prstGeom prst="rect">
            <a:avLst/>
          </a:prstGeom>
          <a:noFill/>
          <a:ln w="9525">
            <a:noFill/>
          </a:ln>
        </p:spPr>
        <p:txBody>
          <a:bodyPr wrap="none" anchor="t">
            <a:spAutoFit/>
          </a:bodyPr>
          <a:lstStyle/>
          <a:p>
            <a:pPr algn="ctr" eaLnBrk="0" hangingPunct="0"/>
            <a:r>
              <a:rPr lang="zh-CN" altLang="en-US" sz="800" b="1" dirty="0">
                <a:solidFill>
                  <a:srgbClr val="FF0000"/>
                </a:solidFill>
                <a:latin typeface="Arial" panose="020B0604020202020204" pitchFamily="34" charset="0"/>
                <a:ea typeface="宋体" panose="02010600030101010101" pitchFamily="2" charset="-122"/>
              </a:rPr>
              <a:t>同步缓存</a:t>
            </a:r>
          </a:p>
        </p:txBody>
      </p:sp>
      <p:sp>
        <p:nvSpPr>
          <p:cNvPr id="1049285" name="TextBox 58"/>
          <p:cNvSpPr txBox="1"/>
          <p:nvPr/>
        </p:nvSpPr>
        <p:spPr>
          <a:xfrm>
            <a:off x="4932363" y="5302250"/>
            <a:ext cx="1312862" cy="215900"/>
          </a:xfrm>
          <a:prstGeom prst="rect">
            <a:avLst/>
          </a:prstGeom>
          <a:noFill/>
          <a:ln w="9525">
            <a:noFill/>
          </a:ln>
        </p:spPr>
        <p:txBody>
          <a:bodyPr wrap="none" anchor="t">
            <a:spAutoFit/>
          </a:bodyPr>
          <a:lstStyle/>
          <a:p>
            <a:pPr algn="ctr" eaLnBrk="0" hangingPunct="0"/>
            <a:r>
              <a:rPr lang="zh-CN" altLang="en-US" sz="800" b="1" dirty="0">
                <a:solidFill>
                  <a:srgbClr val="FF0000"/>
                </a:solidFill>
                <a:latin typeface="Arial" panose="020B0604020202020204" pitchFamily="34" charset="0"/>
                <a:ea typeface="宋体" panose="02010600030101010101" pitchFamily="2" charset="-122"/>
              </a:rPr>
              <a:t>数据同步（全量、增量）</a:t>
            </a:r>
          </a:p>
        </p:txBody>
      </p:sp>
      <p:sp>
        <p:nvSpPr>
          <p:cNvPr id="1049286" name="流程图: 文档 59"/>
          <p:cNvSpPr/>
          <p:nvPr/>
        </p:nvSpPr>
        <p:spPr>
          <a:xfrm>
            <a:off x="1330325" y="5086350"/>
            <a:ext cx="914400" cy="612775"/>
          </a:xfrm>
          <a:prstGeom prst="flowChartDocument">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en-US" altLang="zh-CN" sz="900" b="1" dirty="0">
                <a:latin typeface="Arial" panose="020B0604020202020204" pitchFamily="34" charset="0"/>
                <a:ea typeface="宋体" panose="02010600030101010101" pitchFamily="2" charset="-122"/>
              </a:rPr>
              <a:t>WEB</a:t>
            </a:r>
            <a:r>
              <a:rPr lang="zh-CN" altLang="en-US" sz="900" b="1" dirty="0">
                <a:latin typeface="Arial" panose="020B0604020202020204" pitchFamily="34" charset="0"/>
                <a:ea typeface="宋体" panose="02010600030101010101" pitchFamily="2" charset="-122"/>
              </a:rPr>
              <a:t>界面缓存动态管理（方法级别）</a:t>
            </a:r>
          </a:p>
        </p:txBody>
      </p:sp>
      <p:cxnSp>
        <p:nvCxnSpPr>
          <p:cNvPr id="3145825" name="直接箭头连接符 61"/>
          <p:cNvCxnSpPr>
            <a:cxnSpLocks/>
            <a:stCxn id="1049286" idx="0"/>
            <a:endCxn id="1049271" idx="1"/>
          </p:cNvCxnSpPr>
          <p:nvPr/>
        </p:nvCxnSpPr>
        <p:spPr>
          <a:xfrm flipV="1">
            <a:off x="1787525" y="3213100"/>
            <a:ext cx="1847850" cy="1873250"/>
          </a:xfrm>
          <a:prstGeom prst="straightConnector1">
            <a:avLst/>
          </a:prstGeom>
          <a:ln w="9525" cap="flat" cmpd="sng">
            <a:solidFill>
              <a:schemeClr val="tx1"/>
            </a:solidFill>
            <a:prstDash val="solid"/>
            <a:round/>
            <a:headEnd type="none" w="med" len="med"/>
            <a:tailEnd type="arrow" w="med" len="med"/>
          </a:ln>
        </p:spPr>
      </p:cxnSp>
      <p:sp>
        <p:nvSpPr>
          <p:cNvPr id="1049287" name="流程图: 文档 62"/>
          <p:cNvSpPr/>
          <p:nvPr/>
        </p:nvSpPr>
        <p:spPr>
          <a:xfrm>
            <a:off x="7691438" y="3789363"/>
            <a:ext cx="914400" cy="612775"/>
          </a:xfrm>
          <a:prstGeom prst="flowChartDocument">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en-US" altLang="zh-CN" sz="900" b="1" dirty="0">
                <a:latin typeface="Arial" panose="020B0604020202020204" pitchFamily="34" charset="0"/>
                <a:ea typeface="宋体" panose="02010600030101010101" pitchFamily="2" charset="-122"/>
              </a:rPr>
              <a:t>WEB</a:t>
            </a:r>
            <a:r>
              <a:rPr lang="zh-CN" altLang="en-US" sz="900" b="1" dirty="0">
                <a:latin typeface="Arial" panose="020B0604020202020204" pitchFamily="34" charset="0"/>
                <a:ea typeface="宋体" panose="02010600030101010101" pitchFamily="2" charset="-122"/>
              </a:rPr>
              <a:t>界面数据库管理、监控</a:t>
            </a:r>
          </a:p>
        </p:txBody>
      </p:sp>
      <p:cxnSp>
        <p:nvCxnSpPr>
          <p:cNvPr id="3145826" name="直接箭头连接符 64"/>
          <p:cNvCxnSpPr>
            <a:cxnSpLocks/>
            <a:stCxn id="1049287" idx="1"/>
            <a:endCxn id="1049273" idx="3"/>
          </p:cNvCxnSpPr>
          <p:nvPr/>
        </p:nvCxnSpPr>
        <p:spPr>
          <a:xfrm flipH="1">
            <a:off x="5580063" y="4095750"/>
            <a:ext cx="2111375" cy="53975"/>
          </a:xfrm>
          <a:prstGeom prst="straightConnector1">
            <a:avLst/>
          </a:prstGeom>
          <a:ln w="9525" cap="flat" cmpd="sng">
            <a:solidFill>
              <a:schemeClr val="tx1"/>
            </a:solidFill>
            <a:prstDash val="solid"/>
            <a:round/>
            <a:headEnd type="none" w="med" len="med"/>
            <a:tailEnd type="arrow" w="med" len="med"/>
          </a:ln>
        </p:spPr>
      </p:cxnSp>
      <p:cxnSp>
        <p:nvCxnSpPr>
          <p:cNvPr id="3145827" name="直接箭头连接符 66"/>
          <p:cNvCxnSpPr>
            <a:cxnSpLocks/>
            <a:stCxn id="1049267" idx="5"/>
          </p:cNvCxnSpPr>
          <p:nvPr/>
        </p:nvCxnSpPr>
        <p:spPr>
          <a:xfrm flipV="1">
            <a:off x="1120775" y="2151063"/>
            <a:ext cx="1146175" cy="277812"/>
          </a:xfrm>
          <a:prstGeom prst="straightConnector1">
            <a:avLst/>
          </a:prstGeom>
          <a:ln w="9525" cap="flat" cmpd="sng">
            <a:solidFill>
              <a:schemeClr val="tx1"/>
            </a:solidFill>
            <a:prstDash val="dash"/>
            <a:round/>
            <a:headEnd type="arrow" w="med" len="med"/>
            <a:tailEnd type="arrow" w="med" len="med"/>
          </a:ln>
        </p:spPr>
      </p:cxnSp>
      <p:cxnSp>
        <p:nvCxnSpPr>
          <p:cNvPr id="3145828" name="直接箭头连接符 67"/>
          <p:cNvCxnSpPr>
            <a:cxnSpLocks/>
          </p:cNvCxnSpPr>
          <p:nvPr/>
        </p:nvCxnSpPr>
        <p:spPr>
          <a:xfrm>
            <a:off x="2987675" y="2127250"/>
            <a:ext cx="1439863" cy="9525"/>
          </a:xfrm>
          <a:prstGeom prst="straightConnector1">
            <a:avLst/>
          </a:prstGeom>
          <a:ln w="9525" cap="flat" cmpd="sng">
            <a:solidFill>
              <a:schemeClr val="tx1"/>
            </a:solidFill>
            <a:prstDash val="dash"/>
            <a:round/>
            <a:headEnd type="arrow" w="med" len="med"/>
            <a:tailEnd type="arrow" w="med" len="med"/>
          </a:ln>
        </p:spPr>
      </p:cxnSp>
      <p:cxnSp>
        <p:nvCxnSpPr>
          <p:cNvPr id="3145829" name="直接箭头连接符 69"/>
          <p:cNvCxnSpPr>
            <a:cxnSpLocks/>
          </p:cNvCxnSpPr>
          <p:nvPr/>
        </p:nvCxnSpPr>
        <p:spPr>
          <a:xfrm flipH="1">
            <a:off x="3706813" y="2205038"/>
            <a:ext cx="865187" cy="792162"/>
          </a:xfrm>
          <a:prstGeom prst="straightConnector1">
            <a:avLst/>
          </a:prstGeom>
          <a:ln w="9525" cap="flat" cmpd="sng">
            <a:solidFill>
              <a:schemeClr val="tx1"/>
            </a:solidFill>
            <a:prstDash val="dash"/>
            <a:round/>
            <a:headEnd type="arrow" w="med" len="med"/>
            <a:tailEnd type="arrow" w="med" len="med"/>
          </a:ln>
        </p:spPr>
      </p:cxnSp>
      <p:sp>
        <p:nvSpPr>
          <p:cNvPr id="1049288" name="TextBox 72"/>
          <p:cNvSpPr txBox="1"/>
          <p:nvPr/>
        </p:nvSpPr>
        <p:spPr>
          <a:xfrm>
            <a:off x="1501775" y="2139950"/>
            <a:ext cx="269875" cy="277813"/>
          </a:xfrm>
          <a:prstGeom prst="rect">
            <a:avLst/>
          </a:prstGeom>
          <a:noFill/>
          <a:ln w="9525">
            <a:noFill/>
          </a:ln>
        </p:spPr>
        <p:txBody>
          <a:bodyPr wrap="none" anchor="t">
            <a:spAutoFit/>
          </a:bodyPr>
          <a:lstStyle/>
          <a:p>
            <a:pPr algn="ctr" eaLnBrk="0" hangingPunct="0"/>
            <a:r>
              <a:rPr lang="en-US" altLang="zh-CN" sz="1200" dirty="0">
                <a:solidFill>
                  <a:srgbClr val="C00000"/>
                </a:solidFill>
                <a:latin typeface="Arial" panose="020B0604020202020204" pitchFamily="34" charset="0"/>
                <a:ea typeface="宋体" panose="02010600030101010101" pitchFamily="2" charset="-122"/>
              </a:rPr>
              <a:t>1</a:t>
            </a:r>
            <a:endParaRPr lang="zh-CN" altLang="en-US" sz="1200" dirty="0">
              <a:solidFill>
                <a:srgbClr val="C00000"/>
              </a:solidFill>
              <a:latin typeface="Arial" panose="020B0604020202020204" pitchFamily="34" charset="0"/>
              <a:ea typeface="宋体" panose="02010600030101010101" pitchFamily="2" charset="-122"/>
            </a:endParaRPr>
          </a:p>
        </p:txBody>
      </p:sp>
      <p:sp>
        <p:nvSpPr>
          <p:cNvPr id="1049289" name="TextBox 73"/>
          <p:cNvSpPr txBox="1"/>
          <p:nvPr/>
        </p:nvSpPr>
        <p:spPr>
          <a:xfrm>
            <a:off x="3509963" y="1987550"/>
            <a:ext cx="269875" cy="277813"/>
          </a:xfrm>
          <a:prstGeom prst="rect">
            <a:avLst/>
          </a:prstGeom>
          <a:noFill/>
          <a:ln w="9525">
            <a:noFill/>
          </a:ln>
        </p:spPr>
        <p:txBody>
          <a:bodyPr wrap="none" anchor="t">
            <a:spAutoFit/>
          </a:bodyPr>
          <a:lstStyle/>
          <a:p>
            <a:pPr algn="ctr" eaLnBrk="0" hangingPunct="0"/>
            <a:r>
              <a:rPr lang="en-US" altLang="zh-CN" sz="1200" dirty="0">
                <a:solidFill>
                  <a:srgbClr val="C00000"/>
                </a:solidFill>
                <a:latin typeface="Arial" panose="020B0604020202020204" pitchFamily="34" charset="0"/>
                <a:ea typeface="宋体" panose="02010600030101010101" pitchFamily="2" charset="-122"/>
              </a:rPr>
              <a:t>2</a:t>
            </a:r>
            <a:endParaRPr lang="zh-CN" altLang="en-US" sz="1200" dirty="0">
              <a:solidFill>
                <a:srgbClr val="C00000"/>
              </a:solidFill>
              <a:latin typeface="Arial" panose="020B0604020202020204" pitchFamily="34" charset="0"/>
              <a:ea typeface="宋体" panose="02010600030101010101" pitchFamily="2" charset="-122"/>
            </a:endParaRPr>
          </a:p>
        </p:txBody>
      </p:sp>
      <p:sp>
        <p:nvSpPr>
          <p:cNvPr id="1049290" name="TextBox 74"/>
          <p:cNvSpPr txBox="1"/>
          <p:nvPr/>
        </p:nvSpPr>
        <p:spPr>
          <a:xfrm>
            <a:off x="3941763" y="2420938"/>
            <a:ext cx="269875" cy="276225"/>
          </a:xfrm>
          <a:prstGeom prst="rect">
            <a:avLst/>
          </a:prstGeom>
          <a:noFill/>
          <a:ln w="9525">
            <a:noFill/>
          </a:ln>
        </p:spPr>
        <p:txBody>
          <a:bodyPr wrap="none" anchor="t">
            <a:spAutoFit/>
          </a:bodyPr>
          <a:lstStyle/>
          <a:p>
            <a:pPr algn="ctr" eaLnBrk="0" hangingPunct="0"/>
            <a:r>
              <a:rPr lang="en-US" altLang="zh-CN" sz="1200" dirty="0">
                <a:solidFill>
                  <a:srgbClr val="C00000"/>
                </a:solidFill>
                <a:latin typeface="Arial" panose="020B0604020202020204" pitchFamily="34" charset="0"/>
                <a:ea typeface="宋体" panose="02010600030101010101" pitchFamily="2" charset="-122"/>
              </a:rPr>
              <a:t>3</a:t>
            </a:r>
            <a:endParaRPr lang="zh-CN" altLang="en-US" sz="1200" dirty="0">
              <a:solidFill>
                <a:srgbClr val="C00000"/>
              </a:solidFill>
              <a:latin typeface="Arial" panose="020B0604020202020204" pitchFamily="34" charset="0"/>
              <a:ea typeface="宋体" panose="02010600030101010101" pitchFamily="2" charset="-122"/>
            </a:endParaRPr>
          </a:p>
        </p:txBody>
      </p:sp>
      <p:cxnSp>
        <p:nvCxnSpPr>
          <p:cNvPr id="3145830" name="直接箭头连接符 76"/>
          <p:cNvCxnSpPr>
            <a:cxnSpLocks/>
          </p:cNvCxnSpPr>
          <p:nvPr/>
        </p:nvCxnSpPr>
        <p:spPr>
          <a:xfrm>
            <a:off x="7308850" y="1844675"/>
            <a:ext cx="649288" cy="0"/>
          </a:xfrm>
          <a:prstGeom prst="straightConnector1">
            <a:avLst/>
          </a:prstGeom>
          <a:ln w="9525" cap="flat" cmpd="sng">
            <a:solidFill>
              <a:schemeClr val="tx1"/>
            </a:solidFill>
            <a:prstDash val="solid"/>
            <a:round/>
            <a:headEnd type="none" w="med" len="med"/>
            <a:tailEnd type="arrow" w="med" len="med"/>
          </a:ln>
        </p:spPr>
      </p:cxnSp>
      <p:cxnSp>
        <p:nvCxnSpPr>
          <p:cNvPr id="3145831" name="直接箭头连接符 77"/>
          <p:cNvCxnSpPr>
            <a:cxnSpLocks/>
          </p:cNvCxnSpPr>
          <p:nvPr/>
        </p:nvCxnSpPr>
        <p:spPr>
          <a:xfrm>
            <a:off x="7308850" y="2132013"/>
            <a:ext cx="649288" cy="0"/>
          </a:xfrm>
          <a:prstGeom prst="straightConnector1">
            <a:avLst/>
          </a:prstGeom>
          <a:ln w="9525" cap="flat" cmpd="sng">
            <a:solidFill>
              <a:schemeClr val="tx1"/>
            </a:solidFill>
            <a:prstDash val="dash"/>
            <a:round/>
            <a:headEnd type="none" w="med" len="med"/>
            <a:tailEnd type="arrow" w="med" len="med"/>
          </a:ln>
        </p:spPr>
      </p:cxnSp>
      <p:sp>
        <p:nvSpPr>
          <p:cNvPr id="1049291" name="TextBox 78"/>
          <p:cNvSpPr txBox="1"/>
          <p:nvPr/>
        </p:nvSpPr>
        <p:spPr>
          <a:xfrm>
            <a:off x="7939088" y="1700213"/>
            <a:ext cx="955675" cy="276225"/>
          </a:xfrm>
          <a:prstGeom prst="rect">
            <a:avLst/>
          </a:prstGeom>
          <a:noFill/>
          <a:ln w="9525">
            <a:noFill/>
          </a:ln>
        </p:spPr>
        <p:txBody>
          <a:bodyPr wrap="none" anchor="t">
            <a:spAutoFit/>
          </a:bodyPr>
          <a:lstStyle/>
          <a:p>
            <a:pPr algn="ctr" eaLnBrk="0" hangingPunct="0"/>
            <a:r>
              <a:rPr lang="zh-CN" altLang="en-US" sz="1200" dirty="0">
                <a:latin typeface="Arial" panose="020B0604020202020204" pitchFamily="34" charset="0"/>
                <a:ea typeface="宋体" panose="02010600030101010101" pitchFamily="2" charset="-122"/>
              </a:rPr>
              <a:t>第一次访问</a:t>
            </a:r>
          </a:p>
        </p:txBody>
      </p:sp>
      <p:sp>
        <p:nvSpPr>
          <p:cNvPr id="1049292" name="TextBox 79"/>
          <p:cNvSpPr txBox="1"/>
          <p:nvPr/>
        </p:nvSpPr>
        <p:spPr>
          <a:xfrm>
            <a:off x="7958138" y="2000250"/>
            <a:ext cx="954087" cy="276225"/>
          </a:xfrm>
          <a:prstGeom prst="rect">
            <a:avLst/>
          </a:prstGeom>
          <a:noFill/>
          <a:ln w="9525">
            <a:noFill/>
          </a:ln>
        </p:spPr>
        <p:txBody>
          <a:bodyPr wrap="none" anchor="t">
            <a:spAutoFit/>
          </a:bodyPr>
          <a:lstStyle/>
          <a:p>
            <a:pPr algn="ctr" eaLnBrk="0" hangingPunct="0"/>
            <a:r>
              <a:rPr lang="zh-CN" altLang="en-US" sz="1200" dirty="0">
                <a:latin typeface="Arial" panose="020B0604020202020204" pitchFamily="34" charset="0"/>
                <a:ea typeface="宋体" panose="02010600030101010101" pitchFamily="2" charset="-122"/>
              </a:rPr>
              <a:t>第二次访问</a:t>
            </a:r>
          </a:p>
        </p:txBody>
      </p:sp>
      <p:cxnSp>
        <p:nvCxnSpPr>
          <p:cNvPr id="3145832" name="肘形连接符 81"/>
          <p:cNvCxnSpPr>
            <a:cxnSpLocks/>
            <a:stCxn id="1049267" idx="4"/>
            <a:endCxn id="1049274" idx="3"/>
          </p:cNvCxnSpPr>
          <p:nvPr/>
        </p:nvCxnSpPr>
        <p:spPr>
          <a:xfrm rot="-5400000" flipH="1">
            <a:off x="941388" y="2338388"/>
            <a:ext cx="3314700" cy="3619500"/>
          </a:xfrm>
          <a:prstGeom prst="bentConnector3">
            <a:avLst>
              <a:gd name="adj1" fmla="val 106898"/>
            </a:avLst>
          </a:prstGeom>
          <a:ln w="12700" cap="flat" cmpd="sng">
            <a:solidFill>
              <a:srgbClr val="FF0000"/>
            </a:solidFill>
            <a:prstDash val="lgDash"/>
            <a:round/>
            <a:headEnd type="none" w="med" len="med"/>
            <a:tailEnd type="arrow" w="med" len="med"/>
          </a:ln>
        </p:spPr>
      </p:cxnSp>
      <p:cxnSp>
        <p:nvCxnSpPr>
          <p:cNvPr id="3145833" name="直接箭头连接符 82"/>
          <p:cNvCxnSpPr>
            <a:cxnSpLocks/>
          </p:cNvCxnSpPr>
          <p:nvPr/>
        </p:nvCxnSpPr>
        <p:spPr>
          <a:xfrm>
            <a:off x="7308850" y="2409825"/>
            <a:ext cx="649288" cy="0"/>
          </a:xfrm>
          <a:prstGeom prst="straightConnector1">
            <a:avLst/>
          </a:prstGeom>
          <a:ln w="12700" cap="flat" cmpd="sng">
            <a:solidFill>
              <a:srgbClr val="FF0000"/>
            </a:solidFill>
            <a:prstDash val="lgDash"/>
            <a:round/>
            <a:headEnd type="none" w="med" len="med"/>
            <a:tailEnd type="arrow" w="med" len="med"/>
          </a:ln>
        </p:spPr>
      </p:cxnSp>
      <p:sp>
        <p:nvSpPr>
          <p:cNvPr id="1049293" name="TextBox 83"/>
          <p:cNvSpPr txBox="1"/>
          <p:nvPr/>
        </p:nvSpPr>
        <p:spPr>
          <a:xfrm>
            <a:off x="7880350" y="2276475"/>
            <a:ext cx="1108075" cy="276225"/>
          </a:xfrm>
          <a:prstGeom prst="rect">
            <a:avLst/>
          </a:prstGeom>
          <a:noFill/>
          <a:ln w="9525">
            <a:noFill/>
          </a:ln>
        </p:spPr>
        <p:txBody>
          <a:bodyPr wrap="none" anchor="t">
            <a:spAutoFit/>
          </a:bodyPr>
          <a:lstStyle/>
          <a:p>
            <a:pPr algn="ctr" eaLnBrk="0" hangingPunct="0"/>
            <a:r>
              <a:rPr lang="zh-CN" altLang="en-US" sz="1200" dirty="0">
                <a:latin typeface="Arial" panose="020B0604020202020204" pitchFamily="34" charset="0"/>
                <a:ea typeface="宋体" panose="02010600030101010101" pitchFamily="2" charset="-122"/>
              </a:rPr>
              <a:t>目前直接访问</a:t>
            </a:r>
          </a:p>
        </p:txBody>
      </p:sp>
      <p:sp>
        <p:nvSpPr>
          <p:cNvPr id="1049294" name="流程图: 直接访问存储器 86"/>
          <p:cNvSpPr/>
          <p:nvPr/>
        </p:nvSpPr>
        <p:spPr>
          <a:xfrm>
            <a:off x="7880350" y="5229225"/>
            <a:ext cx="1014413" cy="504825"/>
          </a:xfrm>
          <a:prstGeom prst="flowChartMagneticDrum">
            <a:avLst/>
          </a:prstGeom>
          <a:solidFill>
            <a:schemeClr val="accent1"/>
          </a:solidFill>
          <a:ln w="9525" cap="flat" cmpd="sng">
            <a:solidFill>
              <a:schemeClr val="tx1"/>
            </a:solidFill>
            <a:prstDash val="solid"/>
            <a:round/>
            <a:headEnd type="none" w="med" len="med"/>
            <a:tailEnd type="none" w="med" len="med"/>
          </a:ln>
        </p:spPr>
        <p:txBody>
          <a:bodyPr anchor="t"/>
          <a:lstStyle/>
          <a:p>
            <a:pPr algn="ctr" eaLnBrk="0" hangingPunct="0"/>
            <a:r>
              <a:rPr lang="en-US" altLang="zh-CN" sz="1000" dirty="0">
                <a:latin typeface="Arial" panose="020B0604020202020204" pitchFamily="34" charset="0"/>
                <a:ea typeface="宋体" panose="02010600030101010101" pitchFamily="2" charset="-122"/>
              </a:rPr>
              <a:t>DISK</a:t>
            </a:r>
            <a:endParaRPr lang="zh-CN" altLang="en-US" sz="1000" dirty="0">
              <a:latin typeface="Arial" panose="020B0604020202020204" pitchFamily="34" charset="0"/>
              <a:ea typeface="宋体" panose="02010600030101010101" pitchFamily="2" charset="-122"/>
            </a:endParaRPr>
          </a:p>
        </p:txBody>
      </p:sp>
      <p:cxnSp>
        <p:nvCxnSpPr>
          <p:cNvPr id="3145834" name="直接箭头连接符 88"/>
          <p:cNvCxnSpPr>
            <a:cxnSpLocks/>
            <a:stCxn id="1049294" idx="1"/>
            <a:endCxn id="1049275" idx="3"/>
          </p:cNvCxnSpPr>
          <p:nvPr/>
        </p:nvCxnSpPr>
        <p:spPr>
          <a:xfrm flipH="1">
            <a:off x="7273925" y="5481638"/>
            <a:ext cx="606425" cy="0"/>
          </a:xfrm>
          <a:prstGeom prst="straightConnector1">
            <a:avLst/>
          </a:prstGeom>
          <a:ln w="9525" cap="flat" cmpd="sng">
            <a:solidFill>
              <a:schemeClr val="tx1"/>
            </a:solidFill>
            <a:prstDash val="solid"/>
            <a:round/>
            <a:headEnd type="arrow" w="med" len="med"/>
            <a:tailEnd type="arrow" w="med" len="med"/>
          </a:ln>
        </p:spPr>
      </p:cxnSp>
      <p:sp>
        <p:nvSpPr>
          <p:cNvPr id="1049295" name="TextBox 92"/>
          <p:cNvSpPr txBox="1"/>
          <p:nvPr/>
        </p:nvSpPr>
        <p:spPr>
          <a:xfrm>
            <a:off x="3232150" y="1195388"/>
            <a:ext cx="1484313" cy="369887"/>
          </a:xfrm>
          <a:prstGeom prst="rect">
            <a:avLst/>
          </a:prstGeom>
          <a:noFill/>
          <a:ln w="9525">
            <a:noFill/>
          </a:ln>
        </p:spPr>
        <p:txBody>
          <a:bodyPr wrap="none" anchor="t">
            <a:spAutoFit/>
          </a:bodyPr>
          <a:lstStyle/>
          <a:p>
            <a:pPr algn="ctr" eaLnBrk="0" hangingPunct="0"/>
            <a:r>
              <a:rPr lang="en-US" altLang="zh-CN" b="1" dirty="0">
                <a:latin typeface="Arial" panose="020B0604020202020204" pitchFamily="34" charset="0"/>
                <a:ea typeface="宋体" panose="02010600030101010101" pitchFamily="2" charset="-122"/>
              </a:rPr>
              <a:t>WEB </a:t>
            </a:r>
            <a:r>
              <a:rPr lang="zh-CN" altLang="en-US" b="1" dirty="0">
                <a:latin typeface="Arial" panose="020B0604020202020204" pitchFamily="34" charset="0"/>
                <a:ea typeface="宋体" panose="02010600030101010101" pitchFamily="2" charset="-122"/>
              </a:rPr>
              <a:t>中间件</a:t>
            </a:r>
          </a:p>
        </p:txBody>
      </p:sp>
      <p:sp>
        <p:nvSpPr>
          <p:cNvPr id="1049296" name="内容占位符 2"/>
          <p:cNvSpPr>
            <a:spLocks noGrp="1"/>
          </p:cNvSpPr>
          <p:nvPr/>
        </p:nvSpPr>
        <p:spPr>
          <a:xfrm>
            <a:off x="8895080" y="1700530"/>
            <a:ext cx="8229600" cy="4494213"/>
          </a:xfrm>
          <a:prstGeom prst="rect">
            <a:avLst/>
          </a:prstGeom>
          <a:noFill/>
          <a:ln w="9525">
            <a:noFill/>
          </a:ln>
        </p:spPr>
        <p:txBody>
          <a:bodyPr vert="horz" wrap="square" anchor="t"/>
          <a:lstStyle>
            <a:lvl1pPr marL="266700" lvl="0" indent="-266700" algn="l" defTabSz="288925" eaLnBrk="1" fontAlgn="base" latinLnBrk="0" hangingPunct="1">
              <a:lnSpc>
                <a:spcPct val="90000"/>
              </a:lnSpc>
              <a:spcBef>
                <a:spcPts val="900"/>
              </a:spcBef>
              <a:spcAft>
                <a:spcPct val="0"/>
              </a:spcAft>
              <a:buClr>
                <a:schemeClr val="accent1"/>
              </a:buClr>
              <a:buSzPct val="60000"/>
              <a:buFont typeface="Wingdings 2" panose="05020102010507070707" pitchFamily="2" charset="2"/>
              <a:buChar char=""/>
              <a:defRPr sz="2800" b="0" i="0" u="none" kern="1200" baseline="0">
                <a:solidFill>
                  <a:schemeClr val="accent2"/>
                </a:solidFill>
                <a:latin typeface="+mn-lt"/>
                <a:ea typeface="+mn-ea"/>
                <a:cs typeface="+mn-cs"/>
              </a:defRPr>
            </a:lvl1pPr>
            <a:lvl2pPr marL="266700" lvl="1" indent="-266700" algn="l" defTabSz="288925" eaLnBrk="1" fontAlgn="base" latinLnBrk="0" hangingPunct="1">
              <a:lnSpc>
                <a:spcPct val="130000"/>
              </a:lnSpc>
              <a:spcBef>
                <a:spcPct val="0"/>
              </a:spcBef>
              <a:spcAft>
                <a:spcPct val="0"/>
              </a:spcAft>
              <a:buFont typeface="Calibri" panose="020F0502020204030204" pitchFamily="34" charset="0"/>
              <a:buChar char=" "/>
              <a:defRPr sz="1600" b="0" i="0" u="none" kern="1200" baseline="0">
                <a:solidFill>
                  <a:schemeClr val="tx1"/>
                </a:solidFill>
                <a:latin typeface="+mn-lt"/>
                <a:ea typeface="+mn-ea"/>
                <a:cs typeface="+mn-cs"/>
              </a:defRPr>
            </a:lvl2pPr>
            <a:lvl3pPr marL="360680" lvl="2" indent="-71755" algn="l" defTabSz="288925" eaLnBrk="1" fontAlgn="base" latinLnBrk="0" hangingPunct="1">
              <a:lnSpc>
                <a:spcPct val="90000"/>
              </a:lnSpc>
              <a:spcBef>
                <a:spcPts val="165"/>
              </a:spcBef>
              <a:spcAft>
                <a:spcPct val="0"/>
              </a:spcAft>
              <a:buFont typeface="Calibri" panose="020F0502020204030204" pitchFamily="34" charset="0"/>
              <a:buChar char="•"/>
              <a:defRPr sz="600" b="0" i="0" u="none" kern="1200" baseline="0">
                <a:solidFill>
                  <a:srgbClr val="7F7F7F"/>
                </a:solidFill>
                <a:latin typeface="+mn-lt"/>
                <a:ea typeface="+mn-ea"/>
                <a:cs typeface="+mn-cs"/>
              </a:defRPr>
            </a:lvl3pPr>
            <a:lvl4pPr marL="504825" lvl="3" indent="-7112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4pPr>
            <a:lvl5pPr marL="650875" lvl="4" indent="-7112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5pPr>
            <a:lvl6pPr marL="2514600" lvl="5" indent="-22860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6pPr>
            <a:lvl7pPr marL="2971800" lvl="6" indent="-22860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7pPr>
            <a:lvl8pPr marL="3429000" lvl="7" indent="-22860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8pPr>
            <a:lvl9pPr marL="3886200" lvl="8" indent="-228600" algn="l" defTabSz="288925" eaLnBrk="1" fontAlgn="base" latinLnBrk="0" hangingPunct="1">
              <a:lnSpc>
                <a:spcPct val="90000"/>
              </a:lnSpc>
              <a:spcBef>
                <a:spcPts val="165"/>
              </a:spcBef>
              <a:spcAft>
                <a:spcPct val="0"/>
              </a:spcAft>
              <a:buFont typeface="Calibri" panose="020F0502020204030204" pitchFamily="34" charset="0"/>
              <a:buChar char="•"/>
              <a:defRPr sz="500" b="0" i="0" u="none" kern="1200" baseline="0">
                <a:solidFill>
                  <a:srgbClr val="7F7F7F"/>
                </a:solidFill>
                <a:latin typeface="+mn-lt"/>
                <a:ea typeface="+mn-ea"/>
                <a:cs typeface="+mn-cs"/>
              </a:defRPr>
            </a:lvl9pPr>
          </a:lstStyle>
          <a:p>
            <a:pPr marL="0" indent="0">
              <a:buNone/>
            </a:pPr>
            <a:r>
              <a:rPr lang="zh-CN" altLang="en-US" sz="2000">
                <a:sym typeface="+mn-ea"/>
              </a:rPr>
              <a:t>数据筛选统计</a:t>
            </a:r>
            <a:endParaRPr lang="zh-CN" altLang="en-US" sz="2000" b="1" dirty="0"/>
          </a:p>
          <a:p>
            <a:r>
              <a:rPr lang="zh-CN" altLang="en-US" sz="2000" b="1" dirty="0"/>
              <a:t>数据属性</a:t>
            </a:r>
            <a:endParaRPr lang="en-US" altLang="zh-CN" sz="2000" b="1" dirty="0"/>
          </a:p>
          <a:p>
            <a:pPr lvl="1"/>
            <a:r>
              <a:rPr lang="zh-CN" altLang="en-US" dirty="0"/>
              <a:t>经营性数据（营业额数据）</a:t>
            </a:r>
            <a:endParaRPr lang="en-US" altLang="zh-CN" dirty="0"/>
          </a:p>
          <a:p>
            <a:pPr lvl="1"/>
            <a:r>
              <a:rPr lang="zh-CN" altLang="en-US" dirty="0"/>
              <a:t>活跃性数据（使用频率很高）</a:t>
            </a:r>
            <a:endParaRPr lang="en-US" altLang="zh-CN" dirty="0"/>
          </a:p>
          <a:p>
            <a:pPr lvl="1"/>
            <a:r>
              <a:rPr lang="zh-CN" altLang="en-US" dirty="0"/>
              <a:t>数据量不大</a:t>
            </a:r>
            <a:endParaRPr lang="en-US" altLang="zh-CN" dirty="0"/>
          </a:p>
          <a:p>
            <a:pPr marL="0" indent="0">
              <a:buNone/>
            </a:pPr>
            <a:endParaRPr lang="en-US" altLang="zh-CN" dirty="0"/>
          </a:p>
          <a:p>
            <a:r>
              <a:rPr lang="zh-CN" altLang="en-US" sz="2000" b="1" dirty="0"/>
              <a:t>数据统计</a:t>
            </a:r>
            <a:endParaRPr lang="en-US" altLang="zh-CN" sz="2000" b="1" dirty="0"/>
          </a:p>
          <a:p>
            <a:pPr lvl="1"/>
            <a:r>
              <a:rPr lang="zh-CN" altLang="en-US" dirty="0"/>
              <a:t>内存实时统计</a:t>
            </a:r>
            <a:endParaRPr lang="en-US" altLang="zh-CN" dirty="0"/>
          </a:p>
          <a:p>
            <a:pPr lvl="1"/>
            <a:r>
              <a:rPr lang="zh-CN" altLang="en-US" dirty="0"/>
              <a:t>每次访问记录缓存或内存</a:t>
            </a:r>
          </a:p>
          <a:p>
            <a:pPr lvl="1"/>
            <a:r>
              <a:rPr lang="zh-CN" altLang="en-US" dirty="0"/>
              <a:t>关系型数据库定时同步。</a:t>
            </a:r>
            <a:endParaRPr lang="en-US" altLang="zh-CN" dirty="0"/>
          </a:p>
          <a:p>
            <a:pPr lvl="1"/>
            <a:r>
              <a:rPr lang="zh-CN" altLang="en-US" dirty="0"/>
              <a:t>定时后台统计</a:t>
            </a:r>
            <a:endParaRPr lang="en-US" altLang="zh-CN" dirty="0"/>
          </a:p>
          <a:p>
            <a:pPr lvl="1"/>
            <a:r>
              <a:rPr lang="en-US" altLang="zh-CN" dirty="0"/>
              <a:t>Hadoop </a:t>
            </a:r>
            <a:r>
              <a:rPr lang="zh-CN" altLang="en-US" dirty="0"/>
              <a:t>第三方组件</a:t>
            </a:r>
            <a:endParaRPr lang="en-US" altLang="zh-CN" dirty="0"/>
          </a:p>
          <a:p>
            <a:pPr lvl="1"/>
            <a:r>
              <a:rPr lang="en-US" altLang="zh-CN" dirty="0"/>
              <a:t>Storm </a:t>
            </a:r>
            <a:r>
              <a:rPr lang="zh-CN" altLang="en-US" dirty="0"/>
              <a:t>流式计算</a:t>
            </a:r>
            <a:endParaRPr lang="en-US" altLang="zh-CN" dirty="0"/>
          </a:p>
          <a:p>
            <a:pPr lvl="1"/>
            <a:endParaRPr lang="en-US" altLang="zh-CN" sz="2000" dirty="0"/>
          </a:p>
          <a:p>
            <a:endParaRPr lang="zh-CN" altLang="en-US" dirty="0"/>
          </a:p>
        </p:txBody>
      </p:sp>
    </p:spTree>
  </p:cSld>
  <p:clrMapOvr>
    <a:masterClrMapping/>
  </p:clrMapOvr>
  <p:transition advTm="0">
    <p:diamon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99"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数据交换系统</a:t>
            </a:r>
            <a:r>
              <a:rPr lang="en-US" altLang="zh-CN" sz="3200" b="0" dirty="0">
                <a:latin typeface="微软雅黑" panose="020B0503020204020204" pitchFamily="34" charset="-122"/>
                <a:ea typeface="微软雅黑" panose="020B0503020204020204" pitchFamily="34" charset="-122"/>
              </a:rPr>
              <a:t>.</a:t>
            </a:r>
            <a:r>
              <a:rPr lang="zh-CN" altLang="en-US" sz="3200" b="0" dirty="0">
                <a:latin typeface="微软雅黑" panose="020B0503020204020204" pitchFamily="34" charset="-122"/>
                <a:ea typeface="微软雅黑" panose="020B0503020204020204" pitchFamily="34" charset="-122"/>
              </a:rPr>
              <a:t>示例</a:t>
            </a:r>
            <a:r>
              <a:rPr lang="en-US" altLang="zh-CN" sz="3200" b="0" dirty="0">
                <a:latin typeface="微软雅黑" panose="020B0503020204020204" pitchFamily="34" charset="-122"/>
                <a:ea typeface="微软雅黑" panose="020B0503020204020204" pitchFamily="34" charset="-122"/>
              </a:rPr>
              <a:t>.</a:t>
            </a:r>
            <a:r>
              <a:rPr lang="zh-CN" altLang="en-US" sz="3200" b="0" dirty="0">
                <a:latin typeface="微软雅黑" panose="020B0503020204020204" pitchFamily="34" charset="-122"/>
                <a:ea typeface="微软雅黑" panose="020B0503020204020204" pitchFamily="34" charset="-122"/>
              </a:rPr>
              <a:t>服务器</a:t>
            </a:r>
            <a:r>
              <a:rPr lang="en-US" altLang="zh-CN" sz="3200" b="0" dirty="0">
                <a:latin typeface="微软雅黑" panose="020B0503020204020204" pitchFamily="34" charset="-122"/>
                <a:ea typeface="微软雅黑" panose="020B0503020204020204" pitchFamily="34" charset="-122"/>
              </a:rPr>
              <a:t>.</a:t>
            </a:r>
            <a:r>
              <a:rPr lang="zh-CN" altLang="en-US" sz="3200" b="0" dirty="0">
                <a:latin typeface="微软雅黑" panose="020B0503020204020204" pitchFamily="34" charset="-122"/>
                <a:ea typeface="微软雅黑" panose="020B0503020204020204" pitchFamily="34" charset="-122"/>
              </a:rPr>
              <a:t>接口管理</a:t>
            </a:r>
          </a:p>
        </p:txBody>
      </p:sp>
      <p:grpSp>
        <p:nvGrpSpPr>
          <p:cNvPr id="219" name="组合 8"/>
          <p:cNvGrpSpPr/>
          <p:nvPr/>
        </p:nvGrpSpPr>
        <p:grpSpPr bwMode="auto">
          <a:xfrm>
            <a:off x="349888" y="221558"/>
            <a:ext cx="263525" cy="393700"/>
            <a:chOff x="0" y="0"/>
            <a:chExt cx="213756" cy="427512"/>
          </a:xfrm>
        </p:grpSpPr>
        <p:sp>
          <p:nvSpPr>
            <p:cNvPr id="1049300"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301"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pic>
        <p:nvPicPr>
          <p:cNvPr id="2097199" name="图片 4" descr="服务器"/>
          <p:cNvPicPr>
            <a:picLocks noChangeAspect="1"/>
          </p:cNvPicPr>
          <p:nvPr/>
        </p:nvPicPr>
        <p:blipFill rotWithShape="1">
          <a:blip r:embed="rId3"/>
          <a:srcRect t="5771"/>
          <a:stretch>
            <a:fillRect/>
          </a:stretch>
        </p:blipFill>
        <p:spPr>
          <a:xfrm>
            <a:off x="108585" y="1502979"/>
            <a:ext cx="5996305" cy="4893376"/>
          </a:xfrm>
          <a:prstGeom prst="rect">
            <a:avLst/>
          </a:prstGeom>
          <a:noFill/>
          <a:ln w="9525">
            <a:noFill/>
          </a:ln>
        </p:spPr>
      </p:pic>
      <p:sp>
        <p:nvSpPr>
          <p:cNvPr id="1049302" name="文本框 1"/>
          <p:cNvSpPr txBox="1"/>
          <p:nvPr/>
        </p:nvSpPr>
        <p:spPr>
          <a:xfrm>
            <a:off x="250825" y="835025"/>
            <a:ext cx="1325880" cy="368300"/>
          </a:xfrm>
          <a:prstGeom prst="rect">
            <a:avLst/>
          </a:prstGeom>
          <a:noFill/>
        </p:spPr>
        <p:txBody>
          <a:bodyPr wrap="none" rtlCol="0" anchor="t">
            <a:spAutoFit/>
          </a:bodyPr>
          <a:lstStyle/>
          <a:p>
            <a:r>
              <a:rPr lang="zh-CN" altLang="en-US" dirty="0">
                <a:sym typeface="+mn-ea"/>
              </a:rPr>
              <a:t>服务器管理</a:t>
            </a:r>
            <a:endParaRPr lang="zh-CN" altLang="en-US"/>
          </a:p>
        </p:txBody>
      </p:sp>
      <p:pic>
        <p:nvPicPr>
          <p:cNvPr id="2097200" name="图片 1"/>
          <p:cNvPicPr>
            <a:picLocks noChangeAspect="1"/>
          </p:cNvPicPr>
          <p:nvPr/>
        </p:nvPicPr>
        <p:blipFill rotWithShape="1">
          <a:blip r:embed="rId4"/>
          <a:srcRect t="5771"/>
          <a:stretch>
            <a:fillRect/>
          </a:stretch>
        </p:blipFill>
        <p:spPr>
          <a:xfrm>
            <a:off x="6196330" y="1502977"/>
            <a:ext cx="5801360" cy="4893377"/>
          </a:xfrm>
          <a:prstGeom prst="rect">
            <a:avLst/>
          </a:prstGeom>
          <a:noFill/>
          <a:ln w="9525">
            <a:noFill/>
          </a:ln>
        </p:spPr>
      </p:pic>
      <p:sp>
        <p:nvSpPr>
          <p:cNvPr id="1049303" name="文本框 3"/>
          <p:cNvSpPr txBox="1"/>
          <p:nvPr/>
        </p:nvSpPr>
        <p:spPr>
          <a:xfrm>
            <a:off x="6437630" y="799465"/>
            <a:ext cx="1097280" cy="368300"/>
          </a:xfrm>
          <a:prstGeom prst="rect">
            <a:avLst/>
          </a:prstGeom>
          <a:noFill/>
        </p:spPr>
        <p:txBody>
          <a:bodyPr wrap="none" rtlCol="0" anchor="t">
            <a:spAutoFit/>
          </a:bodyPr>
          <a:lstStyle/>
          <a:p>
            <a:r>
              <a:rPr lang="zh-CN" altLang="en-US" dirty="0">
                <a:sym typeface="+mn-ea"/>
              </a:rPr>
              <a:t>组件管理</a:t>
            </a:r>
            <a:endParaRPr lang="zh-CN" altLang="en-US"/>
          </a:p>
        </p:txBody>
      </p:sp>
    </p:spTree>
  </p:cSld>
  <p:clrMapOvr>
    <a:masterClrMapping/>
  </p:clrMapOvr>
  <p:transition advTm="0">
    <p:diamon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06"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数据交换系统</a:t>
            </a:r>
            <a:r>
              <a:rPr lang="en-US" altLang="zh-CN" sz="3200" b="0" dirty="0">
                <a:latin typeface="微软雅黑" panose="020B0503020204020204" pitchFamily="34" charset="-122"/>
                <a:ea typeface="微软雅黑" panose="020B0503020204020204" pitchFamily="34" charset="-122"/>
              </a:rPr>
              <a:t>.</a:t>
            </a:r>
            <a:r>
              <a:rPr lang="zh-CN" altLang="en-US" sz="3200" b="0" dirty="0">
                <a:latin typeface="微软雅黑" panose="020B0503020204020204" pitchFamily="34" charset="-122"/>
                <a:ea typeface="微软雅黑" panose="020B0503020204020204" pitchFamily="34" charset="-122"/>
              </a:rPr>
              <a:t>示例</a:t>
            </a:r>
            <a:r>
              <a:rPr lang="en-US" altLang="zh-CN" sz="3200" b="0" dirty="0">
                <a:latin typeface="微软雅黑" panose="020B0503020204020204" pitchFamily="34" charset="-122"/>
                <a:ea typeface="微软雅黑" panose="020B0503020204020204" pitchFamily="34" charset="-122"/>
              </a:rPr>
              <a:t>.</a:t>
            </a:r>
            <a:r>
              <a:rPr lang="zh-CN" altLang="en-US" sz="3200" b="0" dirty="0">
                <a:latin typeface="微软雅黑" panose="020B0503020204020204" pitchFamily="34" charset="-122"/>
                <a:ea typeface="微软雅黑" panose="020B0503020204020204" pitchFamily="34" charset="-122"/>
              </a:rPr>
              <a:t>拦截器及监控</a:t>
            </a:r>
          </a:p>
        </p:txBody>
      </p:sp>
      <p:grpSp>
        <p:nvGrpSpPr>
          <p:cNvPr id="223" name="组合 8"/>
          <p:cNvGrpSpPr/>
          <p:nvPr/>
        </p:nvGrpSpPr>
        <p:grpSpPr bwMode="auto">
          <a:xfrm>
            <a:off x="349888" y="221558"/>
            <a:ext cx="263525" cy="393700"/>
            <a:chOff x="0" y="0"/>
            <a:chExt cx="213756" cy="427512"/>
          </a:xfrm>
        </p:grpSpPr>
        <p:sp>
          <p:nvSpPr>
            <p:cNvPr id="1049307"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308"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309" name="文本框 1"/>
          <p:cNvSpPr txBox="1"/>
          <p:nvPr/>
        </p:nvSpPr>
        <p:spPr>
          <a:xfrm>
            <a:off x="250825" y="835025"/>
            <a:ext cx="1325880" cy="368300"/>
          </a:xfrm>
          <a:prstGeom prst="rect">
            <a:avLst/>
          </a:prstGeom>
          <a:noFill/>
        </p:spPr>
        <p:txBody>
          <a:bodyPr wrap="none" rtlCol="0" anchor="t">
            <a:spAutoFit/>
          </a:bodyPr>
          <a:lstStyle/>
          <a:p>
            <a:r>
              <a:rPr lang="zh-CN" altLang="en-US" dirty="0">
                <a:sym typeface="+mn-ea"/>
              </a:rPr>
              <a:t>拦截器管理</a:t>
            </a:r>
            <a:endParaRPr lang="zh-CN" altLang="en-US"/>
          </a:p>
        </p:txBody>
      </p:sp>
      <p:sp>
        <p:nvSpPr>
          <p:cNvPr id="1049310" name="文本框 3"/>
          <p:cNvSpPr txBox="1"/>
          <p:nvPr/>
        </p:nvSpPr>
        <p:spPr>
          <a:xfrm>
            <a:off x="6437630" y="799465"/>
            <a:ext cx="1097280" cy="368300"/>
          </a:xfrm>
          <a:prstGeom prst="rect">
            <a:avLst/>
          </a:prstGeom>
          <a:noFill/>
        </p:spPr>
        <p:txBody>
          <a:bodyPr wrap="none" rtlCol="0" anchor="t">
            <a:spAutoFit/>
          </a:bodyPr>
          <a:lstStyle/>
          <a:p>
            <a:r>
              <a:rPr lang="zh-CN" altLang="en-US" dirty="0">
                <a:sym typeface="+mn-ea"/>
              </a:rPr>
              <a:t>性能监控</a:t>
            </a:r>
            <a:endParaRPr lang="zh-CN" altLang="en-US"/>
          </a:p>
        </p:txBody>
      </p:sp>
      <p:pic>
        <p:nvPicPr>
          <p:cNvPr id="2097201" name="图片 2" descr="拦截器监控"/>
          <p:cNvPicPr>
            <a:picLocks noChangeAspect="1"/>
          </p:cNvPicPr>
          <p:nvPr/>
        </p:nvPicPr>
        <p:blipFill rotWithShape="1">
          <a:blip r:embed="rId3"/>
          <a:srcRect l="-662" t="4435" r="662" b="-353"/>
          <a:stretch>
            <a:fillRect/>
          </a:stretch>
        </p:blipFill>
        <p:spPr>
          <a:xfrm>
            <a:off x="119380" y="1423091"/>
            <a:ext cx="5852795" cy="5165033"/>
          </a:xfrm>
          <a:prstGeom prst="rect">
            <a:avLst/>
          </a:prstGeom>
          <a:noFill/>
          <a:ln w="9525">
            <a:noFill/>
          </a:ln>
        </p:spPr>
      </p:pic>
      <p:pic>
        <p:nvPicPr>
          <p:cNvPr id="2097202" name="图片 1" descr="性能监控"/>
          <p:cNvPicPr>
            <a:picLocks noChangeAspect="1"/>
          </p:cNvPicPr>
          <p:nvPr/>
        </p:nvPicPr>
        <p:blipFill rotWithShape="1">
          <a:blip r:embed="rId4"/>
          <a:srcRect t="4110"/>
          <a:stretch>
            <a:fillRect/>
          </a:stretch>
        </p:blipFill>
        <p:spPr>
          <a:xfrm>
            <a:off x="5972175" y="1423091"/>
            <a:ext cx="6061710" cy="5126934"/>
          </a:xfrm>
          <a:prstGeom prst="rect">
            <a:avLst/>
          </a:prstGeom>
          <a:noFill/>
          <a:ln w="9525">
            <a:noFill/>
          </a:ln>
        </p:spPr>
      </p:pic>
    </p:spTree>
  </p:cSld>
  <p:clrMapOvr>
    <a:masterClrMapping/>
  </p:clrMapOvr>
  <p:transition advTm="0">
    <p:diamon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13" name="直接连接符 3"/>
          <p:cNvSpPr>
            <a:spLocks noChangeShapeType="1"/>
          </p:cNvSpPr>
          <p:nvPr/>
        </p:nvSpPr>
        <p:spPr bwMode="auto">
          <a:xfrm flipV="1">
            <a:off x="2115796" y="1636995"/>
            <a:ext cx="8073231" cy="30869"/>
          </a:xfrm>
          <a:prstGeom prst="line">
            <a:avLst/>
          </a:prstGeom>
          <a:noFill/>
          <a:ln w="19050">
            <a:solidFill>
              <a:schemeClr val="accent2"/>
            </a:solidFill>
            <a:bevel/>
          </a:ln>
        </p:spPr>
        <p:txBody>
          <a:bodyPr/>
          <a:lstStyle/>
          <a:p>
            <a:endParaRPr lang="zh-CN" altLang="en-US">
              <a:solidFill>
                <a:srgbClr val="002060"/>
              </a:solidFill>
            </a:endParaRPr>
          </a:p>
        </p:txBody>
      </p:sp>
      <p:sp>
        <p:nvSpPr>
          <p:cNvPr id="1049314" name="直接连接符 4"/>
          <p:cNvSpPr>
            <a:spLocks noChangeShapeType="1"/>
          </p:cNvSpPr>
          <p:nvPr/>
        </p:nvSpPr>
        <p:spPr bwMode="auto">
          <a:xfrm>
            <a:off x="4683917" y="2477802"/>
            <a:ext cx="5299916" cy="9331"/>
          </a:xfrm>
          <a:prstGeom prst="line">
            <a:avLst/>
          </a:prstGeom>
          <a:noFill/>
          <a:ln w="19050">
            <a:solidFill>
              <a:schemeClr val="accent2"/>
            </a:solidFill>
            <a:bevel/>
          </a:ln>
        </p:spPr>
        <p:txBody>
          <a:bodyPr/>
          <a:lstStyle/>
          <a:p>
            <a:endParaRPr lang="zh-CN" altLang="en-US" sz="1600" dirty="0">
              <a:solidFill>
                <a:srgbClr val="002060"/>
              </a:solidFill>
            </a:endParaRPr>
          </a:p>
        </p:txBody>
      </p:sp>
      <p:sp>
        <p:nvSpPr>
          <p:cNvPr id="1049315" name="直接连接符 5"/>
          <p:cNvSpPr>
            <a:spLocks noChangeShapeType="1"/>
          </p:cNvSpPr>
          <p:nvPr/>
        </p:nvSpPr>
        <p:spPr bwMode="auto">
          <a:xfrm flipV="1">
            <a:off x="4693285" y="1667510"/>
            <a:ext cx="635" cy="4587240"/>
          </a:xfrm>
          <a:prstGeom prst="line">
            <a:avLst/>
          </a:prstGeom>
          <a:noFill/>
          <a:ln w="19050">
            <a:solidFill>
              <a:schemeClr val="accent2"/>
            </a:solidFill>
            <a:bevel/>
          </a:ln>
        </p:spPr>
        <p:txBody>
          <a:bodyPr/>
          <a:lstStyle/>
          <a:p>
            <a:endParaRPr lang="zh-CN" altLang="en-US">
              <a:solidFill>
                <a:srgbClr val="002060"/>
              </a:solidFill>
            </a:endParaRPr>
          </a:p>
        </p:txBody>
      </p:sp>
      <p:sp>
        <p:nvSpPr>
          <p:cNvPr id="1049316" name="直接连接符 6"/>
          <p:cNvSpPr>
            <a:spLocks noChangeShapeType="1"/>
          </p:cNvSpPr>
          <p:nvPr/>
        </p:nvSpPr>
        <p:spPr bwMode="auto">
          <a:xfrm flipV="1">
            <a:off x="4683281" y="3483885"/>
            <a:ext cx="5317251"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317" name="直接连接符 7"/>
          <p:cNvSpPr>
            <a:spLocks noChangeShapeType="1"/>
          </p:cNvSpPr>
          <p:nvPr/>
        </p:nvSpPr>
        <p:spPr bwMode="auto">
          <a:xfrm flipV="1">
            <a:off x="4676298" y="4024138"/>
            <a:ext cx="5317250" cy="4"/>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318" name="TextBox 64"/>
          <p:cNvSpPr>
            <a:spLocks noChangeArrowheads="1"/>
          </p:cNvSpPr>
          <p:nvPr/>
        </p:nvSpPr>
        <p:spPr bwMode="auto">
          <a:xfrm>
            <a:off x="5240655" y="2116455"/>
            <a:ext cx="547497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2.2  大数据采集集成平台 </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319" name="TextBox 64"/>
          <p:cNvSpPr>
            <a:spLocks noChangeArrowheads="1"/>
          </p:cNvSpPr>
          <p:nvPr/>
        </p:nvSpPr>
        <p:spPr bwMode="auto">
          <a:xfrm>
            <a:off x="5240655" y="3023235"/>
            <a:ext cx="4623435"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2.4  大数据资产管理平台</a:t>
            </a: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endParaRPr lang="en-US" altLang="zh-CN" sz="24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320" name="直接连接符 10"/>
          <p:cNvSpPr>
            <a:spLocks noChangeShapeType="1"/>
          </p:cNvSpPr>
          <p:nvPr/>
        </p:nvSpPr>
        <p:spPr bwMode="auto">
          <a:xfrm flipV="1">
            <a:off x="4683916" y="2986241"/>
            <a:ext cx="5317283"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321" name="TextBox 64"/>
          <p:cNvSpPr>
            <a:spLocks noChangeArrowheads="1"/>
          </p:cNvSpPr>
          <p:nvPr/>
        </p:nvSpPr>
        <p:spPr bwMode="auto">
          <a:xfrm>
            <a:off x="5240655" y="2576195"/>
            <a:ext cx="408051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2.3  大数据处理平台</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322" name="直接连接符 12"/>
          <p:cNvSpPr>
            <a:spLocks noChangeShapeType="1"/>
          </p:cNvSpPr>
          <p:nvPr/>
        </p:nvSpPr>
        <p:spPr bwMode="auto">
          <a:xfrm>
            <a:off x="4683917" y="2043021"/>
            <a:ext cx="5299916" cy="934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323" name="TextBox 64"/>
          <p:cNvSpPr>
            <a:spLocks noChangeArrowheads="1"/>
          </p:cNvSpPr>
          <p:nvPr/>
        </p:nvSpPr>
        <p:spPr bwMode="auto">
          <a:xfrm>
            <a:off x="5240620" y="1683196"/>
            <a:ext cx="4387894"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1 大数据整体架构</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324" name="直接连接符 36"/>
          <p:cNvSpPr>
            <a:spLocks noChangeShapeType="1"/>
          </p:cNvSpPr>
          <p:nvPr/>
        </p:nvSpPr>
        <p:spPr bwMode="auto">
          <a:xfrm flipV="1">
            <a:off x="4676933" y="450200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325" name="TextBox 64"/>
          <p:cNvSpPr>
            <a:spLocks noChangeArrowheads="1"/>
          </p:cNvSpPr>
          <p:nvPr/>
        </p:nvSpPr>
        <p:spPr bwMode="auto">
          <a:xfrm>
            <a:off x="5277729" y="368672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2.5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数据交换平台</a:t>
            </a:r>
          </a:p>
        </p:txBody>
      </p:sp>
      <p:sp>
        <p:nvSpPr>
          <p:cNvPr id="1049326" name="直接连接符 36"/>
          <p:cNvSpPr>
            <a:spLocks noChangeShapeType="1"/>
          </p:cNvSpPr>
          <p:nvPr/>
        </p:nvSpPr>
        <p:spPr bwMode="auto">
          <a:xfrm flipV="1">
            <a:off x="4683918" y="506651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327" name="TextBox 64"/>
          <p:cNvSpPr>
            <a:spLocks noChangeArrowheads="1"/>
          </p:cNvSpPr>
          <p:nvPr/>
        </p:nvSpPr>
        <p:spPr bwMode="auto">
          <a:xfrm>
            <a:off x="5240899" y="4023911"/>
            <a:ext cx="5452887"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2.6  大数据接口运维平台</a:t>
            </a:r>
          </a:p>
        </p:txBody>
      </p:sp>
      <p:sp>
        <p:nvSpPr>
          <p:cNvPr id="1049328" name="直接连接符 36"/>
          <p:cNvSpPr>
            <a:spLocks noChangeShapeType="1"/>
          </p:cNvSpPr>
          <p:nvPr/>
        </p:nvSpPr>
        <p:spPr bwMode="auto">
          <a:xfrm flipV="1">
            <a:off x="4687093" y="557515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329" name="TextBox 64"/>
          <p:cNvSpPr>
            <a:spLocks noChangeArrowheads="1"/>
          </p:cNvSpPr>
          <p:nvPr/>
        </p:nvSpPr>
        <p:spPr bwMode="auto">
          <a:xfrm>
            <a:off x="5277729" y="4661451"/>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2.7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分析挖掘</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9330" name="直接连接符 36"/>
          <p:cNvSpPr>
            <a:spLocks noChangeShapeType="1"/>
          </p:cNvSpPr>
          <p:nvPr/>
        </p:nvSpPr>
        <p:spPr bwMode="auto">
          <a:xfrm flipV="1">
            <a:off x="4693443" y="612315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331" name="TextBox 64"/>
          <p:cNvSpPr>
            <a:spLocks noChangeArrowheads="1"/>
          </p:cNvSpPr>
          <p:nvPr/>
        </p:nvSpPr>
        <p:spPr bwMode="auto">
          <a:xfrm>
            <a:off x="5297414" y="515103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2.8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大数据智能平台 </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9332" name="文本框 26"/>
          <p:cNvSpPr txBox="1"/>
          <p:nvPr/>
        </p:nvSpPr>
        <p:spPr>
          <a:xfrm>
            <a:off x="5315585" y="5640621"/>
            <a:ext cx="2116285" cy="615553"/>
          </a:xfrm>
          <a:prstGeom prst="rect">
            <a:avLst/>
          </a:prstGeom>
          <a:noFill/>
        </p:spPr>
        <p:txBody>
          <a:bodyPr wrap="none" rtlCol="0" anchor="t">
            <a:spAutoFit/>
          </a:bodyPr>
          <a:lstStyle/>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.9</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决策</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en-US" altLang="zh-CN"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dirty="0"/>
          </a:p>
        </p:txBody>
      </p:sp>
      <p:sp>
        <p:nvSpPr>
          <p:cNvPr id="1049333" name="文本框 2"/>
          <p:cNvSpPr txBox="1"/>
          <p:nvPr/>
        </p:nvSpPr>
        <p:spPr>
          <a:xfrm>
            <a:off x="2115820" y="868680"/>
            <a:ext cx="5197257" cy="769441"/>
          </a:xfrm>
          <a:prstGeom prst="rect">
            <a:avLst/>
          </a:prstGeom>
          <a:noFill/>
        </p:spPr>
        <p:txBody>
          <a:bodyPr wrap="none" rtlCol="0" anchor="t">
            <a:spAutoFit/>
          </a:bodyPr>
          <a:lstStyle/>
          <a:p>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二</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en-US"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大</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数据治理方案</a:t>
            </a:r>
            <a:endParaRPr lang="zh-CN" altLang="en-US" sz="4000" b="1" dirty="0">
              <a:solidFill>
                <a:srgbClr val="FF0000"/>
              </a:solidFill>
              <a:latin typeface="AvantGarde LT Book" pitchFamily="2" charset="0"/>
              <a:ea typeface="方正兰亭黑_GBK" pitchFamily="2" charset="-122"/>
              <a:sym typeface="Arial" panose="020B0604020202020204" pitchFamily="34" charset="0"/>
            </a:endParaRPr>
          </a:p>
        </p:txBody>
      </p:sp>
    </p:spTree>
  </p:cSld>
  <p:clrMapOvr>
    <a:masterClrMapping/>
  </p:clrMapOvr>
  <p:transition advTm="600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34" name="AutoShape 121"/>
          <p:cNvSpPr>
            <a:spLocks noChangeAspect="1"/>
          </p:cNvSpPr>
          <p:nvPr/>
        </p:nvSpPr>
        <p:spPr bwMode="auto">
          <a:xfrm>
            <a:off x="11374855" y="4663554"/>
            <a:ext cx="334832" cy="334832"/>
          </a:xfrm>
          <a:custGeom>
            <a:avLst/>
            <a:gdLst>
              <a:gd name="T0" fmla="*/ 101597923 w 21600"/>
              <a:gd name="T1" fmla="*/ 0 h 21600"/>
              <a:gd name="T2" fmla="*/ 0 w 21600"/>
              <a:gd name="T3" fmla="*/ 101597923 h 21600"/>
              <a:gd name="T4" fmla="*/ 101597923 w 21600"/>
              <a:gd name="T5" fmla="*/ 203194979 h 21600"/>
              <a:gd name="T6" fmla="*/ 203194979 w 21600"/>
              <a:gd name="T7" fmla="*/ 101597923 h 21600"/>
              <a:gd name="T8" fmla="*/ 101597923 w 21600"/>
              <a:gd name="T9" fmla="*/ 0 h 21600"/>
              <a:gd name="T10" fmla="*/ 177795181 w 21600"/>
              <a:gd name="T11" fmla="*/ 101597923 h 21600"/>
              <a:gd name="T12" fmla="*/ 163694596 w 21600"/>
              <a:gd name="T13" fmla="*/ 145669963 h 21600"/>
              <a:gd name="T14" fmla="*/ 57525016 w 21600"/>
              <a:gd name="T15" fmla="*/ 39500383 h 21600"/>
              <a:gd name="T16" fmla="*/ 101597923 w 21600"/>
              <a:gd name="T17" fmla="*/ 25399700 h 21600"/>
              <a:gd name="T18" fmla="*/ 177795181 w 21600"/>
              <a:gd name="T19" fmla="*/ 101597923 h 21600"/>
              <a:gd name="T20" fmla="*/ 25399700 w 21600"/>
              <a:gd name="T21" fmla="*/ 101597923 h 21600"/>
              <a:gd name="T22" fmla="*/ 39688546 w 21600"/>
              <a:gd name="T23" fmla="*/ 57251792 h 21600"/>
              <a:gd name="T24" fmla="*/ 145943088 w 21600"/>
              <a:gd name="T25" fmla="*/ 163506334 h 21600"/>
              <a:gd name="T26" fmla="*/ 101597923 w 21600"/>
              <a:gd name="T27" fmla="*/ 177795181 h 21600"/>
              <a:gd name="T28" fmla="*/ 25399700 w 21600"/>
              <a:gd name="T29" fmla="*/ 101597923 h 21600"/>
              <a:gd name="T30" fmla="*/ 25399700 w 21600"/>
              <a:gd name="T31" fmla="*/ 101597923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8900" y="10800"/>
                </a:moveTo>
                <a:cubicBezTo>
                  <a:pt x="18900" y="12545"/>
                  <a:pt x="18344" y="14162"/>
                  <a:pt x="17401" y="15485"/>
                </a:cubicBezTo>
                <a:lnTo>
                  <a:pt x="6115" y="4199"/>
                </a:lnTo>
                <a:cubicBezTo>
                  <a:pt x="7439" y="3256"/>
                  <a:pt x="9055" y="2700"/>
                  <a:pt x="10800" y="2700"/>
                </a:cubicBezTo>
                <a:cubicBezTo>
                  <a:pt x="15266" y="2700"/>
                  <a:pt x="18900" y="6334"/>
                  <a:pt x="18900" y="10800"/>
                </a:cubicBezTo>
                <a:close/>
                <a:moveTo>
                  <a:pt x="2700" y="10800"/>
                </a:moveTo>
                <a:cubicBezTo>
                  <a:pt x="2700" y="9043"/>
                  <a:pt x="3265" y="7415"/>
                  <a:pt x="4219" y="6086"/>
                </a:cubicBezTo>
                <a:lnTo>
                  <a:pt x="15514" y="17381"/>
                </a:lnTo>
                <a:cubicBezTo>
                  <a:pt x="14185" y="18335"/>
                  <a:pt x="12557" y="18900"/>
                  <a:pt x="10800" y="18900"/>
                </a:cubicBezTo>
                <a:cubicBezTo>
                  <a:pt x="6334" y="18900"/>
                  <a:pt x="2700" y="15266"/>
                  <a:pt x="2700" y="10800"/>
                </a:cubicBezTo>
                <a:close/>
                <a:moveTo>
                  <a:pt x="2700" y="10800"/>
                </a:moveTo>
              </a:path>
            </a:pathLst>
          </a:custGeom>
          <a:solidFill>
            <a:srgbClr val="FFFFFF"/>
          </a:solid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nvGrpSpPr>
          <p:cNvPr id="228" name="Group 425"/>
          <p:cNvGrpSpPr>
            <a:grpSpLocks noChangeAspect="1"/>
          </p:cNvGrpSpPr>
          <p:nvPr/>
        </p:nvGrpSpPr>
        <p:grpSpPr bwMode="auto">
          <a:xfrm>
            <a:off x="7721183" y="4726157"/>
            <a:ext cx="362320" cy="279862"/>
            <a:chOff x="0" y="0"/>
            <a:chExt cx="572" cy="440"/>
          </a:xfrm>
          <a:solidFill>
            <a:srgbClr val="FFFFFF"/>
          </a:solidFill>
        </p:grpSpPr>
        <p:sp>
          <p:nvSpPr>
            <p:cNvPr id="1049335" name="AutoShape 422"/>
            <p:cNvSpPr/>
            <p:nvPr/>
          </p:nvSpPr>
          <p:spPr bwMode="auto">
            <a:xfrm>
              <a:off x="56" y="0"/>
              <a:ext cx="450" cy="2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moveTo>
                    <a:pt x="19849" y="18962"/>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36" name="AutoShape 423"/>
            <p:cNvSpPr/>
            <p:nvPr/>
          </p:nvSpPr>
          <p:spPr bwMode="auto">
            <a:xfrm>
              <a:off x="0" y="328"/>
              <a:ext cx="572" cy="6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moveTo>
                    <a:pt x="8272" y="14893"/>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37" name="AutoShape 424"/>
            <p:cNvSpPr/>
            <p:nvPr/>
          </p:nvSpPr>
          <p:spPr bwMode="auto">
            <a:xfrm>
              <a:off x="0" y="416"/>
              <a:ext cx="572" cy="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690" y="21600"/>
                  </a:moveTo>
                  <a:cubicBezTo>
                    <a:pt x="1465" y="21600"/>
                    <a:pt x="20318" y="21600"/>
                    <a:pt x="20911" y="21600"/>
                  </a:cubicBezTo>
                  <a:cubicBezTo>
                    <a:pt x="21552" y="21600"/>
                    <a:pt x="21600" y="0"/>
                    <a:pt x="21600" y="0"/>
                  </a:cubicBezTo>
                  <a:lnTo>
                    <a:pt x="0" y="0"/>
                  </a:lnTo>
                  <a:cubicBezTo>
                    <a:pt x="0" y="0"/>
                    <a:pt x="18" y="21600"/>
                    <a:pt x="690" y="21600"/>
                  </a:cubicBezTo>
                  <a:close/>
                  <a:moveTo>
                    <a:pt x="690" y="21600"/>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sp>
        <p:nvSpPr>
          <p:cNvPr id="1049338" name="AutoShape 125"/>
          <p:cNvSpPr>
            <a:spLocks noChangeAspect="1"/>
          </p:cNvSpPr>
          <p:nvPr/>
        </p:nvSpPr>
        <p:spPr bwMode="auto">
          <a:xfrm>
            <a:off x="9576109" y="5718932"/>
            <a:ext cx="272366" cy="364819"/>
          </a:xfrm>
          <a:custGeom>
            <a:avLst/>
            <a:gdLst>
              <a:gd name="T0" fmla="*/ 80181371 w 21600"/>
              <a:gd name="T1" fmla="*/ 0 h 21600"/>
              <a:gd name="T2" fmla="*/ 8780621 w 21600"/>
              <a:gd name="T3" fmla="*/ 0 h 21600"/>
              <a:gd name="T4" fmla="*/ 0 w 21600"/>
              <a:gd name="T5" fmla="*/ 21145316 h 21600"/>
              <a:gd name="T6" fmla="*/ 0 w 21600"/>
              <a:gd name="T7" fmla="*/ 265209799 h 21600"/>
              <a:gd name="T8" fmla="*/ 8780621 w 21600"/>
              <a:gd name="T9" fmla="*/ 286355233 h 21600"/>
              <a:gd name="T10" fmla="*/ 80181371 w 21600"/>
              <a:gd name="T11" fmla="*/ 286355233 h 21600"/>
              <a:gd name="T12" fmla="*/ 88962056 w 21600"/>
              <a:gd name="T13" fmla="*/ 265209799 h 21600"/>
              <a:gd name="T14" fmla="*/ 88962056 w 21600"/>
              <a:gd name="T15" fmla="*/ 21145316 h 21600"/>
              <a:gd name="T16" fmla="*/ 80181371 w 21600"/>
              <a:gd name="T17" fmla="*/ 0 h 21600"/>
              <a:gd name="T18" fmla="*/ 44765299 w 21600"/>
              <a:gd name="T19" fmla="*/ 277711807 h 21600"/>
              <a:gd name="T20" fmla="*/ 41824542 w 21600"/>
              <a:gd name="T21" fmla="*/ 270632433 h 21600"/>
              <a:gd name="T22" fmla="*/ 44765299 w 21600"/>
              <a:gd name="T23" fmla="*/ 263553059 h 21600"/>
              <a:gd name="T24" fmla="*/ 47706056 w 21600"/>
              <a:gd name="T25" fmla="*/ 270632433 h 21600"/>
              <a:gd name="T26" fmla="*/ 44765299 w 21600"/>
              <a:gd name="T27" fmla="*/ 277711807 h 21600"/>
              <a:gd name="T28" fmla="*/ 75753841 w 21600"/>
              <a:gd name="T29" fmla="*/ 254564889 h 21600"/>
              <a:gd name="T30" fmla="*/ 13208215 w 21600"/>
              <a:gd name="T31" fmla="*/ 254564889 h 21600"/>
              <a:gd name="T32" fmla="*/ 13208215 w 21600"/>
              <a:gd name="T33" fmla="*/ 31790345 h 21600"/>
              <a:gd name="T34" fmla="*/ 75753841 w 21600"/>
              <a:gd name="T35" fmla="*/ 31790345 h 21600"/>
              <a:gd name="T36" fmla="*/ 75753841 w 21600"/>
              <a:gd name="T37" fmla="*/ 254564889 h 21600"/>
              <a:gd name="T38" fmla="*/ 75753841 w 21600"/>
              <a:gd name="T39" fmla="*/ 254564889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9468" y="0"/>
                </a:moveTo>
                <a:lnTo>
                  <a:pt x="2132" y="0"/>
                </a:lnTo>
                <a:cubicBezTo>
                  <a:pt x="955" y="0"/>
                  <a:pt x="0" y="714"/>
                  <a:pt x="0" y="1595"/>
                </a:cubicBezTo>
                <a:lnTo>
                  <a:pt x="0" y="20005"/>
                </a:lnTo>
                <a:cubicBezTo>
                  <a:pt x="0" y="20886"/>
                  <a:pt x="955" y="21600"/>
                  <a:pt x="2132" y="21600"/>
                </a:cubicBezTo>
                <a:lnTo>
                  <a:pt x="19468" y="21600"/>
                </a:lnTo>
                <a:cubicBezTo>
                  <a:pt x="20646" y="21600"/>
                  <a:pt x="21600" y="20886"/>
                  <a:pt x="21600" y="20005"/>
                </a:cubicBezTo>
                <a:lnTo>
                  <a:pt x="21600" y="1595"/>
                </a:lnTo>
                <a:cubicBezTo>
                  <a:pt x="21600" y="714"/>
                  <a:pt x="20645" y="0"/>
                  <a:pt x="19468" y="0"/>
                </a:cubicBezTo>
                <a:close/>
                <a:moveTo>
                  <a:pt x="10869" y="20948"/>
                </a:moveTo>
                <a:cubicBezTo>
                  <a:pt x="10474" y="20948"/>
                  <a:pt x="10155" y="20709"/>
                  <a:pt x="10155" y="20414"/>
                </a:cubicBezTo>
                <a:cubicBezTo>
                  <a:pt x="10155" y="20119"/>
                  <a:pt x="10474" y="19880"/>
                  <a:pt x="10869" y="19880"/>
                </a:cubicBezTo>
                <a:cubicBezTo>
                  <a:pt x="11263" y="19880"/>
                  <a:pt x="11583" y="20119"/>
                  <a:pt x="11583" y="20414"/>
                </a:cubicBezTo>
                <a:cubicBezTo>
                  <a:pt x="11583" y="20709"/>
                  <a:pt x="11263" y="20948"/>
                  <a:pt x="10869" y="20948"/>
                </a:cubicBezTo>
                <a:close/>
                <a:moveTo>
                  <a:pt x="18393" y="19202"/>
                </a:moveTo>
                <a:lnTo>
                  <a:pt x="3207" y="19202"/>
                </a:lnTo>
                <a:lnTo>
                  <a:pt x="3207" y="2398"/>
                </a:lnTo>
                <a:lnTo>
                  <a:pt x="18393" y="2398"/>
                </a:lnTo>
                <a:lnTo>
                  <a:pt x="18393" y="19202"/>
                </a:lnTo>
                <a:close/>
                <a:moveTo>
                  <a:pt x="18393" y="19202"/>
                </a:moveTo>
              </a:path>
            </a:pathLst>
          </a:custGeom>
          <a:solidFill>
            <a:srgbClr val="FFFFFF"/>
          </a:solid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39" name="AutoShape 506"/>
          <p:cNvSpPr>
            <a:spLocks noChangeAspect="1"/>
          </p:cNvSpPr>
          <p:nvPr/>
        </p:nvSpPr>
        <p:spPr bwMode="auto">
          <a:xfrm>
            <a:off x="7686536" y="2830800"/>
            <a:ext cx="337332" cy="367317"/>
          </a:xfrm>
          <a:custGeom>
            <a:avLst/>
            <a:gdLst>
              <a:gd name="T0" fmla="*/ 209326746 w 21600"/>
              <a:gd name="T1" fmla="*/ 65165170 h 21600"/>
              <a:gd name="T2" fmla="*/ 205789983 w 21600"/>
              <a:gd name="T3" fmla="*/ 22915879 h 21600"/>
              <a:gd name="T4" fmla="*/ 184624013 w 21600"/>
              <a:gd name="T5" fmla="*/ 0 h 21600"/>
              <a:gd name="T6" fmla="*/ 24702732 w 21600"/>
              <a:gd name="T7" fmla="*/ 0 h 21600"/>
              <a:gd name="T8" fmla="*/ 3536763 w 21600"/>
              <a:gd name="T9" fmla="*/ 22915879 h 21600"/>
              <a:gd name="T10" fmla="*/ 0 w 21600"/>
              <a:gd name="T11" fmla="*/ 64374491 h 21600"/>
              <a:gd name="T12" fmla="*/ 0 w 21600"/>
              <a:gd name="T13" fmla="*/ 253752444 h 21600"/>
              <a:gd name="T14" fmla="*/ 18277738 w 21600"/>
              <a:gd name="T15" fmla="*/ 253752444 h 21600"/>
              <a:gd name="T16" fmla="*/ 18277738 w 21600"/>
              <a:gd name="T17" fmla="*/ 273588828 h 21600"/>
              <a:gd name="T18" fmla="*/ 34189799 w 21600"/>
              <a:gd name="T19" fmla="*/ 294284053 h 21600"/>
              <a:gd name="T20" fmla="*/ 50112585 w 21600"/>
              <a:gd name="T21" fmla="*/ 273588828 h 21600"/>
              <a:gd name="T22" fmla="*/ 50112585 w 21600"/>
              <a:gd name="T23" fmla="*/ 253752444 h 21600"/>
              <a:gd name="T24" fmla="*/ 160387311 w 21600"/>
              <a:gd name="T25" fmla="*/ 253752444 h 21600"/>
              <a:gd name="T26" fmla="*/ 160387311 w 21600"/>
              <a:gd name="T27" fmla="*/ 273588828 h 21600"/>
              <a:gd name="T28" fmla="*/ 176299272 w 21600"/>
              <a:gd name="T29" fmla="*/ 294284053 h 21600"/>
              <a:gd name="T30" fmla="*/ 192222049 w 21600"/>
              <a:gd name="T31" fmla="*/ 273588828 h 21600"/>
              <a:gd name="T32" fmla="*/ 192222049 w 21600"/>
              <a:gd name="T33" fmla="*/ 253752444 h 21600"/>
              <a:gd name="T34" fmla="*/ 209326746 w 21600"/>
              <a:gd name="T35" fmla="*/ 253752444 h 21600"/>
              <a:gd name="T36" fmla="*/ 209326746 w 21600"/>
              <a:gd name="T37" fmla="*/ 65165170 h 21600"/>
              <a:gd name="T38" fmla="*/ 79931401 w 21600"/>
              <a:gd name="T39" fmla="*/ 16458066 h 21600"/>
              <a:gd name="T40" fmla="*/ 129986300 w 21600"/>
              <a:gd name="T41" fmla="*/ 16458066 h 21600"/>
              <a:gd name="T42" fmla="*/ 136779465 w 21600"/>
              <a:gd name="T43" fmla="*/ 25286761 h 21600"/>
              <a:gd name="T44" fmla="*/ 129986300 w 21600"/>
              <a:gd name="T45" fmla="*/ 34129231 h 21600"/>
              <a:gd name="T46" fmla="*/ 79931401 w 21600"/>
              <a:gd name="T47" fmla="*/ 34129231 h 21600"/>
              <a:gd name="T48" fmla="*/ 73128394 w 21600"/>
              <a:gd name="T49" fmla="*/ 25286761 h 21600"/>
              <a:gd name="T50" fmla="*/ 79931401 w 21600"/>
              <a:gd name="T51" fmla="*/ 16458066 h 21600"/>
              <a:gd name="T52" fmla="*/ 25943113 w 21600"/>
              <a:gd name="T53" fmla="*/ 68571265 h 21600"/>
              <a:gd name="T54" fmla="*/ 37426704 w 21600"/>
              <a:gd name="T55" fmla="*/ 53652898 h 21600"/>
              <a:gd name="T56" fmla="*/ 172490998 w 21600"/>
              <a:gd name="T57" fmla="*/ 53652898 h 21600"/>
              <a:gd name="T58" fmla="*/ 183965728 w 21600"/>
              <a:gd name="T59" fmla="*/ 68571265 h 21600"/>
              <a:gd name="T60" fmla="*/ 187502492 w 21600"/>
              <a:gd name="T61" fmla="*/ 159840258 h 21600"/>
              <a:gd name="T62" fmla="*/ 176028743 w 21600"/>
              <a:gd name="T63" fmla="*/ 174772400 h 21600"/>
              <a:gd name="T64" fmla="*/ 33889841 w 21600"/>
              <a:gd name="T65" fmla="*/ 174772400 h 21600"/>
              <a:gd name="T66" fmla="*/ 22405367 w 21600"/>
              <a:gd name="T67" fmla="*/ 159840258 h 21600"/>
              <a:gd name="T68" fmla="*/ 25943113 w 21600"/>
              <a:gd name="T69" fmla="*/ 68571265 h 21600"/>
              <a:gd name="T70" fmla="*/ 50112585 w 21600"/>
              <a:gd name="T71" fmla="*/ 228125211 h 21600"/>
              <a:gd name="T72" fmla="*/ 38027303 w 21600"/>
              <a:gd name="T73" fmla="*/ 235277992 h 21600"/>
              <a:gd name="T74" fmla="*/ 21853593 w 21600"/>
              <a:gd name="T75" fmla="*/ 214691205 h 21600"/>
              <a:gd name="T76" fmla="*/ 21814511 w 21600"/>
              <a:gd name="T77" fmla="*/ 214200624 h 21600"/>
              <a:gd name="T78" fmla="*/ 38017560 w 21600"/>
              <a:gd name="T79" fmla="*/ 193137258 h 21600"/>
              <a:gd name="T80" fmla="*/ 54241186 w 21600"/>
              <a:gd name="T81" fmla="*/ 214200624 h 21600"/>
              <a:gd name="T82" fmla="*/ 50112585 w 21600"/>
              <a:gd name="T83" fmla="*/ 228125211 h 21600"/>
              <a:gd name="T84" fmla="*/ 173062357 w 21600"/>
              <a:gd name="T85" fmla="*/ 235277992 h 21600"/>
              <a:gd name="T86" fmla="*/ 160415568 w 21600"/>
              <a:gd name="T87" fmla="*/ 227238701 h 21600"/>
              <a:gd name="T88" fmla="*/ 156849555 w 21600"/>
              <a:gd name="T89" fmla="*/ 214200624 h 21600"/>
              <a:gd name="T90" fmla="*/ 173062357 w 21600"/>
              <a:gd name="T91" fmla="*/ 193137258 h 21600"/>
              <a:gd name="T92" fmla="*/ 189276241 w 21600"/>
              <a:gd name="T93" fmla="*/ 214200624 h 21600"/>
              <a:gd name="T94" fmla="*/ 189178580 w 21600"/>
              <a:gd name="T95" fmla="*/ 215508386 h 21600"/>
              <a:gd name="T96" fmla="*/ 173062357 w 21600"/>
              <a:gd name="T97" fmla="*/ 235277992 h 21600"/>
              <a:gd name="T98" fmla="*/ 173062357 w 21600"/>
              <a:gd name="T99" fmla="*/ 235277992 h 216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0" h="21600">
                <a:moveTo>
                  <a:pt x="21600" y="4783"/>
                </a:moveTo>
                <a:lnTo>
                  <a:pt x="21235" y="1682"/>
                </a:lnTo>
                <a:cubicBezTo>
                  <a:pt x="21235" y="753"/>
                  <a:pt x="20056" y="0"/>
                  <a:pt x="19051" y="0"/>
                </a:cubicBezTo>
                <a:lnTo>
                  <a:pt x="2549" y="0"/>
                </a:lnTo>
                <a:cubicBezTo>
                  <a:pt x="1544" y="0"/>
                  <a:pt x="365" y="753"/>
                  <a:pt x="365" y="1682"/>
                </a:cubicBezTo>
                <a:lnTo>
                  <a:pt x="0" y="4725"/>
                </a:lnTo>
                <a:lnTo>
                  <a:pt x="0" y="18625"/>
                </a:lnTo>
                <a:lnTo>
                  <a:pt x="1886" y="18625"/>
                </a:lnTo>
                <a:lnTo>
                  <a:pt x="1886" y="20081"/>
                </a:lnTo>
                <a:cubicBezTo>
                  <a:pt x="1886" y="20919"/>
                  <a:pt x="2621" y="21600"/>
                  <a:pt x="3528" y="21600"/>
                </a:cubicBezTo>
                <a:cubicBezTo>
                  <a:pt x="4436" y="21600"/>
                  <a:pt x="5171" y="20919"/>
                  <a:pt x="5171" y="20081"/>
                </a:cubicBezTo>
                <a:lnTo>
                  <a:pt x="5171" y="18625"/>
                </a:lnTo>
                <a:lnTo>
                  <a:pt x="16550" y="18625"/>
                </a:lnTo>
                <a:lnTo>
                  <a:pt x="16550" y="20081"/>
                </a:lnTo>
                <a:cubicBezTo>
                  <a:pt x="16550" y="20919"/>
                  <a:pt x="17285" y="21600"/>
                  <a:pt x="18192" y="21600"/>
                </a:cubicBezTo>
                <a:cubicBezTo>
                  <a:pt x="19100" y="21600"/>
                  <a:pt x="19835" y="20919"/>
                  <a:pt x="19835" y="20081"/>
                </a:cubicBezTo>
                <a:lnTo>
                  <a:pt x="19835" y="18625"/>
                </a:lnTo>
                <a:lnTo>
                  <a:pt x="21600" y="18625"/>
                </a:lnTo>
                <a:lnTo>
                  <a:pt x="21600" y="4783"/>
                </a:lnTo>
                <a:close/>
                <a:moveTo>
                  <a:pt x="8248" y="1208"/>
                </a:moveTo>
                <a:lnTo>
                  <a:pt x="13413" y="1208"/>
                </a:lnTo>
                <a:cubicBezTo>
                  <a:pt x="13801" y="1208"/>
                  <a:pt x="14114" y="1499"/>
                  <a:pt x="14114" y="1856"/>
                </a:cubicBezTo>
                <a:cubicBezTo>
                  <a:pt x="14114" y="2214"/>
                  <a:pt x="13801" y="2505"/>
                  <a:pt x="13413" y="2505"/>
                </a:cubicBezTo>
                <a:lnTo>
                  <a:pt x="8248" y="2505"/>
                </a:lnTo>
                <a:cubicBezTo>
                  <a:pt x="7860" y="2505"/>
                  <a:pt x="7546" y="2214"/>
                  <a:pt x="7546" y="1856"/>
                </a:cubicBezTo>
                <a:cubicBezTo>
                  <a:pt x="7546" y="1499"/>
                  <a:pt x="7860" y="1208"/>
                  <a:pt x="8248" y="1208"/>
                </a:cubicBezTo>
                <a:close/>
                <a:moveTo>
                  <a:pt x="2677" y="5033"/>
                </a:moveTo>
                <a:cubicBezTo>
                  <a:pt x="2677" y="4428"/>
                  <a:pt x="3208" y="3938"/>
                  <a:pt x="3862" y="3938"/>
                </a:cubicBezTo>
                <a:lnTo>
                  <a:pt x="17799" y="3938"/>
                </a:lnTo>
                <a:cubicBezTo>
                  <a:pt x="18453" y="3938"/>
                  <a:pt x="18983" y="4428"/>
                  <a:pt x="18983" y="5033"/>
                </a:cubicBezTo>
                <a:lnTo>
                  <a:pt x="19348" y="11732"/>
                </a:lnTo>
                <a:cubicBezTo>
                  <a:pt x="19348" y="12338"/>
                  <a:pt x="18818" y="12828"/>
                  <a:pt x="18164" y="12828"/>
                </a:cubicBezTo>
                <a:lnTo>
                  <a:pt x="3497" y="12828"/>
                </a:lnTo>
                <a:cubicBezTo>
                  <a:pt x="2842" y="12828"/>
                  <a:pt x="2312" y="12338"/>
                  <a:pt x="2312" y="11732"/>
                </a:cubicBezTo>
                <a:lnTo>
                  <a:pt x="2677" y="5033"/>
                </a:lnTo>
                <a:close/>
                <a:moveTo>
                  <a:pt x="5171" y="16744"/>
                </a:moveTo>
                <a:cubicBezTo>
                  <a:pt x="4865" y="17063"/>
                  <a:pt x="4422" y="17269"/>
                  <a:pt x="3924" y="17269"/>
                </a:cubicBezTo>
                <a:cubicBezTo>
                  <a:pt x="3013" y="17269"/>
                  <a:pt x="2276" y="16595"/>
                  <a:pt x="2255" y="15758"/>
                </a:cubicBezTo>
                <a:cubicBezTo>
                  <a:pt x="2254" y="15746"/>
                  <a:pt x="2251" y="15734"/>
                  <a:pt x="2251" y="15722"/>
                </a:cubicBezTo>
                <a:cubicBezTo>
                  <a:pt x="2251" y="14867"/>
                  <a:pt x="2999" y="14176"/>
                  <a:pt x="3923" y="14176"/>
                </a:cubicBezTo>
                <a:cubicBezTo>
                  <a:pt x="4848" y="14176"/>
                  <a:pt x="5597" y="14868"/>
                  <a:pt x="5597" y="15722"/>
                </a:cubicBezTo>
                <a:cubicBezTo>
                  <a:pt x="5598" y="16115"/>
                  <a:pt x="5434" y="16470"/>
                  <a:pt x="5171" y="16744"/>
                </a:cubicBezTo>
                <a:close/>
                <a:moveTo>
                  <a:pt x="17858" y="17269"/>
                </a:moveTo>
                <a:cubicBezTo>
                  <a:pt x="17327" y="17269"/>
                  <a:pt x="16859" y="17036"/>
                  <a:pt x="16553" y="16679"/>
                </a:cubicBezTo>
                <a:cubicBezTo>
                  <a:pt x="16326" y="16415"/>
                  <a:pt x="16185" y="16085"/>
                  <a:pt x="16185" y="15722"/>
                </a:cubicBezTo>
                <a:cubicBezTo>
                  <a:pt x="16185" y="14868"/>
                  <a:pt x="16934" y="14176"/>
                  <a:pt x="17858" y="14176"/>
                </a:cubicBezTo>
                <a:cubicBezTo>
                  <a:pt x="18782" y="14176"/>
                  <a:pt x="19531" y="14868"/>
                  <a:pt x="19531" y="15722"/>
                </a:cubicBezTo>
                <a:cubicBezTo>
                  <a:pt x="19531" y="15755"/>
                  <a:pt x="19523" y="15786"/>
                  <a:pt x="19521" y="15818"/>
                </a:cubicBezTo>
                <a:cubicBezTo>
                  <a:pt x="19466" y="16627"/>
                  <a:pt x="18746" y="17269"/>
                  <a:pt x="17858" y="17269"/>
                </a:cubicBezTo>
                <a:close/>
                <a:moveTo>
                  <a:pt x="17858" y="17269"/>
                </a:moveTo>
              </a:path>
            </a:pathLst>
          </a:custGeom>
          <a:solidFill>
            <a:schemeClr val="bg1"/>
          </a:solid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40" name="AutoShape 129"/>
          <p:cNvSpPr>
            <a:spLocks noChangeAspect="1"/>
          </p:cNvSpPr>
          <p:nvPr/>
        </p:nvSpPr>
        <p:spPr bwMode="auto">
          <a:xfrm>
            <a:off x="11393771" y="2811623"/>
            <a:ext cx="364819" cy="364819"/>
          </a:xfrm>
          <a:custGeom>
            <a:avLst/>
            <a:gdLst>
              <a:gd name="T0" fmla="*/ 193886301 w 21600"/>
              <a:gd name="T1" fmla="*/ 72649219 h 21600"/>
              <a:gd name="T2" fmla="*/ 193886301 w 21600"/>
              <a:gd name="T3" fmla="*/ 0 h 21600"/>
              <a:gd name="T4" fmla="*/ 0 w 21600"/>
              <a:gd name="T5" fmla="*/ 0 h 21600"/>
              <a:gd name="T6" fmla="*/ 0 w 21600"/>
              <a:gd name="T7" fmla="*/ 193886301 h 21600"/>
              <a:gd name="T8" fmla="*/ 72649219 w 21600"/>
              <a:gd name="T9" fmla="*/ 193886301 h 21600"/>
              <a:gd name="T10" fmla="*/ 178971547 w 21600"/>
              <a:gd name="T11" fmla="*/ 286355233 h 21600"/>
              <a:gd name="T12" fmla="*/ 286355233 w 21600"/>
              <a:gd name="T13" fmla="*/ 178971547 h 21600"/>
              <a:gd name="T14" fmla="*/ 193886301 w 21600"/>
              <a:gd name="T15" fmla="*/ 72649219 h 21600"/>
              <a:gd name="T16" fmla="*/ 71986933 w 21600"/>
              <a:gd name="T17" fmla="*/ 170022876 h 21600"/>
              <a:gd name="T18" fmla="*/ 23863425 w 21600"/>
              <a:gd name="T19" fmla="*/ 170022876 h 21600"/>
              <a:gd name="T20" fmla="*/ 23863425 w 21600"/>
              <a:gd name="T21" fmla="*/ 23863425 h 21600"/>
              <a:gd name="T22" fmla="*/ 170022876 w 21600"/>
              <a:gd name="T23" fmla="*/ 23863425 h 21600"/>
              <a:gd name="T24" fmla="*/ 170022876 w 21600"/>
              <a:gd name="T25" fmla="*/ 71986933 h 21600"/>
              <a:gd name="T26" fmla="*/ 71986933 w 21600"/>
              <a:gd name="T27" fmla="*/ 170022876 h 21600"/>
              <a:gd name="T28" fmla="*/ 178971547 w 21600"/>
              <a:gd name="T29" fmla="*/ 262491808 h 21600"/>
              <a:gd name="T30" fmla="*/ 96857260 w 21600"/>
              <a:gd name="T31" fmla="*/ 193886301 h 21600"/>
              <a:gd name="T32" fmla="*/ 193886301 w 21600"/>
              <a:gd name="T33" fmla="*/ 193886301 h 21600"/>
              <a:gd name="T34" fmla="*/ 193886301 w 21600"/>
              <a:gd name="T35" fmla="*/ 96857260 h 21600"/>
              <a:gd name="T36" fmla="*/ 262491808 w 21600"/>
              <a:gd name="T37" fmla="*/ 178971547 h 21600"/>
              <a:gd name="T38" fmla="*/ 178971547 w 21600"/>
              <a:gd name="T39" fmla="*/ 262491808 h 21600"/>
              <a:gd name="T40" fmla="*/ 178971547 w 21600"/>
              <a:gd name="T41" fmla="*/ 262491808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4625" y="5480"/>
                </a:moveTo>
                <a:lnTo>
                  <a:pt x="14625" y="0"/>
                </a:lnTo>
                <a:lnTo>
                  <a:pt x="0" y="0"/>
                </a:lnTo>
                <a:lnTo>
                  <a:pt x="0" y="14625"/>
                </a:lnTo>
                <a:lnTo>
                  <a:pt x="5480" y="14625"/>
                </a:lnTo>
                <a:cubicBezTo>
                  <a:pt x="6028" y="18566"/>
                  <a:pt x="9409" y="21600"/>
                  <a:pt x="13500" y="21600"/>
                </a:cubicBezTo>
                <a:cubicBezTo>
                  <a:pt x="17974" y="21600"/>
                  <a:pt x="21600" y="17974"/>
                  <a:pt x="21600" y="13500"/>
                </a:cubicBezTo>
                <a:cubicBezTo>
                  <a:pt x="21600" y="9408"/>
                  <a:pt x="18566" y="6027"/>
                  <a:pt x="14625" y="5480"/>
                </a:cubicBezTo>
                <a:close/>
                <a:moveTo>
                  <a:pt x="5430" y="12825"/>
                </a:moveTo>
                <a:lnTo>
                  <a:pt x="1800" y="12825"/>
                </a:lnTo>
                <a:lnTo>
                  <a:pt x="1800" y="1800"/>
                </a:lnTo>
                <a:lnTo>
                  <a:pt x="12825" y="1800"/>
                </a:lnTo>
                <a:lnTo>
                  <a:pt x="12825" y="5430"/>
                </a:lnTo>
                <a:cubicBezTo>
                  <a:pt x="8891" y="5755"/>
                  <a:pt x="5755" y="8890"/>
                  <a:pt x="5430" y="12825"/>
                </a:cubicBezTo>
                <a:close/>
                <a:moveTo>
                  <a:pt x="13500" y="19800"/>
                </a:moveTo>
                <a:cubicBezTo>
                  <a:pt x="10411" y="19800"/>
                  <a:pt x="7839" y="17563"/>
                  <a:pt x="7306" y="14625"/>
                </a:cubicBezTo>
                <a:lnTo>
                  <a:pt x="14625" y="14625"/>
                </a:lnTo>
                <a:lnTo>
                  <a:pt x="14625" y="7306"/>
                </a:lnTo>
                <a:cubicBezTo>
                  <a:pt x="17563" y="7838"/>
                  <a:pt x="19800" y="10410"/>
                  <a:pt x="19800" y="13500"/>
                </a:cubicBezTo>
                <a:cubicBezTo>
                  <a:pt x="19800" y="16974"/>
                  <a:pt x="16974" y="19800"/>
                  <a:pt x="13500" y="19800"/>
                </a:cubicBezTo>
                <a:close/>
                <a:moveTo>
                  <a:pt x="13500" y="19800"/>
                </a:moveTo>
              </a:path>
            </a:pathLst>
          </a:custGeom>
          <a:solidFill>
            <a:srgbClr val="FFFFFF"/>
          </a:solid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nvGrpSpPr>
          <p:cNvPr id="229" name="Group 36"/>
          <p:cNvGrpSpPr>
            <a:grpSpLocks noChangeAspect="1"/>
          </p:cNvGrpSpPr>
          <p:nvPr/>
        </p:nvGrpSpPr>
        <p:grpSpPr>
          <a:xfrm>
            <a:off x="1126587" y="1695060"/>
            <a:ext cx="2859577" cy="1390534"/>
            <a:chOff x="603250" y="1398043"/>
            <a:chExt cx="1466850" cy="713288"/>
          </a:xfrm>
        </p:grpSpPr>
        <p:sp>
          <p:nvSpPr>
            <p:cNvPr id="1049341" name="Text Placeholder 2"/>
            <p:cNvSpPr txBox="1"/>
            <p:nvPr/>
          </p:nvSpPr>
          <p:spPr>
            <a:xfrm>
              <a:off x="603250" y="1398043"/>
              <a:ext cx="1466850" cy="28579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rPr>
                <a:t>分布式架构</a:t>
              </a:r>
              <a:endParaRPr lang="en-US" sz="2400"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42" name="Text Placeholder 8"/>
            <p:cNvSpPr txBox="1"/>
            <p:nvPr/>
          </p:nvSpPr>
          <p:spPr>
            <a:xfrm>
              <a:off x="603250" y="1662851"/>
              <a:ext cx="1466850" cy="44848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latinLnBrk="1"/>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Open Sans Light" panose="020B0306030504020204" pitchFamily="34" charset="0"/>
                </a:rPr>
                <a:t>应用架构由集中式向分布式演进后，整个调用关系变得复杂。</a:t>
              </a:r>
            </a:p>
          </p:txBody>
        </p:sp>
      </p:grpSp>
      <p:grpSp>
        <p:nvGrpSpPr>
          <p:cNvPr id="230" name="Group 141"/>
          <p:cNvGrpSpPr>
            <a:grpSpLocks noChangeAspect="1"/>
          </p:cNvGrpSpPr>
          <p:nvPr/>
        </p:nvGrpSpPr>
        <p:grpSpPr bwMode="auto">
          <a:xfrm>
            <a:off x="706457" y="1776839"/>
            <a:ext cx="417795" cy="417795"/>
            <a:chOff x="0" y="0"/>
            <a:chExt cx="578" cy="578"/>
          </a:xfrm>
          <a:solidFill>
            <a:schemeClr val="accent2">
              <a:lumMod val="60000"/>
              <a:lumOff val="40000"/>
            </a:schemeClr>
          </a:solidFill>
        </p:grpSpPr>
        <p:sp>
          <p:nvSpPr>
            <p:cNvPr id="1049343" name="AutoShape 135"/>
            <p:cNvSpPr/>
            <p:nvPr/>
          </p:nvSpPr>
          <p:spPr bwMode="auto">
            <a:xfrm>
              <a:off x="296" y="0"/>
              <a:ext cx="282" cy="28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21600" y="8619"/>
                  </a:moveTo>
                  <a:lnTo>
                    <a:pt x="12977" y="0"/>
                  </a:lnTo>
                  <a:lnTo>
                    <a:pt x="6550" y="6423"/>
                  </a:lnTo>
                  <a:lnTo>
                    <a:pt x="2263" y="2140"/>
                  </a:lnTo>
                  <a:lnTo>
                    <a:pt x="0" y="21600"/>
                  </a:lnTo>
                  <a:lnTo>
                    <a:pt x="19498" y="19365"/>
                  </a:lnTo>
                  <a:lnTo>
                    <a:pt x="15172" y="15042"/>
                  </a:lnTo>
                  <a:lnTo>
                    <a:pt x="21600" y="8619"/>
                  </a:lnTo>
                  <a:close/>
                  <a:moveTo>
                    <a:pt x="21600" y="8619"/>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44" name="AutoShape 136"/>
            <p:cNvSpPr/>
            <p:nvPr/>
          </p:nvSpPr>
          <p:spPr bwMode="auto">
            <a:xfrm>
              <a:off x="0" y="296"/>
              <a:ext cx="282" cy="28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6427" y="6559"/>
                  </a:moveTo>
                  <a:lnTo>
                    <a:pt x="0" y="12981"/>
                  </a:lnTo>
                  <a:lnTo>
                    <a:pt x="8624" y="21600"/>
                  </a:lnTo>
                  <a:lnTo>
                    <a:pt x="15051" y="15177"/>
                  </a:lnTo>
                  <a:lnTo>
                    <a:pt x="19336" y="19459"/>
                  </a:lnTo>
                  <a:lnTo>
                    <a:pt x="21600" y="0"/>
                  </a:lnTo>
                  <a:lnTo>
                    <a:pt x="2101" y="2235"/>
                  </a:lnTo>
                  <a:lnTo>
                    <a:pt x="6427" y="6559"/>
                  </a:lnTo>
                  <a:close/>
                  <a:moveTo>
                    <a:pt x="6427" y="6559"/>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45" name="AutoShape 137"/>
            <p:cNvSpPr/>
            <p:nvPr/>
          </p:nvSpPr>
          <p:spPr bwMode="auto">
            <a:xfrm>
              <a:off x="104" y="216"/>
              <a:ext cx="152" cy="4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366" y="0"/>
                  </a:moveTo>
                  <a:lnTo>
                    <a:pt x="0" y="15844"/>
                  </a:lnTo>
                  <a:lnTo>
                    <a:pt x="21600" y="21600"/>
                  </a:lnTo>
                  <a:lnTo>
                    <a:pt x="2366" y="0"/>
                  </a:lnTo>
                  <a:close/>
                  <a:moveTo>
                    <a:pt x="2366" y="0"/>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46" name="AutoShape 138"/>
            <p:cNvSpPr/>
            <p:nvPr/>
          </p:nvSpPr>
          <p:spPr bwMode="auto">
            <a:xfrm>
              <a:off x="248" y="192"/>
              <a:ext cx="18" cy="5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600" y="0"/>
                  </a:moveTo>
                  <a:lnTo>
                    <a:pt x="0" y="1153"/>
                  </a:lnTo>
                  <a:lnTo>
                    <a:pt x="21600" y="21600"/>
                  </a:lnTo>
                  <a:lnTo>
                    <a:pt x="21600" y="0"/>
                  </a:lnTo>
                  <a:close/>
                  <a:moveTo>
                    <a:pt x="21600" y="0"/>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47" name="AutoShape 139"/>
            <p:cNvSpPr/>
            <p:nvPr/>
          </p:nvSpPr>
          <p:spPr bwMode="auto">
            <a:xfrm>
              <a:off x="328" y="312"/>
              <a:ext cx="152" cy="4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9233" y="21600"/>
                  </a:moveTo>
                  <a:lnTo>
                    <a:pt x="21600" y="5760"/>
                  </a:lnTo>
                  <a:lnTo>
                    <a:pt x="0" y="0"/>
                  </a:lnTo>
                  <a:lnTo>
                    <a:pt x="19233" y="21600"/>
                  </a:lnTo>
                  <a:close/>
                  <a:moveTo>
                    <a:pt x="19233" y="21600"/>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48" name="AutoShape 140"/>
            <p:cNvSpPr/>
            <p:nvPr/>
          </p:nvSpPr>
          <p:spPr bwMode="auto">
            <a:xfrm>
              <a:off x="320" y="320"/>
              <a:ext cx="18" cy="5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21600"/>
                  </a:moveTo>
                  <a:lnTo>
                    <a:pt x="21600" y="20444"/>
                  </a:lnTo>
                  <a:lnTo>
                    <a:pt x="0" y="0"/>
                  </a:lnTo>
                  <a:lnTo>
                    <a:pt x="0" y="21600"/>
                  </a:lnTo>
                  <a:close/>
                  <a:moveTo>
                    <a:pt x="0" y="21600"/>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grpSp>
        <p:nvGrpSpPr>
          <p:cNvPr id="231" name="Group 46"/>
          <p:cNvGrpSpPr>
            <a:grpSpLocks noChangeAspect="1"/>
          </p:cNvGrpSpPr>
          <p:nvPr/>
        </p:nvGrpSpPr>
        <p:grpSpPr>
          <a:xfrm>
            <a:off x="1089776" y="3080302"/>
            <a:ext cx="3713734" cy="1385129"/>
            <a:chOff x="597503" y="1398043"/>
            <a:chExt cx="1904999" cy="710516"/>
          </a:xfrm>
        </p:grpSpPr>
        <p:sp>
          <p:nvSpPr>
            <p:cNvPr id="1049349" name="Text Placeholder 2"/>
            <p:cNvSpPr txBox="1"/>
            <p:nvPr/>
          </p:nvSpPr>
          <p:spPr>
            <a:xfrm>
              <a:off x="603250" y="1398043"/>
              <a:ext cx="1899252" cy="285799"/>
            </a:xfrm>
            <a:prstGeom prst="rect">
              <a:avLst/>
            </a:prstGeom>
          </p:spPr>
          <p:txBody>
            <a:bodyPr vert="horz"/>
            <a:lstStyle>
              <a:defPPr>
                <a:defRPr lang="zh-CN"/>
              </a:defPPr>
              <a:lvl1pPr indent="0" defTabSz="457200">
                <a:spcBef>
                  <a:spcPct val="20000"/>
                </a:spcBef>
                <a:buFont typeface="Arial" panose="020B0604020202020204"/>
                <a:buNone/>
                <a:defRPr sz="1500" baseline="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400" dirty="0"/>
                <a:t>跨域垮中心</a:t>
              </a:r>
              <a:endParaRPr lang="en-US" sz="2400" dirty="0"/>
            </a:p>
          </p:txBody>
        </p:sp>
        <p:sp>
          <p:nvSpPr>
            <p:cNvPr id="1049350" name="Text Placeholder 8"/>
            <p:cNvSpPr txBox="1"/>
            <p:nvPr/>
          </p:nvSpPr>
          <p:spPr>
            <a:xfrm>
              <a:off x="597503" y="1660079"/>
              <a:ext cx="1466850" cy="448480"/>
            </a:xfrm>
            <a:prstGeom prst="rect">
              <a:avLst/>
            </a:prstGeom>
          </p:spPr>
          <p:txBody>
            <a:bodyPr vert="horz"/>
            <a:lstStyle>
              <a:defPPr>
                <a:defRPr lang="zh-CN"/>
              </a:defPPr>
              <a:lvl1pPr indent="0" defTabSz="457200">
                <a:lnSpc>
                  <a:spcPct val="120000"/>
                </a:lnSpc>
                <a:spcBef>
                  <a:spcPct val="20000"/>
                </a:spcBef>
                <a:buFont typeface="Arial" panose="020B0604020202020204"/>
                <a:buNone/>
                <a:defRPr sz="825" baseline="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600" dirty="0">
                  <a:latin typeface="微软雅黑" panose="020B0503020204020204" pitchFamily="34" charset="-122"/>
                  <a:ea typeface="微软雅黑" panose="020B0503020204020204" pitchFamily="34" charset="-122"/>
                </a:rPr>
                <a:t>系统一个完整的调用过程可能横跨多个服务及数据中心。</a:t>
              </a:r>
              <a:endParaRPr lang="en-US" altLang="zh-CN" sz="1600" dirty="0">
                <a:latin typeface="微软雅黑" panose="020B0503020204020204" pitchFamily="34" charset="-122"/>
                <a:ea typeface="微软雅黑" panose="020B0503020204020204" pitchFamily="34" charset="-122"/>
              </a:endParaRPr>
            </a:p>
          </p:txBody>
        </p:sp>
      </p:grpSp>
      <p:grpSp>
        <p:nvGrpSpPr>
          <p:cNvPr id="232" name="Group 56"/>
          <p:cNvGrpSpPr>
            <a:grpSpLocks noChangeAspect="1"/>
          </p:cNvGrpSpPr>
          <p:nvPr/>
        </p:nvGrpSpPr>
        <p:grpSpPr>
          <a:xfrm>
            <a:off x="1126587" y="4568671"/>
            <a:ext cx="2859577" cy="1411605"/>
            <a:chOff x="603250" y="1398043"/>
            <a:chExt cx="1466850" cy="724097"/>
          </a:xfrm>
        </p:grpSpPr>
        <p:sp>
          <p:nvSpPr>
            <p:cNvPr id="1049351" name="Text Placeholder 2"/>
            <p:cNvSpPr txBox="1"/>
            <p:nvPr/>
          </p:nvSpPr>
          <p:spPr>
            <a:xfrm>
              <a:off x="603250" y="1398043"/>
              <a:ext cx="1466850" cy="285799"/>
            </a:xfrm>
            <a:prstGeom prst="rect">
              <a:avLst/>
            </a:prstGeom>
          </p:spPr>
          <p:txBody>
            <a:bodyPr vert="horz"/>
            <a:lstStyle>
              <a:defPPr>
                <a:defRPr lang="zh-CN"/>
              </a:defPPr>
              <a:lvl1pPr indent="0" defTabSz="457200">
                <a:spcBef>
                  <a:spcPct val="20000"/>
                </a:spcBef>
                <a:buFont typeface="Arial" panose="020B0604020202020204"/>
                <a:buNone/>
                <a:defRPr sz="1500" baseline="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400" dirty="0"/>
                <a:t>系统指标状况</a:t>
              </a:r>
              <a:endParaRPr lang="en-US" sz="2400" dirty="0"/>
            </a:p>
          </p:txBody>
        </p:sp>
        <p:sp>
          <p:nvSpPr>
            <p:cNvPr id="1049352" name="Text Placeholder 8"/>
            <p:cNvSpPr txBox="1"/>
            <p:nvPr/>
          </p:nvSpPr>
          <p:spPr>
            <a:xfrm>
              <a:off x="603250" y="1673660"/>
              <a:ext cx="1466850" cy="448480"/>
            </a:xfrm>
            <a:prstGeom prst="rect">
              <a:avLst/>
            </a:prstGeom>
          </p:spPr>
          <p:txBody>
            <a:bodyPr vert="horz"/>
            <a:lstStyle>
              <a:defPPr>
                <a:defRPr lang="zh-CN"/>
              </a:defPPr>
              <a:lvl1pPr indent="0" defTabSz="457200">
                <a:lnSpc>
                  <a:spcPct val="120000"/>
                </a:lnSpc>
                <a:spcBef>
                  <a:spcPct val="20000"/>
                </a:spcBef>
                <a:buFont typeface="Arial" panose="020B0604020202020204"/>
                <a:buNone/>
                <a:defRPr sz="825" baseline="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600" dirty="0">
                  <a:latin typeface="微软雅黑" panose="020B0503020204020204" pitchFamily="34" charset="-122"/>
                  <a:ea typeface="微软雅黑" panose="020B0503020204020204" pitchFamily="34" charset="-122"/>
                </a:rPr>
                <a:t>无法准确知道整体系统性能及运行情况。</a:t>
              </a:r>
              <a:endParaRPr lang="en-US" sz="1600" dirty="0">
                <a:latin typeface="微软雅黑" panose="020B0503020204020204" pitchFamily="34" charset="-122"/>
                <a:ea typeface="微软雅黑" panose="020B0503020204020204" pitchFamily="34" charset="-122"/>
              </a:endParaRPr>
            </a:p>
          </p:txBody>
        </p:sp>
      </p:grpSp>
      <p:sp>
        <p:nvSpPr>
          <p:cNvPr id="1049353" name="AutoShape 129"/>
          <p:cNvSpPr>
            <a:spLocks noChangeAspect="1"/>
          </p:cNvSpPr>
          <p:nvPr/>
        </p:nvSpPr>
        <p:spPr bwMode="auto">
          <a:xfrm>
            <a:off x="677506" y="3176442"/>
            <a:ext cx="451839" cy="451839"/>
          </a:xfrm>
          <a:custGeom>
            <a:avLst/>
            <a:gdLst>
              <a:gd name="T0" fmla="*/ 193886301 w 21600"/>
              <a:gd name="T1" fmla="*/ 72649219 h 21600"/>
              <a:gd name="T2" fmla="*/ 193886301 w 21600"/>
              <a:gd name="T3" fmla="*/ 0 h 21600"/>
              <a:gd name="T4" fmla="*/ 0 w 21600"/>
              <a:gd name="T5" fmla="*/ 0 h 21600"/>
              <a:gd name="T6" fmla="*/ 0 w 21600"/>
              <a:gd name="T7" fmla="*/ 193886301 h 21600"/>
              <a:gd name="T8" fmla="*/ 72649219 w 21600"/>
              <a:gd name="T9" fmla="*/ 193886301 h 21600"/>
              <a:gd name="T10" fmla="*/ 178971547 w 21600"/>
              <a:gd name="T11" fmla="*/ 286355233 h 21600"/>
              <a:gd name="T12" fmla="*/ 286355233 w 21600"/>
              <a:gd name="T13" fmla="*/ 178971547 h 21600"/>
              <a:gd name="T14" fmla="*/ 193886301 w 21600"/>
              <a:gd name="T15" fmla="*/ 72649219 h 21600"/>
              <a:gd name="T16" fmla="*/ 71986933 w 21600"/>
              <a:gd name="T17" fmla="*/ 170022876 h 21600"/>
              <a:gd name="T18" fmla="*/ 23863425 w 21600"/>
              <a:gd name="T19" fmla="*/ 170022876 h 21600"/>
              <a:gd name="T20" fmla="*/ 23863425 w 21600"/>
              <a:gd name="T21" fmla="*/ 23863425 h 21600"/>
              <a:gd name="T22" fmla="*/ 170022876 w 21600"/>
              <a:gd name="T23" fmla="*/ 23863425 h 21600"/>
              <a:gd name="T24" fmla="*/ 170022876 w 21600"/>
              <a:gd name="T25" fmla="*/ 71986933 h 21600"/>
              <a:gd name="T26" fmla="*/ 71986933 w 21600"/>
              <a:gd name="T27" fmla="*/ 170022876 h 21600"/>
              <a:gd name="T28" fmla="*/ 178971547 w 21600"/>
              <a:gd name="T29" fmla="*/ 262491808 h 21600"/>
              <a:gd name="T30" fmla="*/ 96857260 w 21600"/>
              <a:gd name="T31" fmla="*/ 193886301 h 21600"/>
              <a:gd name="T32" fmla="*/ 193886301 w 21600"/>
              <a:gd name="T33" fmla="*/ 193886301 h 21600"/>
              <a:gd name="T34" fmla="*/ 193886301 w 21600"/>
              <a:gd name="T35" fmla="*/ 96857260 h 21600"/>
              <a:gd name="T36" fmla="*/ 262491808 w 21600"/>
              <a:gd name="T37" fmla="*/ 178971547 h 21600"/>
              <a:gd name="T38" fmla="*/ 178971547 w 21600"/>
              <a:gd name="T39" fmla="*/ 262491808 h 21600"/>
              <a:gd name="T40" fmla="*/ 178971547 w 21600"/>
              <a:gd name="T41" fmla="*/ 262491808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4625" y="5480"/>
                </a:moveTo>
                <a:lnTo>
                  <a:pt x="14625" y="0"/>
                </a:lnTo>
                <a:lnTo>
                  <a:pt x="0" y="0"/>
                </a:lnTo>
                <a:lnTo>
                  <a:pt x="0" y="14625"/>
                </a:lnTo>
                <a:lnTo>
                  <a:pt x="5480" y="14625"/>
                </a:lnTo>
                <a:cubicBezTo>
                  <a:pt x="6028" y="18566"/>
                  <a:pt x="9409" y="21600"/>
                  <a:pt x="13500" y="21600"/>
                </a:cubicBezTo>
                <a:cubicBezTo>
                  <a:pt x="17974" y="21600"/>
                  <a:pt x="21600" y="17974"/>
                  <a:pt x="21600" y="13500"/>
                </a:cubicBezTo>
                <a:cubicBezTo>
                  <a:pt x="21600" y="9408"/>
                  <a:pt x="18566" y="6027"/>
                  <a:pt x="14625" y="5480"/>
                </a:cubicBezTo>
                <a:close/>
                <a:moveTo>
                  <a:pt x="5430" y="12825"/>
                </a:moveTo>
                <a:lnTo>
                  <a:pt x="1800" y="12825"/>
                </a:lnTo>
                <a:lnTo>
                  <a:pt x="1800" y="1800"/>
                </a:lnTo>
                <a:lnTo>
                  <a:pt x="12825" y="1800"/>
                </a:lnTo>
                <a:lnTo>
                  <a:pt x="12825" y="5430"/>
                </a:lnTo>
                <a:cubicBezTo>
                  <a:pt x="8891" y="5755"/>
                  <a:pt x="5755" y="8890"/>
                  <a:pt x="5430" y="12825"/>
                </a:cubicBezTo>
                <a:close/>
                <a:moveTo>
                  <a:pt x="13500" y="19800"/>
                </a:moveTo>
                <a:cubicBezTo>
                  <a:pt x="10411" y="19800"/>
                  <a:pt x="7839" y="17563"/>
                  <a:pt x="7306" y="14625"/>
                </a:cubicBezTo>
                <a:lnTo>
                  <a:pt x="14625" y="14625"/>
                </a:lnTo>
                <a:lnTo>
                  <a:pt x="14625" y="7306"/>
                </a:lnTo>
                <a:cubicBezTo>
                  <a:pt x="17563" y="7838"/>
                  <a:pt x="19800" y="10410"/>
                  <a:pt x="19800" y="13500"/>
                </a:cubicBezTo>
                <a:cubicBezTo>
                  <a:pt x="19800" y="16974"/>
                  <a:pt x="16974" y="19800"/>
                  <a:pt x="13500" y="19800"/>
                </a:cubicBezTo>
                <a:close/>
                <a:moveTo>
                  <a:pt x="13500" y="19800"/>
                </a:moveTo>
              </a:path>
            </a:pathLst>
          </a:custGeom>
          <a:solidFill>
            <a:schemeClr val="accent2">
              <a:lumMod val="60000"/>
              <a:lumOff val="40000"/>
            </a:schemeClr>
          </a:solid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54" name="AutoShape 121"/>
          <p:cNvSpPr>
            <a:spLocks noChangeAspect="1"/>
          </p:cNvSpPr>
          <p:nvPr/>
        </p:nvSpPr>
        <p:spPr bwMode="auto">
          <a:xfrm>
            <a:off x="684874" y="4596560"/>
            <a:ext cx="414699" cy="414699"/>
          </a:xfrm>
          <a:custGeom>
            <a:avLst/>
            <a:gdLst>
              <a:gd name="T0" fmla="*/ 101597923 w 21600"/>
              <a:gd name="T1" fmla="*/ 0 h 21600"/>
              <a:gd name="T2" fmla="*/ 0 w 21600"/>
              <a:gd name="T3" fmla="*/ 101597923 h 21600"/>
              <a:gd name="T4" fmla="*/ 101597923 w 21600"/>
              <a:gd name="T5" fmla="*/ 203194979 h 21600"/>
              <a:gd name="T6" fmla="*/ 203194979 w 21600"/>
              <a:gd name="T7" fmla="*/ 101597923 h 21600"/>
              <a:gd name="T8" fmla="*/ 101597923 w 21600"/>
              <a:gd name="T9" fmla="*/ 0 h 21600"/>
              <a:gd name="T10" fmla="*/ 177795181 w 21600"/>
              <a:gd name="T11" fmla="*/ 101597923 h 21600"/>
              <a:gd name="T12" fmla="*/ 163694596 w 21600"/>
              <a:gd name="T13" fmla="*/ 145669963 h 21600"/>
              <a:gd name="T14" fmla="*/ 57525016 w 21600"/>
              <a:gd name="T15" fmla="*/ 39500383 h 21600"/>
              <a:gd name="T16" fmla="*/ 101597923 w 21600"/>
              <a:gd name="T17" fmla="*/ 25399700 h 21600"/>
              <a:gd name="T18" fmla="*/ 177795181 w 21600"/>
              <a:gd name="T19" fmla="*/ 101597923 h 21600"/>
              <a:gd name="T20" fmla="*/ 25399700 w 21600"/>
              <a:gd name="T21" fmla="*/ 101597923 h 21600"/>
              <a:gd name="T22" fmla="*/ 39688546 w 21600"/>
              <a:gd name="T23" fmla="*/ 57251792 h 21600"/>
              <a:gd name="T24" fmla="*/ 145943088 w 21600"/>
              <a:gd name="T25" fmla="*/ 163506334 h 21600"/>
              <a:gd name="T26" fmla="*/ 101597923 w 21600"/>
              <a:gd name="T27" fmla="*/ 177795181 h 21600"/>
              <a:gd name="T28" fmla="*/ 25399700 w 21600"/>
              <a:gd name="T29" fmla="*/ 101597923 h 21600"/>
              <a:gd name="T30" fmla="*/ 25399700 w 21600"/>
              <a:gd name="T31" fmla="*/ 101597923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8900" y="10800"/>
                </a:moveTo>
                <a:cubicBezTo>
                  <a:pt x="18900" y="12545"/>
                  <a:pt x="18344" y="14162"/>
                  <a:pt x="17401" y="15485"/>
                </a:cubicBezTo>
                <a:lnTo>
                  <a:pt x="6115" y="4199"/>
                </a:lnTo>
                <a:cubicBezTo>
                  <a:pt x="7439" y="3256"/>
                  <a:pt x="9055" y="2700"/>
                  <a:pt x="10800" y="2700"/>
                </a:cubicBezTo>
                <a:cubicBezTo>
                  <a:pt x="15266" y="2700"/>
                  <a:pt x="18900" y="6334"/>
                  <a:pt x="18900" y="10800"/>
                </a:cubicBezTo>
                <a:close/>
                <a:moveTo>
                  <a:pt x="2700" y="10800"/>
                </a:moveTo>
                <a:cubicBezTo>
                  <a:pt x="2700" y="9043"/>
                  <a:pt x="3265" y="7415"/>
                  <a:pt x="4219" y="6086"/>
                </a:cubicBezTo>
                <a:lnTo>
                  <a:pt x="15514" y="17381"/>
                </a:lnTo>
                <a:cubicBezTo>
                  <a:pt x="14185" y="18335"/>
                  <a:pt x="12557" y="18900"/>
                  <a:pt x="10800" y="18900"/>
                </a:cubicBezTo>
                <a:cubicBezTo>
                  <a:pt x="6334" y="18900"/>
                  <a:pt x="2700" y="15266"/>
                  <a:pt x="2700" y="10800"/>
                </a:cubicBezTo>
                <a:close/>
                <a:moveTo>
                  <a:pt x="2700" y="10800"/>
                </a:moveTo>
              </a:path>
            </a:pathLst>
          </a:custGeom>
          <a:solidFill>
            <a:schemeClr val="accent2">
              <a:lumMod val="60000"/>
              <a:lumOff val="40000"/>
            </a:schemeClr>
          </a:solid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nvGrpSpPr>
          <p:cNvPr id="233" name="Group 68"/>
          <p:cNvGrpSpPr>
            <a:grpSpLocks noChangeAspect="1"/>
          </p:cNvGrpSpPr>
          <p:nvPr/>
        </p:nvGrpSpPr>
        <p:grpSpPr>
          <a:xfrm>
            <a:off x="4735415" y="3080302"/>
            <a:ext cx="2449841" cy="1169402"/>
            <a:chOff x="645732" y="462935"/>
            <a:chExt cx="1556423" cy="742939"/>
          </a:xfrm>
        </p:grpSpPr>
        <p:sp>
          <p:nvSpPr>
            <p:cNvPr id="1049355" name="Text Placeholder 2"/>
            <p:cNvSpPr txBox="1"/>
            <p:nvPr/>
          </p:nvSpPr>
          <p:spPr>
            <a:xfrm>
              <a:off x="645732" y="462935"/>
              <a:ext cx="1556423" cy="285799"/>
            </a:xfrm>
            <a:prstGeom prst="rect">
              <a:avLst/>
            </a:prstGeom>
          </p:spPr>
          <p:txBody>
            <a:bodyPr vert="horz"/>
            <a:lstStyle>
              <a:defPPr>
                <a:defRPr lang="zh-CN"/>
              </a:defPPr>
              <a:lvl1pPr indent="0" defTabSz="457200">
                <a:spcBef>
                  <a:spcPct val="20000"/>
                </a:spcBef>
                <a:buFont typeface="Arial" panose="020B0604020202020204"/>
                <a:buNone/>
                <a:defRPr sz="1500" baseline="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400" dirty="0"/>
                <a:t>系统独立</a:t>
              </a:r>
              <a:endParaRPr lang="en-US" sz="2400" dirty="0"/>
            </a:p>
          </p:txBody>
        </p:sp>
        <p:sp>
          <p:nvSpPr>
            <p:cNvPr id="1049356" name="Text Placeholder 8"/>
            <p:cNvSpPr txBox="1"/>
            <p:nvPr/>
          </p:nvSpPr>
          <p:spPr>
            <a:xfrm>
              <a:off x="653841" y="757394"/>
              <a:ext cx="1466850" cy="448480"/>
            </a:xfrm>
            <a:prstGeom prst="rect">
              <a:avLst/>
            </a:prstGeom>
          </p:spPr>
          <p:txBody>
            <a:bodyPr vert="horz"/>
            <a:lstStyle>
              <a:defPPr>
                <a:defRPr lang="zh-CN"/>
              </a:defPPr>
              <a:lvl1pPr indent="0" defTabSz="457200">
                <a:lnSpc>
                  <a:spcPct val="120000"/>
                </a:lnSpc>
                <a:spcBef>
                  <a:spcPct val="20000"/>
                </a:spcBef>
                <a:buFont typeface="Arial" panose="020B0604020202020204"/>
                <a:buNone/>
                <a:defRPr sz="825" baseline="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pPr latinLnBrk="1"/>
              <a:r>
                <a:rPr lang="zh-CN" altLang="en-US" sz="1600" dirty="0">
                  <a:latin typeface="微软雅黑" panose="020B0503020204020204" pitchFamily="34" charset="-122"/>
                  <a:ea typeface="微软雅黑" panose="020B0503020204020204" pitchFamily="34" charset="-122"/>
                </a:rPr>
                <a:t>分布式架构由复杂且较大规模集群构成，各个应用之间相当独立，可能由不同团队、不同语言实现。</a:t>
              </a:r>
            </a:p>
          </p:txBody>
        </p:sp>
      </p:grpSp>
      <p:grpSp>
        <p:nvGrpSpPr>
          <p:cNvPr id="234" name="Group 78"/>
          <p:cNvGrpSpPr>
            <a:grpSpLocks noChangeAspect="1"/>
          </p:cNvGrpSpPr>
          <p:nvPr/>
        </p:nvGrpSpPr>
        <p:grpSpPr>
          <a:xfrm>
            <a:off x="4748178" y="1725216"/>
            <a:ext cx="2640312" cy="1168475"/>
            <a:chOff x="603249" y="1389972"/>
            <a:chExt cx="1569890" cy="742350"/>
          </a:xfrm>
        </p:grpSpPr>
        <p:sp>
          <p:nvSpPr>
            <p:cNvPr id="1049357" name="Text Placeholder 2"/>
            <p:cNvSpPr txBox="1"/>
            <p:nvPr/>
          </p:nvSpPr>
          <p:spPr>
            <a:xfrm>
              <a:off x="603249" y="1389972"/>
              <a:ext cx="1569890" cy="285799"/>
            </a:xfrm>
            <a:prstGeom prst="rect">
              <a:avLst/>
            </a:prstGeom>
          </p:spPr>
          <p:txBody>
            <a:bodyPr vert="horz"/>
            <a:lstStyle>
              <a:defPPr>
                <a:defRPr lang="zh-CN"/>
              </a:defPPr>
              <a:lvl1pPr indent="0" defTabSz="457200">
                <a:spcBef>
                  <a:spcPct val="20000"/>
                </a:spcBef>
                <a:buFont typeface="Arial" panose="020B0604020202020204"/>
                <a:buNone/>
                <a:defRPr sz="1500" baseline="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400" dirty="0"/>
                <a:t>业务复杂</a:t>
              </a:r>
              <a:endParaRPr lang="en-US" sz="2400" dirty="0"/>
            </a:p>
          </p:txBody>
        </p:sp>
        <p:sp>
          <p:nvSpPr>
            <p:cNvPr id="1049358" name="Text Placeholder 8"/>
            <p:cNvSpPr txBox="1"/>
            <p:nvPr/>
          </p:nvSpPr>
          <p:spPr>
            <a:xfrm>
              <a:off x="603250" y="1683842"/>
              <a:ext cx="1466850" cy="448480"/>
            </a:xfrm>
            <a:prstGeom prst="rect">
              <a:avLst/>
            </a:prstGeom>
          </p:spPr>
          <p:txBody>
            <a:bodyPr vert="horz"/>
            <a:lstStyle>
              <a:defPPr>
                <a:defRPr lang="zh-CN"/>
              </a:defPPr>
              <a:lvl1pPr indent="0" defTabSz="457200">
                <a:lnSpc>
                  <a:spcPct val="120000"/>
                </a:lnSpc>
                <a:spcBef>
                  <a:spcPct val="20000"/>
                </a:spcBef>
                <a:buFont typeface="Arial" panose="020B0604020202020204"/>
                <a:buNone/>
                <a:defRPr sz="825" baseline="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600" dirty="0">
                  <a:latin typeface="微软雅黑" panose="020B0503020204020204" pitchFamily="34" charset="-122"/>
                  <a:ea typeface="微软雅黑" panose="020B0503020204020204" pitchFamily="34" charset="-122"/>
                </a:rPr>
                <a:t>复杂的调用导致系统出问题后难以定位问题。</a:t>
              </a:r>
              <a:endParaRPr lang="en-US" sz="1600" dirty="0">
                <a:latin typeface="微软雅黑" panose="020B0503020204020204" pitchFamily="34" charset="-122"/>
                <a:ea typeface="微软雅黑" panose="020B0503020204020204" pitchFamily="34" charset="-122"/>
              </a:endParaRPr>
            </a:p>
          </p:txBody>
        </p:sp>
      </p:grpSp>
      <p:grpSp>
        <p:nvGrpSpPr>
          <p:cNvPr id="235" name="Group 425"/>
          <p:cNvGrpSpPr>
            <a:grpSpLocks noChangeAspect="1"/>
          </p:cNvGrpSpPr>
          <p:nvPr/>
        </p:nvGrpSpPr>
        <p:grpSpPr bwMode="auto">
          <a:xfrm>
            <a:off x="4144730" y="3143437"/>
            <a:ext cx="448744" cy="346617"/>
            <a:chOff x="0" y="0"/>
            <a:chExt cx="572" cy="440"/>
          </a:xfrm>
          <a:solidFill>
            <a:schemeClr val="accent2">
              <a:lumMod val="60000"/>
              <a:lumOff val="40000"/>
            </a:schemeClr>
          </a:solidFill>
        </p:grpSpPr>
        <p:sp>
          <p:nvSpPr>
            <p:cNvPr id="1049359" name="AutoShape 422"/>
            <p:cNvSpPr/>
            <p:nvPr/>
          </p:nvSpPr>
          <p:spPr bwMode="auto">
            <a:xfrm>
              <a:off x="56" y="0"/>
              <a:ext cx="450" cy="2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moveTo>
                    <a:pt x="19849" y="18962"/>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60" name="AutoShape 423"/>
            <p:cNvSpPr/>
            <p:nvPr/>
          </p:nvSpPr>
          <p:spPr bwMode="auto">
            <a:xfrm>
              <a:off x="0" y="328"/>
              <a:ext cx="572" cy="6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moveTo>
                    <a:pt x="8272" y="14893"/>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9361" name="AutoShape 424"/>
            <p:cNvSpPr/>
            <p:nvPr/>
          </p:nvSpPr>
          <p:spPr bwMode="auto">
            <a:xfrm>
              <a:off x="0" y="416"/>
              <a:ext cx="572" cy="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690" y="21600"/>
                  </a:moveTo>
                  <a:cubicBezTo>
                    <a:pt x="1465" y="21600"/>
                    <a:pt x="20318" y="21600"/>
                    <a:pt x="20911" y="21600"/>
                  </a:cubicBezTo>
                  <a:cubicBezTo>
                    <a:pt x="21552" y="21600"/>
                    <a:pt x="21600" y="0"/>
                    <a:pt x="21600" y="0"/>
                  </a:cubicBezTo>
                  <a:lnTo>
                    <a:pt x="0" y="0"/>
                  </a:lnTo>
                  <a:cubicBezTo>
                    <a:pt x="0" y="0"/>
                    <a:pt x="18" y="21600"/>
                    <a:pt x="690" y="21600"/>
                  </a:cubicBezTo>
                  <a:close/>
                  <a:moveTo>
                    <a:pt x="690" y="21600"/>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sp>
        <p:nvSpPr>
          <p:cNvPr id="1049362" name="AutoShape 125"/>
          <p:cNvSpPr>
            <a:spLocks noChangeAspect="1"/>
          </p:cNvSpPr>
          <p:nvPr/>
        </p:nvSpPr>
        <p:spPr bwMode="auto">
          <a:xfrm>
            <a:off x="4214263" y="1731626"/>
            <a:ext cx="337333" cy="451839"/>
          </a:xfrm>
          <a:custGeom>
            <a:avLst/>
            <a:gdLst>
              <a:gd name="T0" fmla="*/ 80181371 w 21600"/>
              <a:gd name="T1" fmla="*/ 0 h 21600"/>
              <a:gd name="T2" fmla="*/ 8780621 w 21600"/>
              <a:gd name="T3" fmla="*/ 0 h 21600"/>
              <a:gd name="T4" fmla="*/ 0 w 21600"/>
              <a:gd name="T5" fmla="*/ 21145316 h 21600"/>
              <a:gd name="T6" fmla="*/ 0 w 21600"/>
              <a:gd name="T7" fmla="*/ 265209799 h 21600"/>
              <a:gd name="T8" fmla="*/ 8780621 w 21600"/>
              <a:gd name="T9" fmla="*/ 286355233 h 21600"/>
              <a:gd name="T10" fmla="*/ 80181371 w 21600"/>
              <a:gd name="T11" fmla="*/ 286355233 h 21600"/>
              <a:gd name="T12" fmla="*/ 88962056 w 21600"/>
              <a:gd name="T13" fmla="*/ 265209799 h 21600"/>
              <a:gd name="T14" fmla="*/ 88962056 w 21600"/>
              <a:gd name="T15" fmla="*/ 21145316 h 21600"/>
              <a:gd name="T16" fmla="*/ 80181371 w 21600"/>
              <a:gd name="T17" fmla="*/ 0 h 21600"/>
              <a:gd name="T18" fmla="*/ 44765299 w 21600"/>
              <a:gd name="T19" fmla="*/ 277711807 h 21600"/>
              <a:gd name="T20" fmla="*/ 41824542 w 21600"/>
              <a:gd name="T21" fmla="*/ 270632433 h 21600"/>
              <a:gd name="T22" fmla="*/ 44765299 w 21600"/>
              <a:gd name="T23" fmla="*/ 263553059 h 21600"/>
              <a:gd name="T24" fmla="*/ 47706056 w 21600"/>
              <a:gd name="T25" fmla="*/ 270632433 h 21600"/>
              <a:gd name="T26" fmla="*/ 44765299 w 21600"/>
              <a:gd name="T27" fmla="*/ 277711807 h 21600"/>
              <a:gd name="T28" fmla="*/ 75753841 w 21600"/>
              <a:gd name="T29" fmla="*/ 254564889 h 21600"/>
              <a:gd name="T30" fmla="*/ 13208215 w 21600"/>
              <a:gd name="T31" fmla="*/ 254564889 h 21600"/>
              <a:gd name="T32" fmla="*/ 13208215 w 21600"/>
              <a:gd name="T33" fmla="*/ 31790345 h 21600"/>
              <a:gd name="T34" fmla="*/ 75753841 w 21600"/>
              <a:gd name="T35" fmla="*/ 31790345 h 21600"/>
              <a:gd name="T36" fmla="*/ 75753841 w 21600"/>
              <a:gd name="T37" fmla="*/ 254564889 h 21600"/>
              <a:gd name="T38" fmla="*/ 75753841 w 21600"/>
              <a:gd name="T39" fmla="*/ 254564889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9468" y="0"/>
                </a:moveTo>
                <a:lnTo>
                  <a:pt x="2132" y="0"/>
                </a:lnTo>
                <a:cubicBezTo>
                  <a:pt x="955" y="0"/>
                  <a:pt x="0" y="714"/>
                  <a:pt x="0" y="1595"/>
                </a:cubicBezTo>
                <a:lnTo>
                  <a:pt x="0" y="20005"/>
                </a:lnTo>
                <a:cubicBezTo>
                  <a:pt x="0" y="20886"/>
                  <a:pt x="955" y="21600"/>
                  <a:pt x="2132" y="21600"/>
                </a:cubicBezTo>
                <a:lnTo>
                  <a:pt x="19468" y="21600"/>
                </a:lnTo>
                <a:cubicBezTo>
                  <a:pt x="20646" y="21600"/>
                  <a:pt x="21600" y="20886"/>
                  <a:pt x="21600" y="20005"/>
                </a:cubicBezTo>
                <a:lnTo>
                  <a:pt x="21600" y="1595"/>
                </a:lnTo>
                <a:cubicBezTo>
                  <a:pt x="21600" y="714"/>
                  <a:pt x="20645" y="0"/>
                  <a:pt x="19468" y="0"/>
                </a:cubicBezTo>
                <a:close/>
                <a:moveTo>
                  <a:pt x="10869" y="20948"/>
                </a:moveTo>
                <a:cubicBezTo>
                  <a:pt x="10474" y="20948"/>
                  <a:pt x="10155" y="20709"/>
                  <a:pt x="10155" y="20414"/>
                </a:cubicBezTo>
                <a:cubicBezTo>
                  <a:pt x="10155" y="20119"/>
                  <a:pt x="10474" y="19880"/>
                  <a:pt x="10869" y="19880"/>
                </a:cubicBezTo>
                <a:cubicBezTo>
                  <a:pt x="11263" y="19880"/>
                  <a:pt x="11583" y="20119"/>
                  <a:pt x="11583" y="20414"/>
                </a:cubicBezTo>
                <a:cubicBezTo>
                  <a:pt x="11583" y="20709"/>
                  <a:pt x="11263" y="20948"/>
                  <a:pt x="10869" y="20948"/>
                </a:cubicBezTo>
                <a:close/>
                <a:moveTo>
                  <a:pt x="18393" y="19202"/>
                </a:moveTo>
                <a:lnTo>
                  <a:pt x="3207" y="19202"/>
                </a:lnTo>
                <a:lnTo>
                  <a:pt x="3207" y="2398"/>
                </a:lnTo>
                <a:lnTo>
                  <a:pt x="18393" y="2398"/>
                </a:lnTo>
                <a:lnTo>
                  <a:pt x="18393" y="19202"/>
                </a:lnTo>
                <a:close/>
                <a:moveTo>
                  <a:pt x="18393" y="19202"/>
                </a:moveTo>
              </a:path>
            </a:pathLst>
          </a:custGeom>
          <a:solidFill>
            <a:schemeClr val="accent2">
              <a:lumMod val="60000"/>
              <a:lumOff val="40000"/>
            </a:schemeClr>
          </a:solid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cxnSp>
        <p:nvCxnSpPr>
          <p:cNvPr id="3145835" name="Straight Connector 92"/>
          <p:cNvCxnSpPr>
            <a:cxnSpLocks noChangeAspect="1"/>
            <a:stCxn id="1049352" idx="3"/>
          </p:cNvCxnSpPr>
          <p:nvPr/>
        </p:nvCxnSpPr>
        <p:spPr>
          <a:xfrm flipV="1">
            <a:off x="3986164" y="1376769"/>
            <a:ext cx="44821" cy="4166358"/>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049363"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接口运维平台</a:t>
            </a:r>
            <a:r>
              <a:rPr kumimoji="1" lang="zh-CN" altLang="en-US" sz="3200" b="0" dirty="0">
                <a:latin typeface="微软雅黑" panose="020B0503020204020204" pitchFamily="34" charset="-122"/>
                <a:ea typeface="微软雅黑" panose="020B0503020204020204" pitchFamily="34" charset="-122"/>
              </a:rPr>
              <a:t>：应用系统现状</a:t>
            </a:r>
          </a:p>
        </p:txBody>
      </p:sp>
      <p:grpSp>
        <p:nvGrpSpPr>
          <p:cNvPr id="236" name="组合 69"/>
          <p:cNvGrpSpPr/>
          <p:nvPr/>
        </p:nvGrpSpPr>
        <p:grpSpPr bwMode="auto">
          <a:xfrm>
            <a:off x="349888" y="221558"/>
            <a:ext cx="263525" cy="393700"/>
            <a:chOff x="0" y="0"/>
            <a:chExt cx="213756" cy="427512"/>
          </a:xfrm>
        </p:grpSpPr>
        <p:sp>
          <p:nvSpPr>
            <p:cNvPr id="1049364"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365"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pic>
        <p:nvPicPr>
          <p:cNvPr id="2097203" name="图片 1"/>
          <p:cNvPicPr>
            <a:picLocks noChangeAspect="1"/>
          </p:cNvPicPr>
          <p:nvPr/>
        </p:nvPicPr>
        <p:blipFill>
          <a:blip r:embed="rId3"/>
          <a:stretch>
            <a:fillRect/>
          </a:stretch>
        </p:blipFill>
        <p:spPr>
          <a:xfrm>
            <a:off x="7686536" y="1963083"/>
            <a:ext cx="3542857" cy="3504762"/>
          </a:xfrm>
          <a:prstGeom prst="rect">
            <a:avLst/>
          </a:prstGeom>
        </p:spPr>
      </p:pic>
    </p:spTree>
  </p:cSld>
  <p:clrMapOvr>
    <a:masterClrMapping/>
  </p:clrMapOvr>
  <p:transition advTm="6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69" name="文本框 6"/>
          <p:cNvSpPr txBox="1"/>
          <p:nvPr/>
        </p:nvSpPr>
        <p:spPr>
          <a:xfrm>
            <a:off x="0" y="899692"/>
            <a:ext cx="4956757" cy="2015936"/>
          </a:xfrm>
          <a:prstGeom prst="rect">
            <a:avLst/>
          </a:prstGeom>
          <a:solidFill>
            <a:schemeClr val="accent1">
              <a:lumMod val="20000"/>
              <a:lumOff val="80000"/>
            </a:schemeClr>
          </a:solidFill>
        </p:spPr>
        <p:txBody>
          <a:bodyPr wrap="square" rtlCol="0">
            <a:spAutoFit/>
          </a:bodyPr>
          <a:lstStyle/>
          <a:p>
            <a:pPr>
              <a:lnSpc>
                <a:spcPts val="3000"/>
              </a:lnSpc>
            </a:pPr>
            <a:endParaRPr lang="zh-CN" altLang="en-US" sz="1400" b="1" dirty="0">
              <a:solidFill>
                <a:srgbClr val="002060"/>
              </a:solidFill>
              <a:latin typeface="微软雅黑" panose="020B0503020204020204" pitchFamily="34" charset="-122"/>
              <a:ea typeface="微软雅黑" panose="020B0503020204020204" pitchFamily="34" charset="-122"/>
              <a:sym typeface="+mn-ea"/>
            </a:endParaRPr>
          </a:p>
          <a:p>
            <a:pPr>
              <a:lnSpc>
                <a:spcPts val="3000"/>
              </a:lnSpc>
            </a:pPr>
            <a:r>
              <a:rPr lang="en-US" altLang="zh-CN" sz="1400" dirty="0">
                <a:solidFill>
                  <a:srgbClr val="002060"/>
                </a:solidFill>
                <a:latin typeface="微软雅黑" panose="020B0503020204020204" pitchFamily="34" charset="-122"/>
                <a:ea typeface="微软雅黑" panose="020B0503020204020204" pitchFamily="34" charset="-122"/>
                <a:sym typeface="+mn-ea"/>
              </a:rPr>
              <a:t>1</a:t>
            </a:r>
            <a:r>
              <a:rPr lang="zh-CN" altLang="en-US" sz="1400" dirty="0">
                <a:solidFill>
                  <a:srgbClr val="002060"/>
                </a:solidFill>
                <a:latin typeface="微软雅黑" panose="020B0503020204020204" pitchFamily="34" charset="-122"/>
                <a:ea typeface="微软雅黑" panose="020B0503020204020204" pitchFamily="34" charset="-122"/>
                <a:sym typeface="+mn-ea"/>
              </a:rPr>
              <a:t>)</a:t>
            </a:r>
            <a:r>
              <a:rPr lang="zh-CN" altLang="en-US" sz="1400" dirty="0">
                <a:solidFill>
                  <a:srgbClr val="002060"/>
                </a:solidFill>
                <a:latin typeface="微软雅黑" panose="020B0503020204020204" pitchFamily="34" charset="-122"/>
                <a:ea typeface="微软雅黑" panose="020B0503020204020204" pitchFamily="34" charset="-122"/>
              </a:rPr>
              <a:t>根据拓扑可相应计算组件、平台、物理设备的实时吞吐量</a:t>
            </a:r>
            <a:r>
              <a:rPr lang="en-US" altLang="zh-CN" sz="1400" dirty="0">
                <a:solidFill>
                  <a:srgbClr val="002060"/>
                </a:solidFill>
                <a:latin typeface="微软雅黑" panose="020B0503020204020204" pitchFamily="34" charset="-122"/>
                <a:ea typeface="微软雅黑" panose="020B0503020204020204" pitchFamily="34" charset="-122"/>
              </a:rPr>
              <a:t>;</a:t>
            </a:r>
          </a:p>
          <a:p>
            <a:pPr>
              <a:lnSpc>
                <a:spcPts val="3000"/>
              </a:lnSpc>
            </a:pPr>
            <a:r>
              <a:rPr lang="en-US" altLang="zh-CN" sz="1400" dirty="0">
                <a:solidFill>
                  <a:srgbClr val="002060"/>
                </a:solidFill>
                <a:latin typeface="微软雅黑" panose="020B0503020204020204" pitchFamily="34" charset="-122"/>
                <a:ea typeface="微软雅黑" panose="020B0503020204020204" pitchFamily="34" charset="-122"/>
                <a:sym typeface="+mn-ea"/>
              </a:rPr>
              <a:t>2</a:t>
            </a:r>
            <a:r>
              <a:rPr lang="zh-CN" altLang="en-US" sz="1400" dirty="0">
                <a:solidFill>
                  <a:srgbClr val="002060"/>
                </a:solidFill>
                <a:latin typeface="微软雅黑" panose="020B0503020204020204" pitchFamily="34" charset="-122"/>
                <a:ea typeface="微软雅黑" panose="020B0503020204020204" pitchFamily="34" charset="-122"/>
                <a:sym typeface="+mn-ea"/>
              </a:rPr>
              <a:t>)</a:t>
            </a:r>
            <a:r>
              <a:rPr lang="zh-CN" altLang="en-US" sz="1400" dirty="0">
                <a:solidFill>
                  <a:srgbClr val="002060"/>
                </a:solidFill>
                <a:latin typeface="微软雅黑" panose="020B0503020204020204" pitchFamily="34" charset="-122"/>
                <a:ea typeface="微软雅黑" panose="020B0503020204020204" pitchFamily="34" charset="-122"/>
              </a:rPr>
              <a:t>包括整体调用的响应时间和各个服务的响应时间等</a:t>
            </a:r>
            <a:r>
              <a:rPr lang="en-US" altLang="zh-CN" sz="1400" dirty="0">
                <a:solidFill>
                  <a:srgbClr val="002060"/>
                </a:solidFill>
                <a:latin typeface="微软雅黑" panose="020B0503020204020204" pitchFamily="34" charset="-122"/>
                <a:ea typeface="微软雅黑" panose="020B0503020204020204" pitchFamily="34" charset="-122"/>
              </a:rPr>
              <a:t>;</a:t>
            </a:r>
          </a:p>
          <a:p>
            <a:pPr>
              <a:lnSpc>
                <a:spcPts val="3000"/>
              </a:lnSpc>
            </a:pPr>
            <a:r>
              <a:rPr lang="en-US" altLang="zh-CN" sz="1400" dirty="0">
                <a:solidFill>
                  <a:srgbClr val="002060"/>
                </a:solidFill>
                <a:latin typeface="微软雅黑" panose="020B0503020204020204" pitchFamily="34" charset="-122"/>
                <a:ea typeface="微软雅黑" panose="020B0503020204020204" pitchFamily="34" charset="-122"/>
                <a:sym typeface="+mn-ea"/>
              </a:rPr>
              <a:t>3</a:t>
            </a:r>
            <a:r>
              <a:rPr lang="zh-CN" altLang="en-US" sz="1400" dirty="0">
                <a:solidFill>
                  <a:srgbClr val="002060"/>
                </a:solidFill>
                <a:latin typeface="微软雅黑" panose="020B0503020204020204" pitchFamily="34" charset="-122"/>
                <a:ea typeface="微软雅黑" panose="020B0503020204020204" pitchFamily="34" charset="-122"/>
                <a:sym typeface="+mn-ea"/>
              </a:rPr>
              <a:t>)</a:t>
            </a:r>
            <a:r>
              <a:rPr lang="zh-CN" altLang="en-US" sz="1400" dirty="0">
                <a:solidFill>
                  <a:srgbClr val="002060"/>
                </a:solidFill>
                <a:latin typeface="微软雅黑" panose="020B0503020204020204" pitchFamily="34" charset="-122"/>
                <a:ea typeface="微软雅黑" panose="020B0503020204020204" pitchFamily="34" charset="-122"/>
              </a:rPr>
              <a:t>错误记录，根据服务返回统计单位时间异常次数</a:t>
            </a:r>
            <a:r>
              <a:rPr lang="en-US" altLang="zh-CN" sz="1400" dirty="0">
                <a:solidFill>
                  <a:srgbClr val="002060"/>
                </a:solidFill>
                <a:latin typeface="微软雅黑" panose="020B0503020204020204" pitchFamily="34" charset="-122"/>
                <a:ea typeface="微软雅黑" panose="020B0503020204020204" pitchFamily="34" charset="-122"/>
              </a:rPr>
              <a:t>;</a:t>
            </a:r>
          </a:p>
          <a:p>
            <a:pPr>
              <a:lnSpc>
                <a:spcPts val="3000"/>
              </a:lnSpc>
            </a:pPr>
            <a:r>
              <a:rPr lang="en-US" altLang="zh-CN" sz="1400" dirty="0">
                <a:solidFill>
                  <a:srgbClr val="002060"/>
                </a:solidFill>
                <a:latin typeface="微软雅黑" panose="020B0503020204020204" pitchFamily="34" charset="-122"/>
                <a:ea typeface="微软雅黑" panose="020B0503020204020204" pitchFamily="34" charset="-122"/>
              </a:rPr>
              <a:t>4)</a:t>
            </a:r>
            <a:r>
              <a:rPr lang="zh-CN" altLang="en-US" sz="1400" dirty="0">
                <a:solidFill>
                  <a:srgbClr val="002060"/>
                </a:solidFill>
                <a:latin typeface="微软雅黑" panose="020B0503020204020204" pitchFamily="34" charset="-122"/>
                <a:ea typeface="微软雅黑" panose="020B0503020204020204" pitchFamily="34" charset="-122"/>
              </a:rPr>
              <a:t>告警功能，提供各种阀值警告功能。</a:t>
            </a:r>
            <a:endParaRPr lang="en-US" altLang="zh-CN" sz="1400" dirty="0">
              <a:solidFill>
                <a:srgbClr val="002060"/>
              </a:solidFill>
              <a:latin typeface="微软雅黑" panose="020B0503020204020204" pitchFamily="34" charset="-122"/>
              <a:ea typeface="微软雅黑" panose="020B0503020204020204" pitchFamily="34" charset="-122"/>
            </a:endParaRPr>
          </a:p>
        </p:txBody>
      </p:sp>
      <p:sp>
        <p:nvSpPr>
          <p:cNvPr id="1049370" name="AutoShape 51"/>
          <p:cNvSpPr>
            <a:spLocks noChangeArrowheads="1"/>
          </p:cNvSpPr>
          <p:nvPr/>
        </p:nvSpPr>
        <p:spPr bwMode="auto">
          <a:xfrm>
            <a:off x="0" y="804754"/>
            <a:ext cx="4956757" cy="462302"/>
          </a:xfrm>
          <a:prstGeom prst="roundRect">
            <a:avLst>
              <a:gd name="adj" fmla="val 1991"/>
            </a:avLst>
          </a:prstGeom>
          <a:solidFill>
            <a:schemeClr val="accent5"/>
          </a:solidFill>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lIns="180000" tIns="36000" rIns="0" bIns="36000" anchor="t"/>
          <a:lstStyle/>
          <a:p>
            <a:pPr algn="ctr"/>
            <a:r>
              <a:rPr lang="zh-CN" altLang="en-US" b="1" dirty="0">
                <a:solidFill>
                  <a:schemeClr val="bg1"/>
                </a:solidFill>
                <a:latin typeface="微软雅黑" panose="020B0503020204020204" pitchFamily="34" charset="-122"/>
                <a:ea typeface="微软雅黑" panose="020B0503020204020204" pitchFamily="34" charset="-122"/>
              </a:rPr>
              <a:t>核心功能</a:t>
            </a:r>
          </a:p>
        </p:txBody>
      </p:sp>
      <p:sp>
        <p:nvSpPr>
          <p:cNvPr id="1049371"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接口运维平台</a:t>
            </a:r>
          </a:p>
        </p:txBody>
      </p:sp>
      <p:grpSp>
        <p:nvGrpSpPr>
          <p:cNvPr id="240" name="组合 8"/>
          <p:cNvGrpSpPr/>
          <p:nvPr/>
        </p:nvGrpSpPr>
        <p:grpSpPr bwMode="auto">
          <a:xfrm>
            <a:off x="349888" y="221558"/>
            <a:ext cx="263525" cy="393700"/>
            <a:chOff x="0" y="0"/>
            <a:chExt cx="213756" cy="427512"/>
          </a:xfrm>
        </p:grpSpPr>
        <p:sp>
          <p:nvSpPr>
            <p:cNvPr id="1049372"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373"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pic>
        <p:nvPicPr>
          <p:cNvPr id="2097204" name="图片 2"/>
          <p:cNvPicPr>
            <a:picLocks noChangeAspect="1"/>
          </p:cNvPicPr>
          <p:nvPr/>
        </p:nvPicPr>
        <p:blipFill>
          <a:blip r:embed="rId2"/>
          <a:stretch>
            <a:fillRect/>
          </a:stretch>
        </p:blipFill>
        <p:spPr>
          <a:xfrm>
            <a:off x="-58329" y="2915628"/>
            <a:ext cx="5275098" cy="3942372"/>
          </a:xfrm>
          <a:prstGeom prst="rect">
            <a:avLst/>
          </a:prstGeom>
        </p:spPr>
      </p:pic>
      <p:pic>
        <p:nvPicPr>
          <p:cNvPr id="2097205" name="图片 3"/>
          <p:cNvPicPr>
            <a:picLocks noChangeAspect="1"/>
          </p:cNvPicPr>
          <p:nvPr/>
        </p:nvPicPr>
        <p:blipFill>
          <a:blip r:embed="rId3"/>
          <a:stretch>
            <a:fillRect/>
          </a:stretch>
        </p:blipFill>
        <p:spPr>
          <a:xfrm>
            <a:off x="4956757" y="804754"/>
            <a:ext cx="7176914" cy="4177554"/>
          </a:xfrm>
          <a:prstGeom prst="rect">
            <a:avLst/>
          </a:prstGeom>
        </p:spPr>
      </p:pic>
      <p:pic>
        <p:nvPicPr>
          <p:cNvPr id="2097206" name="图片 4"/>
          <p:cNvPicPr>
            <a:picLocks noChangeAspect="1"/>
          </p:cNvPicPr>
          <p:nvPr/>
        </p:nvPicPr>
        <p:blipFill>
          <a:blip r:embed="rId4"/>
          <a:stretch>
            <a:fillRect/>
          </a:stretch>
        </p:blipFill>
        <p:spPr>
          <a:xfrm>
            <a:off x="5187605" y="4360985"/>
            <a:ext cx="6975231" cy="2251551"/>
          </a:xfrm>
          <a:prstGeom prst="rect">
            <a:avLst/>
          </a:prstGeom>
        </p:spPr>
      </p:pic>
    </p:spTree>
  </p:cSld>
  <p:clrMapOvr>
    <a:masterClrMapping/>
  </p:clrMapOvr>
  <p:transition advTm="0">
    <p:diamon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74"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接口运维平台</a:t>
            </a:r>
          </a:p>
        </p:txBody>
      </p:sp>
      <p:grpSp>
        <p:nvGrpSpPr>
          <p:cNvPr id="242" name="组合 8"/>
          <p:cNvGrpSpPr/>
          <p:nvPr/>
        </p:nvGrpSpPr>
        <p:grpSpPr bwMode="auto">
          <a:xfrm>
            <a:off x="349888" y="221558"/>
            <a:ext cx="263525" cy="393700"/>
            <a:chOff x="0" y="0"/>
            <a:chExt cx="213756" cy="427512"/>
          </a:xfrm>
        </p:grpSpPr>
        <p:sp>
          <p:nvSpPr>
            <p:cNvPr id="1049375"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376"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377" name="文本框 11"/>
          <p:cNvSpPr txBox="1"/>
          <p:nvPr/>
        </p:nvSpPr>
        <p:spPr>
          <a:xfrm>
            <a:off x="0" y="846409"/>
            <a:ext cx="4956757" cy="2616101"/>
          </a:xfrm>
          <a:prstGeom prst="rect">
            <a:avLst/>
          </a:prstGeom>
          <a:solidFill>
            <a:schemeClr val="accent1">
              <a:lumMod val="20000"/>
              <a:lumOff val="80000"/>
            </a:schemeClr>
          </a:solidFill>
        </p:spPr>
        <p:txBody>
          <a:bodyPr wrap="square" rtlCol="0">
            <a:spAutoFit/>
          </a:bodyPr>
          <a:lstStyle/>
          <a:p>
            <a:pPr>
              <a:lnSpc>
                <a:spcPts val="3000"/>
              </a:lnSpc>
            </a:pPr>
            <a:endParaRPr lang="en-US" altLang="zh-CN" sz="1400" b="1" dirty="0">
              <a:solidFill>
                <a:srgbClr val="002060"/>
              </a:solidFill>
              <a:latin typeface="微软雅黑" panose="020B0503020204020204" pitchFamily="34" charset="-122"/>
              <a:ea typeface="微软雅黑" panose="020B0503020204020204" pitchFamily="34" charset="-122"/>
              <a:sym typeface="+mn-ea"/>
            </a:endParaRPr>
          </a:p>
          <a:p>
            <a:pPr marL="342900" indent="-342900">
              <a:lnSpc>
                <a:spcPts val="3000"/>
              </a:lnSpc>
              <a:buAutoNum type="arabicParenR"/>
            </a:pPr>
            <a:r>
              <a:rPr lang="en-US" altLang="zh-CN" sz="1400" dirty="0">
                <a:solidFill>
                  <a:srgbClr val="002060"/>
                </a:solidFill>
                <a:latin typeface="微软雅黑" panose="020B0503020204020204" pitchFamily="34" charset="-122"/>
                <a:ea typeface="微软雅黑" panose="020B0503020204020204" pitchFamily="34" charset="-122"/>
              </a:rPr>
              <a:t>AGENT</a:t>
            </a:r>
            <a:r>
              <a:rPr lang="zh-CN" altLang="en-US" sz="1400" dirty="0">
                <a:solidFill>
                  <a:srgbClr val="002060"/>
                </a:solidFill>
                <a:latin typeface="微软雅黑" panose="020B0503020204020204" pitchFamily="34" charset="-122"/>
                <a:ea typeface="微软雅黑" panose="020B0503020204020204" pitchFamily="34" charset="-122"/>
              </a:rPr>
              <a:t>无侵入部署对原服务无影响，资源消耗极低；</a:t>
            </a:r>
            <a:endParaRPr lang="en-US" altLang="zh-CN" sz="1400" dirty="0">
              <a:solidFill>
                <a:srgbClr val="002060"/>
              </a:solidFill>
              <a:latin typeface="微软雅黑" panose="020B0503020204020204" pitchFamily="34" charset="-122"/>
              <a:ea typeface="微软雅黑" panose="020B0503020204020204" pitchFamily="34" charset="-122"/>
            </a:endParaRPr>
          </a:p>
          <a:p>
            <a:pPr marL="342900" indent="-342900">
              <a:lnSpc>
                <a:spcPts val="3000"/>
              </a:lnSpc>
              <a:buAutoNum type="arabicParenR"/>
            </a:pPr>
            <a:r>
              <a:rPr lang="zh-CN" altLang="en-US" sz="1400" dirty="0">
                <a:solidFill>
                  <a:srgbClr val="002060"/>
                </a:solidFill>
                <a:latin typeface="微软雅黑" panose="020B0503020204020204" pitchFamily="34" charset="-122"/>
                <a:ea typeface="微软雅黑" panose="020B0503020204020204" pitchFamily="34" charset="-122"/>
              </a:rPr>
              <a:t>准确掌握生产一线应用部署情况；</a:t>
            </a:r>
            <a:endParaRPr lang="en-US" altLang="zh-CN" sz="1400" dirty="0">
              <a:solidFill>
                <a:srgbClr val="002060"/>
              </a:solidFill>
              <a:latin typeface="微软雅黑" panose="020B0503020204020204" pitchFamily="34" charset="-122"/>
              <a:ea typeface="微软雅黑" panose="020B0503020204020204" pitchFamily="34" charset="-122"/>
            </a:endParaRPr>
          </a:p>
          <a:p>
            <a:pPr marL="342900" indent="-342900">
              <a:lnSpc>
                <a:spcPts val="3000"/>
              </a:lnSpc>
              <a:buAutoNum type="arabicParenR"/>
            </a:pPr>
            <a:r>
              <a:rPr lang="zh-CN" altLang="en-US" sz="1400" dirty="0">
                <a:solidFill>
                  <a:srgbClr val="002060"/>
                </a:solidFill>
                <a:latin typeface="微软雅黑" panose="020B0503020204020204" pitchFamily="34" charset="-122"/>
                <a:ea typeface="微软雅黑" panose="020B0503020204020204" pitchFamily="34" charset="-122"/>
              </a:rPr>
              <a:t>提供可追溯的性能数据，量化 </a:t>
            </a:r>
            <a:r>
              <a:rPr lang="en-US" altLang="zh-CN" sz="1400" dirty="0">
                <a:solidFill>
                  <a:srgbClr val="002060"/>
                </a:solidFill>
                <a:latin typeface="微软雅黑" panose="020B0503020204020204" pitchFamily="34" charset="-122"/>
                <a:ea typeface="微软雅黑" panose="020B0503020204020204" pitchFamily="34" charset="-122"/>
              </a:rPr>
              <a:t>IT</a:t>
            </a:r>
            <a:r>
              <a:rPr lang="zh-CN" altLang="en-US" sz="1400" dirty="0">
                <a:solidFill>
                  <a:srgbClr val="002060"/>
                </a:solidFill>
                <a:latin typeface="微软雅黑" panose="020B0503020204020204" pitchFamily="34" charset="-122"/>
                <a:ea typeface="微软雅黑" panose="020B0503020204020204" pitchFamily="34" charset="-122"/>
              </a:rPr>
              <a:t>系统服务状态；</a:t>
            </a:r>
            <a:endParaRPr lang="en-US" altLang="zh-CN" sz="1400" dirty="0">
              <a:solidFill>
                <a:srgbClr val="002060"/>
              </a:solidFill>
              <a:latin typeface="微软雅黑" panose="020B0503020204020204" pitchFamily="34" charset="-122"/>
              <a:ea typeface="微软雅黑" panose="020B0503020204020204" pitchFamily="34" charset="-122"/>
            </a:endParaRPr>
          </a:p>
          <a:p>
            <a:pPr marL="342900" indent="-342900">
              <a:lnSpc>
                <a:spcPts val="3000"/>
              </a:lnSpc>
              <a:buFontTx/>
              <a:buAutoNum type="arabicParenR"/>
            </a:pPr>
            <a:r>
              <a:rPr lang="zh-CN" altLang="en-US" sz="1400" dirty="0">
                <a:solidFill>
                  <a:srgbClr val="002060"/>
                </a:solidFill>
                <a:latin typeface="微软雅黑" panose="020B0503020204020204" pitchFamily="34" charset="-122"/>
                <a:ea typeface="微软雅黑" panose="020B0503020204020204" pitchFamily="34" charset="-122"/>
              </a:rPr>
              <a:t>从调用链全流程性能角度，识别关键调用链，协助系统人员持续性的优化。</a:t>
            </a:r>
            <a:endParaRPr lang="en-US" altLang="zh-CN" sz="1400" dirty="0">
              <a:solidFill>
                <a:srgbClr val="002060"/>
              </a:solidFill>
              <a:latin typeface="微软雅黑" panose="020B0503020204020204" pitchFamily="34" charset="-122"/>
              <a:ea typeface="微软雅黑" panose="020B0503020204020204" pitchFamily="34" charset="-122"/>
            </a:endParaRPr>
          </a:p>
          <a:p>
            <a:endParaRPr lang="zh-CN" altLang="en-US" sz="1400" dirty="0">
              <a:solidFill>
                <a:srgbClr val="002060"/>
              </a:solidFill>
              <a:latin typeface="微软雅黑" panose="020B0503020204020204" pitchFamily="34" charset="-122"/>
              <a:ea typeface="微软雅黑" panose="020B0503020204020204" pitchFamily="34" charset="-122"/>
            </a:endParaRPr>
          </a:p>
        </p:txBody>
      </p:sp>
      <p:sp>
        <p:nvSpPr>
          <p:cNvPr id="1049378" name="AutoShape 51"/>
          <p:cNvSpPr>
            <a:spLocks noChangeArrowheads="1"/>
          </p:cNvSpPr>
          <p:nvPr/>
        </p:nvSpPr>
        <p:spPr bwMode="auto">
          <a:xfrm>
            <a:off x="0" y="812108"/>
            <a:ext cx="4956757" cy="462302"/>
          </a:xfrm>
          <a:prstGeom prst="roundRect">
            <a:avLst>
              <a:gd name="adj" fmla="val 1991"/>
            </a:avLst>
          </a:prstGeom>
          <a:solidFill>
            <a:schemeClr val="accent5"/>
          </a:solidFill>
          <a:scene3d>
            <a:camera prst="orthographicFront">
              <a:rot lat="0" lon="0" rev="0"/>
            </a:camera>
            <a:lightRig rig="threePt" dir="t">
              <a:rot lat="0" lon="0" rev="1200000"/>
            </a:lightRig>
          </a:scene3d>
          <a:sp3d/>
        </p:spPr>
        <p:style>
          <a:lnRef idx="0">
            <a:schemeClr val="accent6"/>
          </a:lnRef>
          <a:fillRef idx="3">
            <a:schemeClr val="accent6"/>
          </a:fillRef>
          <a:effectRef idx="3">
            <a:schemeClr val="accent6"/>
          </a:effectRef>
          <a:fontRef idx="minor">
            <a:schemeClr val="lt1"/>
          </a:fontRef>
        </p:style>
        <p:txBody>
          <a:bodyPr lIns="180000" tIns="36000" rIns="0" bIns="36000" anchor="t"/>
          <a:lstStyle/>
          <a:p>
            <a:pPr algn="ctr"/>
            <a:r>
              <a:rPr lang="zh-CN" altLang="en-US" b="1" dirty="0">
                <a:solidFill>
                  <a:schemeClr val="bg1"/>
                </a:solidFill>
                <a:latin typeface="微软雅黑" panose="020B0503020204020204" pitchFamily="34" charset="-122"/>
                <a:ea typeface="微软雅黑" panose="020B0503020204020204" pitchFamily="34" charset="-122"/>
              </a:rPr>
              <a:t>特点、作用</a:t>
            </a:r>
          </a:p>
        </p:txBody>
      </p:sp>
      <p:pic>
        <p:nvPicPr>
          <p:cNvPr id="2097207" name="图片 2"/>
          <p:cNvPicPr>
            <a:picLocks noChangeAspect="1"/>
          </p:cNvPicPr>
          <p:nvPr/>
        </p:nvPicPr>
        <p:blipFill rotWithShape="1">
          <a:blip r:embed="rId2" cstate="print"/>
          <a:srcRect t="9936"/>
          <a:stretch>
            <a:fillRect/>
          </a:stretch>
        </p:blipFill>
        <p:spPr>
          <a:xfrm>
            <a:off x="0" y="3785424"/>
            <a:ext cx="4956757" cy="2616101"/>
          </a:xfrm>
          <a:prstGeom prst="rect">
            <a:avLst/>
          </a:prstGeom>
        </p:spPr>
      </p:pic>
      <p:pic>
        <p:nvPicPr>
          <p:cNvPr id="2097208" name="图片 3"/>
          <p:cNvPicPr>
            <a:picLocks noChangeAspect="1"/>
          </p:cNvPicPr>
          <p:nvPr/>
        </p:nvPicPr>
        <p:blipFill rotWithShape="1">
          <a:blip r:embed="rId3"/>
          <a:srcRect t="16728"/>
          <a:stretch>
            <a:fillRect/>
          </a:stretch>
        </p:blipFill>
        <p:spPr>
          <a:xfrm>
            <a:off x="4956757" y="1274410"/>
            <a:ext cx="7151078" cy="2130648"/>
          </a:xfrm>
          <a:prstGeom prst="rect">
            <a:avLst/>
          </a:prstGeom>
        </p:spPr>
      </p:pic>
      <p:pic>
        <p:nvPicPr>
          <p:cNvPr id="2097209" name="图片 4"/>
          <p:cNvPicPr>
            <a:picLocks noChangeAspect="1"/>
          </p:cNvPicPr>
          <p:nvPr/>
        </p:nvPicPr>
        <p:blipFill rotWithShape="1">
          <a:blip r:embed="rId4"/>
          <a:srcRect t="11923"/>
          <a:stretch>
            <a:fillRect/>
          </a:stretch>
        </p:blipFill>
        <p:spPr>
          <a:xfrm>
            <a:off x="4956757" y="3867360"/>
            <a:ext cx="7151078" cy="2990640"/>
          </a:xfrm>
          <a:prstGeom prst="rect">
            <a:avLst/>
          </a:prstGeom>
        </p:spPr>
      </p:pic>
    </p:spTree>
  </p:cSld>
  <p:clrMapOvr>
    <a:masterClrMapping/>
  </p:clrMapOvr>
  <p:transition advTm="0">
    <p:diamon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79" name="直接连接符 3"/>
          <p:cNvSpPr>
            <a:spLocks noChangeShapeType="1"/>
          </p:cNvSpPr>
          <p:nvPr/>
        </p:nvSpPr>
        <p:spPr bwMode="auto">
          <a:xfrm flipV="1">
            <a:off x="2115796" y="1636995"/>
            <a:ext cx="8073231" cy="30869"/>
          </a:xfrm>
          <a:prstGeom prst="line">
            <a:avLst/>
          </a:prstGeom>
          <a:noFill/>
          <a:ln w="19050">
            <a:solidFill>
              <a:schemeClr val="accent2"/>
            </a:solidFill>
            <a:bevel/>
          </a:ln>
        </p:spPr>
        <p:txBody>
          <a:bodyPr/>
          <a:lstStyle/>
          <a:p>
            <a:endParaRPr lang="zh-CN" altLang="en-US">
              <a:solidFill>
                <a:srgbClr val="002060"/>
              </a:solidFill>
            </a:endParaRPr>
          </a:p>
        </p:txBody>
      </p:sp>
      <p:sp>
        <p:nvSpPr>
          <p:cNvPr id="1049380" name="直接连接符 4"/>
          <p:cNvSpPr>
            <a:spLocks noChangeShapeType="1"/>
          </p:cNvSpPr>
          <p:nvPr/>
        </p:nvSpPr>
        <p:spPr bwMode="auto">
          <a:xfrm>
            <a:off x="4683917" y="2477802"/>
            <a:ext cx="5299916" cy="9331"/>
          </a:xfrm>
          <a:prstGeom prst="line">
            <a:avLst/>
          </a:prstGeom>
          <a:noFill/>
          <a:ln w="19050">
            <a:solidFill>
              <a:schemeClr val="accent2"/>
            </a:solidFill>
            <a:bevel/>
          </a:ln>
        </p:spPr>
        <p:txBody>
          <a:bodyPr/>
          <a:lstStyle/>
          <a:p>
            <a:endParaRPr lang="zh-CN" altLang="en-US" sz="1600" dirty="0">
              <a:solidFill>
                <a:srgbClr val="002060"/>
              </a:solidFill>
            </a:endParaRPr>
          </a:p>
        </p:txBody>
      </p:sp>
      <p:sp>
        <p:nvSpPr>
          <p:cNvPr id="1049381" name="直接连接符 5"/>
          <p:cNvSpPr>
            <a:spLocks noChangeShapeType="1"/>
          </p:cNvSpPr>
          <p:nvPr/>
        </p:nvSpPr>
        <p:spPr bwMode="auto">
          <a:xfrm flipV="1">
            <a:off x="4693285" y="1667510"/>
            <a:ext cx="635" cy="4587240"/>
          </a:xfrm>
          <a:prstGeom prst="line">
            <a:avLst/>
          </a:prstGeom>
          <a:noFill/>
          <a:ln w="19050">
            <a:solidFill>
              <a:schemeClr val="accent2"/>
            </a:solidFill>
            <a:bevel/>
          </a:ln>
        </p:spPr>
        <p:txBody>
          <a:bodyPr/>
          <a:lstStyle/>
          <a:p>
            <a:endParaRPr lang="zh-CN" altLang="en-US">
              <a:solidFill>
                <a:srgbClr val="002060"/>
              </a:solidFill>
            </a:endParaRPr>
          </a:p>
        </p:txBody>
      </p:sp>
      <p:sp>
        <p:nvSpPr>
          <p:cNvPr id="1049382" name="直接连接符 6"/>
          <p:cNvSpPr>
            <a:spLocks noChangeShapeType="1"/>
          </p:cNvSpPr>
          <p:nvPr/>
        </p:nvSpPr>
        <p:spPr bwMode="auto">
          <a:xfrm flipV="1">
            <a:off x="4683281" y="3483885"/>
            <a:ext cx="5317251"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383" name="直接连接符 7"/>
          <p:cNvSpPr>
            <a:spLocks noChangeShapeType="1"/>
          </p:cNvSpPr>
          <p:nvPr/>
        </p:nvSpPr>
        <p:spPr bwMode="auto">
          <a:xfrm flipV="1">
            <a:off x="4676298" y="4024138"/>
            <a:ext cx="5317250" cy="4"/>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384" name="TextBox 64"/>
          <p:cNvSpPr>
            <a:spLocks noChangeArrowheads="1"/>
          </p:cNvSpPr>
          <p:nvPr/>
        </p:nvSpPr>
        <p:spPr bwMode="auto">
          <a:xfrm>
            <a:off x="5240655" y="2116455"/>
            <a:ext cx="547497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2.2  大数据采集集成平台 </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385" name="TextBox 64"/>
          <p:cNvSpPr>
            <a:spLocks noChangeArrowheads="1"/>
          </p:cNvSpPr>
          <p:nvPr/>
        </p:nvSpPr>
        <p:spPr bwMode="auto">
          <a:xfrm>
            <a:off x="5240655" y="3023235"/>
            <a:ext cx="4623435"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2.4  大数据资产管理平台</a:t>
            </a: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endParaRPr lang="en-US" altLang="zh-CN" sz="24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386" name="直接连接符 10"/>
          <p:cNvSpPr>
            <a:spLocks noChangeShapeType="1"/>
          </p:cNvSpPr>
          <p:nvPr/>
        </p:nvSpPr>
        <p:spPr bwMode="auto">
          <a:xfrm flipV="1">
            <a:off x="4683916" y="2986241"/>
            <a:ext cx="5317283"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387" name="TextBox 64"/>
          <p:cNvSpPr>
            <a:spLocks noChangeArrowheads="1"/>
          </p:cNvSpPr>
          <p:nvPr/>
        </p:nvSpPr>
        <p:spPr bwMode="auto">
          <a:xfrm>
            <a:off x="5240655" y="2576195"/>
            <a:ext cx="408051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2.3  大数据处理平台</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388" name="直接连接符 12"/>
          <p:cNvSpPr>
            <a:spLocks noChangeShapeType="1"/>
          </p:cNvSpPr>
          <p:nvPr/>
        </p:nvSpPr>
        <p:spPr bwMode="auto">
          <a:xfrm>
            <a:off x="4683917" y="2043021"/>
            <a:ext cx="5299916" cy="934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389" name="TextBox 64"/>
          <p:cNvSpPr>
            <a:spLocks noChangeArrowheads="1"/>
          </p:cNvSpPr>
          <p:nvPr/>
        </p:nvSpPr>
        <p:spPr bwMode="auto">
          <a:xfrm>
            <a:off x="5240620" y="1683196"/>
            <a:ext cx="4387894"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1 大数据整体架构</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390" name="直接连接符 36"/>
          <p:cNvSpPr>
            <a:spLocks noChangeShapeType="1"/>
          </p:cNvSpPr>
          <p:nvPr/>
        </p:nvSpPr>
        <p:spPr bwMode="auto">
          <a:xfrm flipV="1">
            <a:off x="4676933" y="440040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391" name="TextBox 64"/>
          <p:cNvSpPr>
            <a:spLocks noChangeArrowheads="1"/>
          </p:cNvSpPr>
          <p:nvPr/>
        </p:nvSpPr>
        <p:spPr bwMode="auto">
          <a:xfrm>
            <a:off x="5277729" y="360544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2.5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数据交换平台</a:t>
            </a:r>
          </a:p>
        </p:txBody>
      </p:sp>
      <p:sp>
        <p:nvSpPr>
          <p:cNvPr id="1049392" name="直接连接符 36"/>
          <p:cNvSpPr>
            <a:spLocks noChangeShapeType="1"/>
          </p:cNvSpPr>
          <p:nvPr/>
        </p:nvSpPr>
        <p:spPr bwMode="auto">
          <a:xfrm flipV="1">
            <a:off x="4683918" y="492427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393" name="TextBox 64"/>
          <p:cNvSpPr>
            <a:spLocks noChangeArrowheads="1"/>
          </p:cNvSpPr>
          <p:nvPr/>
        </p:nvSpPr>
        <p:spPr bwMode="auto">
          <a:xfrm>
            <a:off x="5240899" y="4023911"/>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2.6  大数据接口运维平台</a:t>
            </a:r>
          </a:p>
        </p:txBody>
      </p:sp>
      <p:sp>
        <p:nvSpPr>
          <p:cNvPr id="1049394" name="直接连接符 36"/>
          <p:cNvSpPr>
            <a:spLocks noChangeShapeType="1"/>
          </p:cNvSpPr>
          <p:nvPr/>
        </p:nvSpPr>
        <p:spPr bwMode="auto">
          <a:xfrm flipV="1">
            <a:off x="4687093" y="557515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395" name="TextBox 64"/>
          <p:cNvSpPr>
            <a:spLocks noChangeArrowheads="1"/>
          </p:cNvSpPr>
          <p:nvPr/>
        </p:nvSpPr>
        <p:spPr bwMode="auto">
          <a:xfrm>
            <a:off x="5277485" y="4478655"/>
            <a:ext cx="5452745"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2.7  大数据分析挖掘平台 </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9396" name="直接连接符 36"/>
          <p:cNvSpPr>
            <a:spLocks noChangeShapeType="1"/>
          </p:cNvSpPr>
          <p:nvPr/>
        </p:nvSpPr>
        <p:spPr bwMode="auto">
          <a:xfrm flipV="1">
            <a:off x="4693443" y="612315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397" name="TextBox 64"/>
          <p:cNvSpPr>
            <a:spLocks noChangeArrowheads="1"/>
          </p:cNvSpPr>
          <p:nvPr/>
        </p:nvSpPr>
        <p:spPr bwMode="auto">
          <a:xfrm>
            <a:off x="5256774" y="5069756"/>
            <a:ext cx="5452887"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2.8  大数据智能平台 </a:t>
            </a: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p>
        </p:txBody>
      </p:sp>
      <p:sp>
        <p:nvSpPr>
          <p:cNvPr id="1049398" name="文本框 26"/>
          <p:cNvSpPr txBox="1"/>
          <p:nvPr/>
        </p:nvSpPr>
        <p:spPr>
          <a:xfrm>
            <a:off x="5297170" y="5640621"/>
            <a:ext cx="2116285" cy="615553"/>
          </a:xfrm>
          <a:prstGeom prst="rect">
            <a:avLst/>
          </a:prstGeom>
          <a:noFill/>
        </p:spPr>
        <p:txBody>
          <a:bodyPr wrap="none" rtlCol="0" anchor="t">
            <a:spAutoFit/>
          </a:bodyPr>
          <a:lstStyle/>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.9</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决策</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en-US" altLang="zh-CN"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dirty="0"/>
          </a:p>
        </p:txBody>
      </p:sp>
      <p:sp>
        <p:nvSpPr>
          <p:cNvPr id="1049399" name="文本框 2"/>
          <p:cNvSpPr txBox="1"/>
          <p:nvPr/>
        </p:nvSpPr>
        <p:spPr>
          <a:xfrm>
            <a:off x="2115820" y="868680"/>
            <a:ext cx="5197257" cy="769441"/>
          </a:xfrm>
          <a:prstGeom prst="rect">
            <a:avLst/>
          </a:prstGeom>
          <a:noFill/>
        </p:spPr>
        <p:txBody>
          <a:bodyPr wrap="none" rtlCol="0" anchor="t">
            <a:spAutoFit/>
          </a:bodyPr>
          <a:lstStyle/>
          <a:p>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二</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en-US"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大</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数据治理方案</a:t>
            </a:r>
            <a:endParaRPr lang="zh-CN" altLang="en-US" sz="4000" b="1" dirty="0">
              <a:solidFill>
                <a:srgbClr val="FF0000"/>
              </a:solidFill>
              <a:latin typeface="AvantGarde LT Book" pitchFamily="2" charset="0"/>
              <a:ea typeface="方正兰亭黑_GBK" pitchFamily="2" charset="-122"/>
              <a:sym typeface="Arial" panose="020B0604020202020204" pitchFamily="34" charset="0"/>
            </a:endParaRPr>
          </a:p>
        </p:txBody>
      </p:sp>
    </p:spTree>
  </p:cSld>
  <p:clrMapOvr>
    <a:masterClrMapping/>
  </p:clrMapOvr>
  <p:transition advTm="60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4304" name="图表 3"/>
          <p:cNvGraphicFramePr>
            <a:graphicFrameLocks/>
          </p:cNvGraphicFramePr>
          <p:nvPr/>
        </p:nvGraphicFramePr>
        <p:xfrm>
          <a:off x="4431423" y="876603"/>
          <a:ext cx="4563913" cy="2867633"/>
        </p:xfrm>
        <a:graphic>
          <a:graphicData uri="http://schemas.openxmlformats.org/drawingml/2006/chart">
            <c:chart xmlns:c="http://schemas.openxmlformats.org/drawingml/2006/chart" xmlns:r="http://schemas.openxmlformats.org/officeDocument/2006/relationships" r:id="rId3"/>
          </a:graphicData>
        </a:graphic>
      </p:graphicFrame>
      <p:sp>
        <p:nvSpPr>
          <p:cNvPr id="1048619" name="文本框 4"/>
          <p:cNvSpPr txBox="1"/>
          <p:nvPr/>
        </p:nvSpPr>
        <p:spPr>
          <a:xfrm>
            <a:off x="9571244" y="1420320"/>
            <a:ext cx="2266701" cy="802640"/>
          </a:xfrm>
          <a:prstGeom prst="rect">
            <a:avLst/>
          </a:prstGeom>
          <a:noFill/>
        </p:spPr>
        <p:txBody>
          <a:bodyPr wrap="square" rtlCol="0">
            <a:spAutoFit/>
          </a:bodyPr>
          <a:lstStyle/>
          <a:p>
            <a:r>
              <a:rPr lang="zh-CN" altLang="en-US" sz="1200" dirty="0">
                <a:latin typeface="微软雅黑" panose="020B0503020204020204" pitchFamily="34" charset="-122"/>
                <a:ea typeface="微软雅黑" panose="020B0503020204020204" pitchFamily="34" charset="-122"/>
              </a:rPr>
              <a:t>所涉及行业：</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政府、公安、政法、人社、审计、水务、医疗、 教育、电力、保险、银行等。</a:t>
            </a:r>
            <a:endParaRPr lang="en-US" altLang="zh-CN" sz="1200" dirty="0">
              <a:latin typeface="微软雅黑" panose="020B0503020204020204" pitchFamily="34" charset="-122"/>
              <a:ea typeface="微软雅黑" panose="020B0503020204020204" pitchFamily="34" charset="-122"/>
            </a:endParaRPr>
          </a:p>
        </p:txBody>
      </p:sp>
      <p:pic>
        <p:nvPicPr>
          <p:cNvPr id="2097157" name="图片 5"/>
          <p:cNvPicPr>
            <a:picLocks noChangeAspect="1"/>
          </p:cNvPicPr>
          <p:nvPr/>
        </p:nvPicPr>
        <p:blipFill>
          <a:blip r:embed="rId4" cstate="print"/>
          <a:stretch>
            <a:fillRect/>
          </a:stretch>
        </p:blipFill>
        <p:spPr>
          <a:xfrm>
            <a:off x="822270" y="1084410"/>
            <a:ext cx="3033245" cy="2333815"/>
          </a:xfrm>
          <a:prstGeom prst="rect">
            <a:avLst/>
          </a:prstGeom>
        </p:spPr>
      </p:pic>
      <p:sp>
        <p:nvSpPr>
          <p:cNvPr id="1048620" name="矩形 9"/>
          <p:cNvSpPr/>
          <p:nvPr/>
        </p:nvSpPr>
        <p:spPr>
          <a:xfrm>
            <a:off x="755605" y="3712194"/>
            <a:ext cx="3153048" cy="341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0000"/>
                </a:solidFill>
                <a:latin typeface="微软雅黑" panose="020B0503020204020204" pitchFamily="34" charset="-122"/>
                <a:ea typeface="微软雅黑" panose="020B0503020204020204" pitchFamily="34" charset="-122"/>
              </a:rPr>
              <a:t>没有数据</a:t>
            </a:r>
            <a:endParaRPr lang="zh-CN" altLang="en-US" sz="1600" dirty="0"/>
          </a:p>
        </p:txBody>
      </p:sp>
      <p:sp>
        <p:nvSpPr>
          <p:cNvPr id="1048621" name="矩形 10"/>
          <p:cNvSpPr/>
          <p:nvPr/>
        </p:nvSpPr>
        <p:spPr>
          <a:xfrm>
            <a:off x="762369" y="4075406"/>
            <a:ext cx="3153048" cy="1052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因为业务系统没有对数据加以保存，或者因为行政原因不能开放，即使上了大数据平台，那也只是有了“壳”而并不能发挥大数据的作用和价值。</a:t>
            </a:r>
          </a:p>
        </p:txBody>
      </p:sp>
      <p:sp>
        <p:nvSpPr>
          <p:cNvPr id="1048622" name="矩形 13"/>
          <p:cNvSpPr/>
          <p:nvPr/>
        </p:nvSpPr>
        <p:spPr>
          <a:xfrm>
            <a:off x="8850895" y="3733556"/>
            <a:ext cx="3153048" cy="341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0000"/>
                </a:solidFill>
                <a:latin typeface="微软雅黑" panose="020B0503020204020204" pitchFamily="34" charset="-122"/>
                <a:ea typeface="微软雅黑" panose="020B0503020204020204" pitchFamily="34" charset="-122"/>
              </a:rPr>
              <a:t>数据采集影响源端业务系统</a:t>
            </a:r>
            <a:endParaRPr lang="zh-CN" altLang="en-US" sz="1600" dirty="0"/>
          </a:p>
        </p:txBody>
      </p:sp>
      <p:sp>
        <p:nvSpPr>
          <p:cNvPr id="1048623" name="矩形 14"/>
          <p:cNvSpPr/>
          <p:nvPr/>
        </p:nvSpPr>
        <p:spPr>
          <a:xfrm>
            <a:off x="8850896" y="4075406"/>
            <a:ext cx="3153048" cy="1052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大多数厂商通过各种开源工具从业务系统抽取数据，侵入式的工具不但影响了源端业务系统的正常使用，而且稳定性极差，经常出现各种丢数据的情况。人员消耗大，服务成本高，不仅没有发挥大数据的价值，而且变成一种负担。</a:t>
            </a:r>
          </a:p>
        </p:txBody>
      </p:sp>
      <p:sp>
        <p:nvSpPr>
          <p:cNvPr id="1048624" name="矩形 17"/>
          <p:cNvSpPr/>
          <p:nvPr/>
        </p:nvSpPr>
        <p:spPr>
          <a:xfrm>
            <a:off x="719403" y="5208190"/>
            <a:ext cx="3153048" cy="341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0000"/>
                </a:solidFill>
                <a:latin typeface="微软雅黑" panose="020B0503020204020204" pitchFamily="34" charset="-122"/>
                <a:ea typeface="微软雅黑" panose="020B0503020204020204" pitchFamily="34" charset="-122"/>
              </a:rPr>
              <a:t>缺乏数据治理、不准确、周期长</a:t>
            </a:r>
            <a:endParaRPr lang="zh-CN" altLang="en-US" sz="1600" dirty="0"/>
          </a:p>
        </p:txBody>
      </p:sp>
      <p:sp>
        <p:nvSpPr>
          <p:cNvPr id="1048625" name="矩形 18"/>
          <p:cNvSpPr/>
          <p:nvPr/>
        </p:nvSpPr>
        <p:spPr>
          <a:xfrm>
            <a:off x="719403" y="5550040"/>
            <a:ext cx="3153048" cy="1052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缺乏数据治理，对数据中存在的数据缺失、数据散乱、数据不一致，元数据频繁变更，元数据类型多样的问题并没有真正的处理和解决，即使有了大数据平台其分析结果也不准确。导致错误的决策，大数据分析失去可信度。</a:t>
            </a:r>
          </a:p>
        </p:txBody>
      </p:sp>
      <p:sp>
        <p:nvSpPr>
          <p:cNvPr id="1048626" name="矩形 19"/>
          <p:cNvSpPr/>
          <p:nvPr/>
        </p:nvSpPr>
        <p:spPr>
          <a:xfrm>
            <a:off x="8850896" y="5313899"/>
            <a:ext cx="3153048" cy="3418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0000"/>
                </a:solidFill>
                <a:latin typeface="微软雅黑" panose="020B0503020204020204" pitchFamily="34" charset="-122"/>
                <a:ea typeface="微软雅黑" panose="020B0503020204020204" pitchFamily="34" charset="-122"/>
              </a:rPr>
              <a:t>智能应用并不智能</a:t>
            </a:r>
            <a:endParaRPr lang="zh-CN" altLang="en-US" sz="1600" dirty="0"/>
          </a:p>
        </p:txBody>
      </p:sp>
      <p:sp>
        <p:nvSpPr>
          <p:cNvPr id="1048627" name="矩形 20"/>
          <p:cNvSpPr/>
          <p:nvPr/>
        </p:nvSpPr>
        <p:spPr>
          <a:xfrm>
            <a:off x="8850895" y="5661523"/>
            <a:ext cx="3153048" cy="1052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通过对大数据与人工智能的营销，声称可以通过机器学习和深度学习的算法等，开发各种类型的智能应用，然而这些智能应用因为数据缺失、数据不准确并不能真正的落地，最后变成一个”噱头”。</a:t>
            </a:r>
          </a:p>
        </p:txBody>
      </p:sp>
      <p:sp>
        <p:nvSpPr>
          <p:cNvPr id="1048628" name="矩形 21"/>
          <p:cNvSpPr/>
          <p:nvPr/>
        </p:nvSpPr>
        <p:spPr>
          <a:xfrm>
            <a:off x="4049618" y="3754917"/>
            <a:ext cx="4660312" cy="2991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0000"/>
                </a:solidFill>
                <a:latin typeface="微软雅黑" panose="020B0503020204020204" pitchFamily="34" charset="-122"/>
                <a:ea typeface="微软雅黑" panose="020B0503020204020204" pitchFamily="34" charset="-122"/>
              </a:rPr>
              <a:t>数据孤岛，信息不一致，数据难以整合</a:t>
            </a:r>
            <a:endParaRPr lang="zh-CN" altLang="en-US" sz="1600" dirty="0"/>
          </a:p>
        </p:txBody>
      </p:sp>
      <p:sp>
        <p:nvSpPr>
          <p:cNvPr id="1048629" name="矩形 22"/>
          <p:cNvSpPr/>
          <p:nvPr/>
        </p:nvSpPr>
        <p:spPr>
          <a:xfrm>
            <a:off x="4049618" y="4075406"/>
            <a:ext cx="4660312" cy="974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由于在不同时期、应用不同技术、与不同厂商合作，建设了不同规模的业务应用系统，导致大量数据孤岛问题，系统间信息不一致且难以整合，希望通过数据治理和大数据的建设对数据加以融合，解决数据中存在的各种问题并让各系统间数据能够互联互通。</a:t>
            </a:r>
          </a:p>
        </p:txBody>
      </p:sp>
      <p:sp>
        <p:nvSpPr>
          <p:cNvPr id="1048630" name="矩形 25"/>
          <p:cNvSpPr/>
          <p:nvPr/>
        </p:nvSpPr>
        <p:spPr>
          <a:xfrm>
            <a:off x="4049618" y="5260457"/>
            <a:ext cx="4660312" cy="289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latin typeface="微软雅黑" panose="020B0503020204020204" pitchFamily="34" charset="-122"/>
                <a:ea typeface="微软雅黑" panose="020B0503020204020204" pitchFamily="34" charset="-122"/>
              </a:rPr>
              <a:t>Demo</a:t>
            </a:r>
            <a:r>
              <a:rPr lang="zh-CN" altLang="en-US" sz="1600" dirty="0">
                <a:solidFill>
                  <a:srgbClr val="FF0000"/>
                </a:solidFill>
                <a:latin typeface="微软雅黑" panose="020B0503020204020204" pitchFamily="34" charset="-122"/>
                <a:ea typeface="微软雅黑" panose="020B0503020204020204" pitchFamily="34" charset="-122"/>
              </a:rPr>
              <a:t>≠结果，可视化≠大数据分析</a:t>
            </a:r>
            <a:endParaRPr lang="zh-CN" altLang="en-US" sz="1600" dirty="0"/>
          </a:p>
        </p:txBody>
      </p:sp>
      <p:sp>
        <p:nvSpPr>
          <p:cNvPr id="1048631" name="矩形 26"/>
          <p:cNvSpPr/>
          <p:nvPr/>
        </p:nvSpPr>
        <p:spPr>
          <a:xfrm>
            <a:off x="4049618" y="5563794"/>
            <a:ext cx="4660312" cy="7994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latin typeface="微软雅黑" panose="020B0503020204020204" pitchFamily="34" charset="-122"/>
                <a:ea typeface="微软雅黑" panose="020B0503020204020204" pitchFamily="34" charset="-122"/>
              </a:rPr>
              <a:t>只关注到数据可视化中数据展示的效果，并以</a:t>
            </a:r>
            <a:r>
              <a:rPr lang="en-US" altLang="zh-CN" sz="1200" dirty="0">
                <a:solidFill>
                  <a:schemeClr val="tx1"/>
                </a:solidFill>
                <a:latin typeface="微软雅黑" panose="020B0503020204020204" pitchFamily="34" charset="-122"/>
                <a:ea typeface="微软雅黑" panose="020B0503020204020204" pitchFamily="34" charset="-122"/>
              </a:rPr>
              <a:t>Demo</a:t>
            </a:r>
            <a:r>
              <a:rPr lang="zh-CN" altLang="en-US" sz="1200" dirty="0">
                <a:solidFill>
                  <a:schemeClr val="tx1"/>
                </a:solidFill>
                <a:latin typeface="微软雅黑" panose="020B0503020204020204" pitchFamily="34" charset="-122"/>
                <a:ea typeface="微软雅黑" panose="020B0503020204020204" pitchFamily="34" charset="-122"/>
              </a:rPr>
              <a:t>和数据展示的效果来作为依据判断大数据建设的预期效果，忽略了数据采集、数据治理、数据存储和数据计算的重要性。</a:t>
            </a:r>
          </a:p>
        </p:txBody>
      </p:sp>
      <p:sp>
        <p:nvSpPr>
          <p:cNvPr id="1048632" name="标题 1"/>
          <p:cNvSpPr>
            <a:spLocks noGrp="1"/>
          </p:cNvSpPr>
          <p:nvPr>
            <p:ph type="title"/>
          </p:nvPr>
        </p:nvSpPr>
        <p:spPr/>
        <p:txBody>
          <a:bodyPr>
            <a:normAutofit/>
          </a:bodyPr>
          <a:lstStyle/>
          <a:p>
            <a:r>
              <a:rPr lang="zh-CN" altLang="en-US" sz="3200" b="0" dirty="0">
                <a:latin typeface="微软雅黑" panose="020B0503020204020204" pitchFamily="34" charset="-122"/>
                <a:ea typeface="微软雅黑" panose="020B0503020204020204" pitchFamily="34" charset="-122"/>
              </a:rPr>
              <a:t>大数据建设现状：周期长（问题、协调</a:t>
            </a:r>
            <a:r>
              <a:rPr lang="en-US" altLang="zh-CN" sz="3200" b="0" dirty="0">
                <a:latin typeface="微软雅黑" panose="020B0503020204020204" pitchFamily="34" charset="-122"/>
                <a:ea typeface="微软雅黑" panose="020B0503020204020204" pitchFamily="34" charset="-122"/>
              </a:rPr>
              <a:t>……)</a:t>
            </a:r>
            <a:endParaRPr lang="zh-CN" altLang="en-US" sz="3200" b="0" dirty="0">
              <a:latin typeface="微软雅黑" panose="020B0503020204020204" pitchFamily="34" charset="-122"/>
              <a:ea typeface="微软雅黑" panose="020B0503020204020204" pitchFamily="34" charset="-122"/>
            </a:endParaRPr>
          </a:p>
        </p:txBody>
      </p:sp>
    </p:spTree>
  </p:cSld>
  <p:clrMapOvr>
    <a:masterClrMapping/>
  </p:clrMapOvr>
  <p:transition advTm="600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00"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kumimoji="1" lang="zh-CN" altLang="en-US" sz="3200" b="0" dirty="0">
                <a:latin typeface="微软雅黑" panose="020B0503020204020204" pitchFamily="34" charset="-122"/>
                <a:ea typeface="微软雅黑" panose="020B0503020204020204" pitchFamily="34" charset="-122"/>
              </a:rPr>
              <a:t>自助统计分析</a:t>
            </a:r>
          </a:p>
        </p:txBody>
      </p:sp>
      <p:grpSp>
        <p:nvGrpSpPr>
          <p:cNvPr id="245" name="组合 69"/>
          <p:cNvGrpSpPr/>
          <p:nvPr/>
        </p:nvGrpSpPr>
        <p:grpSpPr bwMode="auto">
          <a:xfrm>
            <a:off x="349888" y="221558"/>
            <a:ext cx="263525" cy="393700"/>
            <a:chOff x="0" y="0"/>
            <a:chExt cx="213756" cy="427512"/>
          </a:xfrm>
        </p:grpSpPr>
        <p:sp>
          <p:nvSpPr>
            <p:cNvPr id="1049401"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402"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403" name="矩形 7"/>
          <p:cNvSpPr/>
          <p:nvPr/>
        </p:nvSpPr>
        <p:spPr>
          <a:xfrm>
            <a:off x="258254" y="4799302"/>
            <a:ext cx="11535786" cy="1981201"/>
          </a:xfrm>
          <a:prstGeom prst="rect">
            <a:avLst/>
          </a:prstGeom>
          <a:solidFill>
            <a:schemeClr val="accent1">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企业级、公共级大数据智能分析平台</a:t>
            </a:r>
            <a:endPar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超大数据集上提供亚秒级</a:t>
            </a:r>
            <a:r>
              <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分析能力、支持互联网级高并发访问的企业级数据仓库产品，是以行业标准的数据仓库和商业智能方法论架构</a:t>
            </a:r>
            <a:r>
              <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DW</a:t>
            </a: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Data Warehouse)</a:t>
            </a: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on Hadoop</a:t>
            </a: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的解决方案</a:t>
            </a:r>
            <a:endPar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为业务用户、分析师及工程师提供简便、快捷的大数据分析服务；</a:t>
            </a:r>
            <a:endPar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自助式敏捷</a:t>
            </a:r>
            <a:r>
              <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BI</a:t>
            </a: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：建模的高性能查询、自助式建模、无需编程、</a:t>
            </a:r>
            <a:r>
              <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JDBC</a:t>
            </a: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ODBC</a:t>
            </a: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支持、非侵入式部署等突出优点的同时</a:t>
            </a:r>
            <a:endParaRPr lang="en-US" altLang="zh-CN"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285750" lvl="0" indent="-285750">
              <a:lnSpc>
                <a:spcPct val="150000"/>
              </a:lnSpc>
              <a:buFont typeface="Arial" panose="020B0604020202020204" pitchFamily="34" charset="0"/>
              <a:buChar char="•"/>
            </a:pPr>
            <a:r>
              <a:rPr lang="zh-CN" altLang="en-US" sz="14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数据湖等方面进行了创新</a:t>
            </a:r>
            <a:endParaRPr lang="zh-CN" altLang="en-US" sz="1400" dirty="0">
              <a:solidFill>
                <a:schemeClr val="tx1"/>
              </a:solidFill>
              <a:latin typeface="微软雅黑" panose="020B0503020204020204" pitchFamily="34" charset="-122"/>
              <a:ea typeface="微软雅黑" panose="020B0503020204020204" pitchFamily="34" charset="-122"/>
            </a:endParaRPr>
          </a:p>
        </p:txBody>
      </p:sp>
      <p:pic>
        <p:nvPicPr>
          <p:cNvPr id="2097210" name="Rec 000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cstate="print"/>
          <a:srcRect t="6705"/>
          <a:stretch>
            <a:fillRect/>
          </a:stretch>
        </p:blipFill>
        <p:spPr>
          <a:xfrm>
            <a:off x="1103896" y="980464"/>
            <a:ext cx="10341758" cy="3547993"/>
          </a:xfrm>
          <a:prstGeom prst="rect">
            <a:avLst/>
          </a:prstGeom>
        </p:spPr>
      </p:pic>
    </p:spTree>
  </p:cSld>
  <p:clrMapOvr>
    <a:masterClrMapping/>
  </p:clrMapOvr>
  <p:transition advTm="6000"/>
  <p:timing>
    <p:tnLst>
      <p:par>
        <p:cTn id="1" dur="indefinite" restart="never" nodeType="tmRoot">
          <p:childTnLst>
            <p:seq concurrent="1" nextAc="seek">
              <p:cTn id="2" restart="whenNotActive" fill="hold" evtFilter="cancelBubble" nodeType="interactiveSeq">
                <p:stCondLst>
                  <p:cond evt="onClick" delay="0">
                    <p:tgtEl>
                      <p:spTgt spid="20972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097210"/>
                                        </p:tgtEl>
                                      </p:cBhvr>
                                    </p:cmd>
                                  </p:childTnLst>
                                </p:cTn>
                              </p:par>
                            </p:childTnLst>
                          </p:cTn>
                        </p:par>
                      </p:childTnLst>
                    </p:cTn>
                  </p:par>
                </p:childTnLst>
              </p:cTn>
              <p:nextCondLst>
                <p:cond evt="onClick" delay="0">
                  <p:tgtEl>
                    <p:spTgt spid="2097210"/>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07" name="标题 1"/>
          <p:cNvSpPr txBox="1"/>
          <p:nvPr/>
        </p:nvSpPr>
        <p:spPr bwMode="black">
          <a:xfrm>
            <a:off x="712470" y="-6350"/>
            <a:ext cx="11172825" cy="71628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kumimoji="1" lang="zh-CN" altLang="en-US" sz="3200" b="0" dirty="0">
                <a:latin typeface="微软雅黑" panose="020B0503020204020204" pitchFamily="34" charset="-122"/>
                <a:ea typeface="微软雅黑" panose="020B0503020204020204" pitchFamily="34" charset="-122"/>
              </a:rPr>
              <a:t>自助统计分析功能</a:t>
            </a:r>
          </a:p>
        </p:txBody>
      </p:sp>
      <p:grpSp>
        <p:nvGrpSpPr>
          <p:cNvPr id="249" name="组合 69"/>
          <p:cNvGrpSpPr/>
          <p:nvPr/>
        </p:nvGrpSpPr>
        <p:grpSpPr bwMode="auto">
          <a:xfrm>
            <a:off x="349888" y="221558"/>
            <a:ext cx="263525" cy="393700"/>
            <a:chOff x="0" y="0"/>
            <a:chExt cx="213756" cy="427512"/>
          </a:xfrm>
        </p:grpSpPr>
        <p:sp>
          <p:nvSpPr>
            <p:cNvPr id="1049408"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409"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pic>
        <p:nvPicPr>
          <p:cNvPr id="2097211" name="图片 67"/>
          <p:cNvPicPr>
            <a:picLocks noChangeAspect="1"/>
          </p:cNvPicPr>
          <p:nvPr/>
        </p:nvPicPr>
        <p:blipFill>
          <a:blip r:embed="rId3"/>
          <a:stretch>
            <a:fillRect/>
          </a:stretch>
        </p:blipFill>
        <p:spPr>
          <a:xfrm>
            <a:off x="38735" y="1020445"/>
            <a:ext cx="4568825" cy="5715635"/>
          </a:xfrm>
          <a:prstGeom prst="rect">
            <a:avLst/>
          </a:prstGeom>
        </p:spPr>
      </p:pic>
      <p:sp>
        <p:nvSpPr>
          <p:cNvPr id="1049410" name="文本框 50"/>
          <p:cNvSpPr txBox="1"/>
          <p:nvPr/>
        </p:nvSpPr>
        <p:spPr>
          <a:xfrm>
            <a:off x="4709795" y="955040"/>
            <a:ext cx="7390765" cy="922020"/>
          </a:xfrm>
          <a:prstGeom prst="rect">
            <a:avLst/>
          </a:prstGeom>
          <a:noFill/>
        </p:spPr>
        <p:txBody>
          <a:bodyPr wrap="square" rtlCol="0" anchor="t">
            <a:spAutoFit/>
          </a:bodyPr>
          <a:lstStyle/>
          <a:p>
            <a:pPr marL="285750" indent="-285750" algn="l">
              <a:buFont typeface="Wingdings" panose="05000000000000000000" charset="0"/>
              <a:buChar char="Ø"/>
            </a:pPr>
            <a:r>
              <a:rPr lang="zh-CN" altLang="en-US" dirty="0"/>
              <a:t>数据集模块：该模块可对数据集进行分类管理，并可对其进行修改删除操作；主要根据业务需求构建数据模型，通过选择拖拽方式操作便捷，并可手动修改定制</a:t>
            </a:r>
          </a:p>
        </p:txBody>
      </p:sp>
      <p:pic>
        <p:nvPicPr>
          <p:cNvPr id="2097212" name="图片 51"/>
          <p:cNvPicPr>
            <a:picLocks noChangeAspect="1"/>
          </p:cNvPicPr>
          <p:nvPr/>
        </p:nvPicPr>
        <p:blipFill rotWithShape="1">
          <a:blip r:embed="rId4"/>
          <a:srcRect t="7010"/>
          <a:stretch>
            <a:fillRect/>
          </a:stretch>
        </p:blipFill>
        <p:spPr>
          <a:xfrm>
            <a:off x="4710430" y="2217682"/>
            <a:ext cx="7390765" cy="4518397"/>
          </a:xfrm>
          <a:prstGeom prst="rect">
            <a:avLst/>
          </a:prstGeom>
        </p:spPr>
      </p:pic>
    </p:spTree>
  </p:cSld>
  <p:clrMapOvr>
    <a:masterClrMapping/>
  </p:clrMapOvr>
  <p:transition advTm="60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14"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kumimoji="1" lang="zh-CN" altLang="en-US" sz="3200" b="0" dirty="0">
                <a:latin typeface="微软雅黑" panose="020B0503020204020204" pitchFamily="34" charset="-122"/>
                <a:ea typeface="微软雅黑" panose="020B0503020204020204" pitchFamily="34" charset="-122"/>
              </a:rPr>
              <a:t>自助统计分析</a:t>
            </a:r>
          </a:p>
        </p:txBody>
      </p:sp>
      <p:grpSp>
        <p:nvGrpSpPr>
          <p:cNvPr id="253" name="组合 69"/>
          <p:cNvGrpSpPr/>
          <p:nvPr/>
        </p:nvGrpSpPr>
        <p:grpSpPr bwMode="auto">
          <a:xfrm>
            <a:off x="349888" y="221558"/>
            <a:ext cx="263525" cy="393700"/>
            <a:chOff x="0" y="0"/>
            <a:chExt cx="213756" cy="427512"/>
          </a:xfrm>
        </p:grpSpPr>
        <p:sp>
          <p:nvSpPr>
            <p:cNvPr id="1049415"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416"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417" name="Rectangle 2"/>
          <p:cNvSpPr>
            <a:spLocks noChangeArrowheads="1"/>
          </p:cNvSpPr>
          <p:nvPr/>
        </p:nvSpPr>
        <p:spPr bwMode="auto">
          <a:xfrm>
            <a:off x="-30920" y="2182307"/>
            <a:ext cx="559769" cy="646331"/>
          </a:xfrm>
          <a:prstGeom prst="rect">
            <a:avLst/>
          </a:prstGeom>
          <a:noFill/>
          <a:ln>
            <a:noFill/>
          </a:ln>
          <a:effectLst/>
        </p:spPr>
        <p:txBody>
          <a:bodyPr vert="horz" wrap="none" lIns="91440" tIns="45720" rIns="91440" bIns="45720" numCol="1" anchor="ctr" anchorCtr="0" compatLnSpc="1">
            <a:spAutoFit/>
          </a:bodyPr>
          <a:lstStyle>
            <a:lvl1pPr indent="257175"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zh-CN" altLang="en-US" sz="900" dirty="0">
                <a:latin typeface="黑体" panose="02010609060101010101" charset="-122"/>
                <a:ea typeface="黑体" panose="02010609060101010101" charset="-122"/>
                <a:cs typeface="Times New Roman" panose="02020603050405020304" pitchFamily="18" charset="0"/>
              </a:rPr>
              <a:t>。</a:t>
            </a:r>
            <a:endParaRPr lang="zh-CN" altLang="en-US" sz="900" dirty="0"/>
          </a:p>
          <a:p>
            <a:pPr marL="0" marR="0" lvl="0" indent="257175" algn="l" defTabSz="914400" rtl="0" eaLnBrk="0" fontAlgn="base" latinLnBrk="0" hangingPunct="0">
              <a:lnSpc>
                <a:spcPct val="100000"/>
              </a:lnSpc>
              <a:spcBef>
                <a:spcPct val="0"/>
              </a:spcBef>
              <a:spcAft>
                <a:spcPct val="0"/>
              </a:spcAft>
              <a:buClrTx/>
              <a:buSzTx/>
              <a:buFontTx/>
              <a:buNone/>
            </a:pPr>
            <a:endParaRPr kumimoji="0" lang="zh-CN" altLang="en-US" sz="900" b="0" i="0" u="none" strike="noStrike" cap="none" normalizeH="0" baseline="0" dirty="0">
              <a:ln>
                <a:noFill/>
              </a:ln>
              <a:solidFill>
                <a:schemeClr val="tx1"/>
              </a:solidFill>
              <a:effectLst/>
            </a:endParaRPr>
          </a:p>
          <a:p>
            <a:pPr marL="0" marR="0" lvl="0" indent="257175"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
        <p:nvSpPr>
          <p:cNvPr id="1049418" name="Rectangle 3"/>
          <p:cNvSpPr>
            <a:spLocks noChangeArrowheads="1"/>
          </p:cNvSpPr>
          <p:nvPr/>
        </p:nvSpPr>
        <p:spPr bwMode="auto">
          <a:xfrm>
            <a:off x="-30920" y="5505847"/>
            <a:ext cx="12192000" cy="457200"/>
          </a:xfrm>
          <a:prstGeom prst="rect">
            <a:avLst/>
          </a:prstGeom>
          <a:noFill/>
          <a:ln>
            <a:noFill/>
          </a:ln>
          <a:effectLst/>
        </p:spPr>
        <p:txBody>
          <a:bodyPr vert="horz" wrap="none" lIns="91440" tIns="45720" rIns="91440" bIns="45720" numCol="1" anchor="ctr" anchorCtr="0" compatLnSpc="1">
            <a:spAutoFit/>
          </a:bodyPr>
          <a:lstStyle/>
          <a:p>
            <a:endParaRPr lang="zh-CN" altLang="en-US"/>
          </a:p>
        </p:txBody>
      </p:sp>
      <p:sp>
        <p:nvSpPr>
          <p:cNvPr id="1049419" name="矩形 13"/>
          <p:cNvSpPr/>
          <p:nvPr/>
        </p:nvSpPr>
        <p:spPr>
          <a:xfrm>
            <a:off x="335360" y="3333910"/>
            <a:ext cx="4195922" cy="3105682"/>
          </a:xfrm>
          <a:prstGeom prst="rect">
            <a:avLst/>
          </a:prstGeom>
          <a:solidFill>
            <a:schemeClr val="accent1">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超高性能</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支持</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ANSI SQL</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查询标准和自定义</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查询</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内存建立数据模型</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数据立方体</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Cube)</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，建模速度快 </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极低的查询开销，支持大规模并发查询场景</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Cube</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预计算技术，支持超大数据集上的亚秒级查询响应</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支持明细数据查询</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支持数据流式数据增量构建模型</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9420" name="矩形 14"/>
          <p:cNvSpPr/>
          <p:nvPr/>
        </p:nvSpPr>
        <p:spPr>
          <a:xfrm>
            <a:off x="4787672" y="3333910"/>
            <a:ext cx="4108900" cy="3105681"/>
          </a:xfrm>
          <a:prstGeom prst="rect">
            <a:avLst/>
          </a:prstGeom>
          <a:solidFill>
            <a:schemeClr val="accent1">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超高性能</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支持</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ANSI SQL</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查询标准和自定义</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SQL</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查询</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内存建立数据模型</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数据立方体</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Cube)</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，建模速度快 </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极低的查询开销，支持大规模并发查询场景</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Cube</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预计算技术，支持超大数据集上的亚秒级查询响应</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支持明细数据查询</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支持数据流式数据增量构建模型</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9421" name="矩形 15"/>
          <p:cNvSpPr/>
          <p:nvPr/>
        </p:nvSpPr>
        <p:spPr>
          <a:xfrm>
            <a:off x="9152962" y="3333909"/>
            <a:ext cx="2897224" cy="3105682"/>
          </a:xfrm>
          <a:prstGeom prst="rect">
            <a:avLst/>
          </a:prstGeom>
          <a:solidFill>
            <a:schemeClr val="accent1">
              <a:lumMod val="40000"/>
              <a:lumOff val="6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lvl="0" indent="-285750">
              <a:spcAft>
                <a:spcPts val="0"/>
              </a:spcAft>
              <a:buFont typeface="Arial" panose="020B0604020202020204" pitchFamily="34" charset="0"/>
              <a:buChar char="•"/>
            </a:pPr>
            <a:r>
              <a:rPr lang="zh-CN" altLang="en-US"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结果导出</a:t>
            </a:r>
            <a:endPar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spcAft>
                <a:spcPts val="0"/>
              </a:spcAft>
              <a:buFont typeface="Wingdings" panose="05000000000000000000" pitchFamily="2" charset="2"/>
              <a:buChar char=""/>
            </a:pP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支持结果图和表之间灵活转换，结果集的旋转</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行列转置</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，支持结果导出（</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PDF</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Excel</a:t>
            </a:r>
            <a:r>
              <a:rPr lang="zh-CN"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、图片等）和打印</a:t>
            </a:r>
            <a:r>
              <a:rPr lang="en-US" altLang="zh-CN" sz="16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sz="200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97213" name="图片 17"/>
          <p:cNvPicPr>
            <a:picLocks noChangeAspect="1"/>
          </p:cNvPicPr>
          <p:nvPr/>
        </p:nvPicPr>
        <p:blipFill>
          <a:blip r:embed="rId3" cstate="print"/>
          <a:stretch>
            <a:fillRect/>
          </a:stretch>
        </p:blipFill>
        <p:spPr>
          <a:xfrm>
            <a:off x="68580" y="931545"/>
            <a:ext cx="4463415" cy="2314575"/>
          </a:xfrm>
          <a:prstGeom prst="rect">
            <a:avLst/>
          </a:prstGeom>
        </p:spPr>
      </p:pic>
      <p:pic>
        <p:nvPicPr>
          <p:cNvPr id="2097214" name="图片 18"/>
          <p:cNvPicPr>
            <a:picLocks noChangeAspect="1"/>
          </p:cNvPicPr>
          <p:nvPr/>
        </p:nvPicPr>
        <p:blipFill>
          <a:blip r:embed="rId4" cstate="print"/>
          <a:stretch>
            <a:fillRect/>
          </a:stretch>
        </p:blipFill>
        <p:spPr>
          <a:xfrm>
            <a:off x="8534428" y="961920"/>
            <a:ext cx="3672205" cy="2120265"/>
          </a:xfrm>
          <a:prstGeom prst="rect">
            <a:avLst/>
          </a:prstGeom>
        </p:spPr>
      </p:pic>
      <p:pic>
        <p:nvPicPr>
          <p:cNvPr id="2097215" name="图片 20" descr="boardDesign_3"/>
          <p:cNvPicPr>
            <a:picLocks noChangeAspect="1"/>
          </p:cNvPicPr>
          <p:nvPr/>
        </p:nvPicPr>
        <p:blipFill>
          <a:blip r:embed="rId5"/>
          <a:stretch>
            <a:fillRect/>
          </a:stretch>
        </p:blipFill>
        <p:spPr>
          <a:xfrm>
            <a:off x="4531282" y="888961"/>
            <a:ext cx="4001694" cy="2244897"/>
          </a:xfrm>
          <a:prstGeom prst="rect">
            <a:avLst/>
          </a:prstGeom>
        </p:spPr>
      </p:pic>
    </p:spTree>
  </p:cSld>
  <p:clrMapOvr>
    <a:masterClrMapping/>
  </p:clrMapOvr>
  <p:transition advTm="60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25" name="直接连接符 3"/>
          <p:cNvSpPr>
            <a:spLocks noChangeShapeType="1"/>
          </p:cNvSpPr>
          <p:nvPr/>
        </p:nvSpPr>
        <p:spPr bwMode="auto">
          <a:xfrm flipV="1">
            <a:off x="2115796" y="1636995"/>
            <a:ext cx="8073231" cy="30869"/>
          </a:xfrm>
          <a:prstGeom prst="line">
            <a:avLst/>
          </a:prstGeom>
          <a:noFill/>
          <a:ln w="19050">
            <a:solidFill>
              <a:schemeClr val="accent2"/>
            </a:solidFill>
            <a:bevel/>
          </a:ln>
        </p:spPr>
        <p:txBody>
          <a:bodyPr/>
          <a:lstStyle/>
          <a:p>
            <a:endParaRPr lang="zh-CN" altLang="en-US">
              <a:solidFill>
                <a:srgbClr val="002060"/>
              </a:solidFill>
            </a:endParaRPr>
          </a:p>
        </p:txBody>
      </p:sp>
      <p:sp>
        <p:nvSpPr>
          <p:cNvPr id="1049426" name="直接连接符 4"/>
          <p:cNvSpPr>
            <a:spLocks noChangeShapeType="1"/>
          </p:cNvSpPr>
          <p:nvPr/>
        </p:nvSpPr>
        <p:spPr bwMode="auto">
          <a:xfrm>
            <a:off x="4683917" y="2477802"/>
            <a:ext cx="5299916" cy="9331"/>
          </a:xfrm>
          <a:prstGeom prst="line">
            <a:avLst/>
          </a:prstGeom>
          <a:noFill/>
          <a:ln w="19050">
            <a:solidFill>
              <a:schemeClr val="accent2"/>
            </a:solidFill>
            <a:bevel/>
          </a:ln>
        </p:spPr>
        <p:txBody>
          <a:bodyPr/>
          <a:lstStyle/>
          <a:p>
            <a:endParaRPr lang="zh-CN" altLang="en-US" sz="1600" dirty="0">
              <a:solidFill>
                <a:srgbClr val="002060"/>
              </a:solidFill>
            </a:endParaRPr>
          </a:p>
        </p:txBody>
      </p:sp>
      <p:sp>
        <p:nvSpPr>
          <p:cNvPr id="1049427" name="直接连接符 5"/>
          <p:cNvSpPr>
            <a:spLocks noChangeShapeType="1"/>
          </p:cNvSpPr>
          <p:nvPr/>
        </p:nvSpPr>
        <p:spPr bwMode="auto">
          <a:xfrm flipV="1">
            <a:off x="4693285" y="1667510"/>
            <a:ext cx="635" cy="4587240"/>
          </a:xfrm>
          <a:prstGeom prst="line">
            <a:avLst/>
          </a:prstGeom>
          <a:noFill/>
          <a:ln w="19050">
            <a:solidFill>
              <a:schemeClr val="accent2"/>
            </a:solidFill>
            <a:bevel/>
          </a:ln>
        </p:spPr>
        <p:txBody>
          <a:bodyPr/>
          <a:lstStyle/>
          <a:p>
            <a:endParaRPr lang="zh-CN" altLang="en-US">
              <a:solidFill>
                <a:srgbClr val="002060"/>
              </a:solidFill>
            </a:endParaRPr>
          </a:p>
        </p:txBody>
      </p:sp>
      <p:sp>
        <p:nvSpPr>
          <p:cNvPr id="1049428" name="直接连接符 6"/>
          <p:cNvSpPr>
            <a:spLocks noChangeShapeType="1"/>
          </p:cNvSpPr>
          <p:nvPr/>
        </p:nvSpPr>
        <p:spPr bwMode="auto">
          <a:xfrm flipV="1">
            <a:off x="4683281" y="3483885"/>
            <a:ext cx="5317251"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429" name="直接连接符 7"/>
          <p:cNvSpPr>
            <a:spLocks noChangeShapeType="1"/>
          </p:cNvSpPr>
          <p:nvPr/>
        </p:nvSpPr>
        <p:spPr bwMode="auto">
          <a:xfrm flipV="1">
            <a:off x="4676298" y="4024138"/>
            <a:ext cx="5317250" cy="4"/>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430" name="TextBox 64"/>
          <p:cNvSpPr>
            <a:spLocks noChangeArrowheads="1"/>
          </p:cNvSpPr>
          <p:nvPr/>
        </p:nvSpPr>
        <p:spPr bwMode="auto">
          <a:xfrm>
            <a:off x="5240655" y="2116455"/>
            <a:ext cx="547497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2.2  大数据采集集成平台 </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431" name="TextBox 64"/>
          <p:cNvSpPr>
            <a:spLocks noChangeArrowheads="1"/>
          </p:cNvSpPr>
          <p:nvPr/>
        </p:nvSpPr>
        <p:spPr bwMode="auto">
          <a:xfrm>
            <a:off x="5240655" y="3023235"/>
            <a:ext cx="4623435"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2.4  大数据资产管理平台</a:t>
            </a: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endParaRPr lang="en-US" altLang="zh-CN" sz="24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432" name="直接连接符 10"/>
          <p:cNvSpPr>
            <a:spLocks noChangeShapeType="1"/>
          </p:cNvSpPr>
          <p:nvPr/>
        </p:nvSpPr>
        <p:spPr bwMode="auto">
          <a:xfrm flipV="1">
            <a:off x="4683916" y="2986241"/>
            <a:ext cx="5317283"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433" name="TextBox 64"/>
          <p:cNvSpPr>
            <a:spLocks noChangeArrowheads="1"/>
          </p:cNvSpPr>
          <p:nvPr/>
        </p:nvSpPr>
        <p:spPr bwMode="auto">
          <a:xfrm>
            <a:off x="5240655" y="2576195"/>
            <a:ext cx="408051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2.3  大数据处理平台</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434" name="直接连接符 12"/>
          <p:cNvSpPr>
            <a:spLocks noChangeShapeType="1"/>
          </p:cNvSpPr>
          <p:nvPr/>
        </p:nvSpPr>
        <p:spPr bwMode="auto">
          <a:xfrm>
            <a:off x="4683917" y="2043021"/>
            <a:ext cx="5299916" cy="934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435" name="TextBox 64"/>
          <p:cNvSpPr>
            <a:spLocks noChangeArrowheads="1"/>
          </p:cNvSpPr>
          <p:nvPr/>
        </p:nvSpPr>
        <p:spPr bwMode="auto">
          <a:xfrm>
            <a:off x="5240620" y="1683196"/>
            <a:ext cx="4387894"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1 大数据整体架构</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436" name="直接连接符 36"/>
          <p:cNvSpPr>
            <a:spLocks noChangeShapeType="1"/>
          </p:cNvSpPr>
          <p:nvPr/>
        </p:nvSpPr>
        <p:spPr bwMode="auto">
          <a:xfrm flipV="1">
            <a:off x="4676933" y="440040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437" name="TextBox 64"/>
          <p:cNvSpPr>
            <a:spLocks noChangeArrowheads="1"/>
          </p:cNvSpPr>
          <p:nvPr/>
        </p:nvSpPr>
        <p:spPr bwMode="auto">
          <a:xfrm>
            <a:off x="5277729" y="360544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2.5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数据交换平台</a:t>
            </a:r>
          </a:p>
        </p:txBody>
      </p:sp>
      <p:sp>
        <p:nvSpPr>
          <p:cNvPr id="1049438" name="直接连接符 36"/>
          <p:cNvSpPr>
            <a:spLocks noChangeShapeType="1"/>
          </p:cNvSpPr>
          <p:nvPr/>
        </p:nvSpPr>
        <p:spPr bwMode="auto">
          <a:xfrm flipV="1">
            <a:off x="4683918" y="492427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439" name="TextBox 64"/>
          <p:cNvSpPr>
            <a:spLocks noChangeArrowheads="1"/>
          </p:cNvSpPr>
          <p:nvPr/>
        </p:nvSpPr>
        <p:spPr bwMode="auto">
          <a:xfrm>
            <a:off x="5240899" y="4023911"/>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2.6  大数据接口运维平台</a:t>
            </a:r>
          </a:p>
        </p:txBody>
      </p:sp>
      <p:sp>
        <p:nvSpPr>
          <p:cNvPr id="1049440" name="直接连接符 36"/>
          <p:cNvSpPr>
            <a:spLocks noChangeShapeType="1"/>
          </p:cNvSpPr>
          <p:nvPr/>
        </p:nvSpPr>
        <p:spPr bwMode="auto">
          <a:xfrm flipV="1">
            <a:off x="4687093" y="557515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441" name="TextBox 64"/>
          <p:cNvSpPr>
            <a:spLocks noChangeArrowheads="1"/>
          </p:cNvSpPr>
          <p:nvPr/>
        </p:nvSpPr>
        <p:spPr bwMode="auto">
          <a:xfrm>
            <a:off x="5277485" y="4478655"/>
            <a:ext cx="5452745"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2.7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分析挖掘</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9442" name="直接连接符 36"/>
          <p:cNvSpPr>
            <a:spLocks noChangeShapeType="1"/>
          </p:cNvSpPr>
          <p:nvPr/>
        </p:nvSpPr>
        <p:spPr bwMode="auto">
          <a:xfrm flipV="1">
            <a:off x="4693443" y="612315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443" name="TextBox 64"/>
          <p:cNvSpPr>
            <a:spLocks noChangeArrowheads="1"/>
          </p:cNvSpPr>
          <p:nvPr/>
        </p:nvSpPr>
        <p:spPr bwMode="auto">
          <a:xfrm>
            <a:off x="5256774" y="5069756"/>
            <a:ext cx="5452887"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2.8  大数据智能平台  </a:t>
            </a:r>
          </a:p>
        </p:txBody>
      </p:sp>
      <p:sp>
        <p:nvSpPr>
          <p:cNvPr id="1049444" name="文本框 26"/>
          <p:cNvSpPr txBox="1"/>
          <p:nvPr/>
        </p:nvSpPr>
        <p:spPr>
          <a:xfrm>
            <a:off x="5297170" y="5640621"/>
            <a:ext cx="2116285" cy="615553"/>
          </a:xfrm>
          <a:prstGeom prst="rect">
            <a:avLst/>
          </a:prstGeom>
          <a:noFill/>
        </p:spPr>
        <p:txBody>
          <a:bodyPr wrap="none" rtlCol="0" anchor="t">
            <a:spAutoFit/>
          </a:bodyPr>
          <a:lstStyle/>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.9</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决策</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en-US" altLang="zh-CN"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dirty="0"/>
          </a:p>
        </p:txBody>
      </p:sp>
      <p:sp>
        <p:nvSpPr>
          <p:cNvPr id="1049445" name="文本框 2"/>
          <p:cNvSpPr txBox="1"/>
          <p:nvPr/>
        </p:nvSpPr>
        <p:spPr>
          <a:xfrm>
            <a:off x="2115820" y="868680"/>
            <a:ext cx="5197257" cy="769441"/>
          </a:xfrm>
          <a:prstGeom prst="rect">
            <a:avLst/>
          </a:prstGeom>
          <a:noFill/>
        </p:spPr>
        <p:txBody>
          <a:bodyPr wrap="none" rtlCol="0" anchor="t">
            <a:spAutoFit/>
          </a:bodyPr>
          <a:lstStyle/>
          <a:p>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二</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en-US"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大</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数据治理方案</a:t>
            </a:r>
            <a:endParaRPr lang="zh-CN" altLang="en-US" sz="4000" b="1" dirty="0">
              <a:solidFill>
                <a:srgbClr val="FF0000"/>
              </a:solidFill>
              <a:latin typeface="AvantGarde LT Book" pitchFamily="2" charset="0"/>
              <a:ea typeface="方正兰亭黑_GBK" pitchFamily="2" charset="-122"/>
              <a:sym typeface="Arial" panose="020B0604020202020204" pitchFamily="34" charset="0"/>
            </a:endParaRPr>
          </a:p>
        </p:txBody>
      </p:sp>
    </p:spTree>
  </p:cSld>
  <p:clrMapOvr>
    <a:masterClrMapping/>
  </p:clrMapOvr>
  <p:transition advTm="60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46"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en-US" altLang="en-US" sz="3200" b="0" dirty="0">
                <a:latin typeface="微软雅黑" panose="020B0503020204020204" pitchFamily="34" charset="-122"/>
                <a:ea typeface="微软雅黑" panose="020B0503020204020204" pitchFamily="34" charset="-122"/>
              </a:rPr>
              <a:t>知识图谱.</a:t>
            </a:r>
            <a:r>
              <a:rPr lang="zh-CN" altLang="en-US" sz="3200" b="0" dirty="0">
                <a:latin typeface="微软雅黑" panose="020B0503020204020204" pitchFamily="34" charset="-122"/>
                <a:ea typeface="微软雅黑" panose="020B0503020204020204" pitchFamily="34" charset="-122"/>
              </a:rPr>
              <a:t>图</a:t>
            </a:r>
          </a:p>
        </p:txBody>
      </p:sp>
      <p:grpSp>
        <p:nvGrpSpPr>
          <p:cNvPr id="258" name="组合 8"/>
          <p:cNvGrpSpPr/>
          <p:nvPr/>
        </p:nvGrpSpPr>
        <p:grpSpPr bwMode="auto">
          <a:xfrm>
            <a:off x="349888" y="221558"/>
            <a:ext cx="263525" cy="393700"/>
            <a:chOff x="0" y="0"/>
            <a:chExt cx="213756" cy="427512"/>
          </a:xfrm>
        </p:grpSpPr>
        <p:sp>
          <p:nvSpPr>
            <p:cNvPr id="1049447"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448"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pic>
        <p:nvPicPr>
          <p:cNvPr id="2097216" name="图片 2"/>
          <p:cNvPicPr>
            <a:picLocks noChangeAspect="1"/>
          </p:cNvPicPr>
          <p:nvPr/>
        </p:nvPicPr>
        <p:blipFill>
          <a:blip r:embed="rId3"/>
          <a:stretch>
            <a:fillRect/>
          </a:stretch>
        </p:blipFill>
        <p:spPr>
          <a:xfrm>
            <a:off x="111760" y="944880"/>
            <a:ext cx="5915025" cy="3152140"/>
          </a:xfrm>
          <a:prstGeom prst="rect">
            <a:avLst/>
          </a:prstGeom>
        </p:spPr>
      </p:pic>
      <p:pic>
        <p:nvPicPr>
          <p:cNvPr id="2097217" name="图片 1"/>
          <p:cNvPicPr>
            <a:picLocks noChangeAspect="1"/>
          </p:cNvPicPr>
          <p:nvPr/>
        </p:nvPicPr>
        <p:blipFill>
          <a:blip r:embed="rId4"/>
          <a:stretch>
            <a:fillRect/>
          </a:stretch>
        </p:blipFill>
        <p:spPr>
          <a:xfrm>
            <a:off x="6078855" y="810895"/>
            <a:ext cx="5862320" cy="3286125"/>
          </a:xfrm>
          <a:prstGeom prst="rect">
            <a:avLst/>
          </a:prstGeom>
        </p:spPr>
      </p:pic>
      <p:sp>
        <p:nvSpPr>
          <p:cNvPr id="1049449" name="文本框 3"/>
          <p:cNvSpPr txBox="1"/>
          <p:nvPr/>
        </p:nvSpPr>
        <p:spPr>
          <a:xfrm>
            <a:off x="111760" y="4097020"/>
            <a:ext cx="11617960" cy="2306955"/>
          </a:xfrm>
          <a:prstGeom prst="rect">
            <a:avLst/>
          </a:prstGeom>
          <a:noFill/>
        </p:spPr>
        <p:txBody>
          <a:bodyPr wrap="square" rtlCol="0" anchor="t">
            <a:spAutoFit/>
          </a:bodyPr>
          <a:lstStyle/>
          <a:p>
            <a:r>
              <a:rPr lang="zh-CN" altLang="en-US"/>
              <a:t>图是相互连接的事物及其关系的一种结构化表达。</a:t>
            </a:r>
          </a:p>
          <a:p>
            <a:r>
              <a:rPr lang="zh-CN" altLang="en-US"/>
              <a:t>信息读取是顺序的过程，要求阅读者在大脑中将信息串联形成理解，而图能够即时传达信息，易于揭示复杂的模式</a:t>
            </a:r>
            <a:r>
              <a:rPr lang="en-US" altLang="zh-CN"/>
              <a:t>.在社交网络、交通网络、通讯网络、资金网络等展现场景下，都有比较直观的展现效果</a:t>
            </a:r>
          </a:p>
          <a:p>
            <a:r>
              <a:rPr lang="en-US" altLang="zh-CN"/>
              <a:t>图存储技术是支持知识图谱应用的关键技术之一。</a:t>
            </a:r>
          </a:p>
          <a:p>
            <a:r>
              <a:rPr lang="en-US" altLang="zh-CN"/>
              <a:t>知识图谱（知识引擎）是多种技术的综合应用，包括自然语言识别（NLP）、机器</a:t>
            </a:r>
          </a:p>
          <a:p>
            <a:r>
              <a:rPr lang="en-US" altLang="zh-CN"/>
              <a:t>学习及图存储技术等，其大量知识来源于非结构化数据。</a:t>
            </a:r>
          </a:p>
          <a:p>
            <a:r>
              <a:rPr lang="en-US" altLang="zh-CN"/>
              <a:t>知识图谱的整体使用过程包括知识获取、知识融合、知识存储、知识推理、知识应</a:t>
            </a:r>
          </a:p>
          <a:p>
            <a:r>
              <a:rPr lang="en-US" altLang="zh-CN"/>
              <a:t>用等步骤，典型应用场景包括搜索引擎、问答系统等</a:t>
            </a:r>
          </a:p>
        </p:txBody>
      </p:sp>
    </p:spTree>
  </p:cSld>
  <p:clrMapOvr>
    <a:masterClrMapping/>
  </p:clrMapOvr>
  <p:transition advTm="0">
    <p:diamon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52"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en-US" altLang="en-US" sz="3200" b="0" dirty="0">
                <a:latin typeface="微软雅黑" panose="020B0503020204020204" pitchFamily="34" charset="-122"/>
                <a:ea typeface="微软雅黑" panose="020B0503020204020204" pitchFamily="34" charset="-122"/>
              </a:rPr>
              <a:t>知识图谱-构建过程.</a:t>
            </a:r>
            <a:r>
              <a:rPr lang="zh-CN" altLang="en-US" sz="3200" b="0" dirty="0">
                <a:latin typeface="微软雅黑" panose="020B0503020204020204" pitchFamily="34" charset="-122"/>
                <a:ea typeface="微软雅黑" panose="020B0503020204020204" pitchFamily="34" charset="-122"/>
              </a:rPr>
              <a:t>知识推理应用</a:t>
            </a:r>
          </a:p>
        </p:txBody>
      </p:sp>
      <p:grpSp>
        <p:nvGrpSpPr>
          <p:cNvPr id="262" name="组合 8"/>
          <p:cNvGrpSpPr/>
          <p:nvPr/>
        </p:nvGrpSpPr>
        <p:grpSpPr bwMode="auto">
          <a:xfrm>
            <a:off x="349888" y="221558"/>
            <a:ext cx="263525" cy="393700"/>
            <a:chOff x="0" y="0"/>
            <a:chExt cx="213756" cy="427512"/>
          </a:xfrm>
        </p:grpSpPr>
        <p:sp>
          <p:nvSpPr>
            <p:cNvPr id="1049453"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454"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grpSp>
        <p:nvGrpSpPr>
          <p:cNvPr id="263" name="组合 50"/>
          <p:cNvGrpSpPr/>
          <p:nvPr/>
        </p:nvGrpSpPr>
        <p:grpSpPr>
          <a:xfrm>
            <a:off x="115570" y="1036955"/>
            <a:ext cx="5783580" cy="4538345"/>
            <a:chOff x="0" y="0"/>
            <a:chExt cx="8978900" cy="4559300"/>
          </a:xfrm>
        </p:grpSpPr>
        <p:sp>
          <p:nvSpPr>
            <p:cNvPr id="1049455" name="矩形 51"/>
            <p:cNvSpPr/>
            <p:nvPr/>
          </p:nvSpPr>
          <p:spPr>
            <a:xfrm>
              <a:off x="0" y="0"/>
              <a:ext cx="8978900" cy="45593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56" name="矩形 52"/>
            <p:cNvSpPr/>
            <p:nvPr/>
          </p:nvSpPr>
          <p:spPr>
            <a:xfrm>
              <a:off x="2184400" y="596900"/>
              <a:ext cx="5156200" cy="3378200"/>
            </a:xfrm>
            <a:prstGeom prst="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zh-CN" altLang="en-US" sz="1100"/>
            </a:p>
          </p:txBody>
        </p:sp>
        <p:sp>
          <p:nvSpPr>
            <p:cNvPr id="1049457" name="矩形 53"/>
            <p:cNvSpPr/>
            <p:nvPr/>
          </p:nvSpPr>
          <p:spPr>
            <a:xfrm>
              <a:off x="2514600" y="4152900"/>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en-US" sz="1100"/>
                <a:t>知识抽取</a:t>
              </a:r>
              <a:endParaRPr lang="zh-CN" altLang="en-US" sz="1100"/>
            </a:p>
          </p:txBody>
        </p:sp>
        <p:sp>
          <p:nvSpPr>
            <p:cNvPr id="1049458" name="矩形 54"/>
            <p:cNvSpPr/>
            <p:nvPr/>
          </p:nvSpPr>
          <p:spPr>
            <a:xfrm>
              <a:off x="4203700" y="4165600"/>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en-US" sz="1100"/>
                <a:t>知识融合</a:t>
              </a:r>
              <a:endParaRPr lang="zh-CN" altLang="en-US" sz="1100"/>
            </a:p>
          </p:txBody>
        </p:sp>
        <p:sp>
          <p:nvSpPr>
            <p:cNvPr id="1049459" name="矩形 55"/>
            <p:cNvSpPr/>
            <p:nvPr/>
          </p:nvSpPr>
          <p:spPr>
            <a:xfrm>
              <a:off x="5956300" y="4152900"/>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en-US" sz="1100"/>
                <a:t>知识加工</a:t>
              </a:r>
              <a:endParaRPr lang="zh-CN" altLang="en-US" sz="1100"/>
            </a:p>
          </p:txBody>
        </p:sp>
        <p:pic>
          <p:nvPicPr>
            <p:cNvPr id="2097218" name="图片 56"/>
            <p:cNvPicPr>
              <a:picLocks noChangeAspect="1"/>
            </p:cNvPicPr>
            <p:nvPr/>
          </p:nvPicPr>
          <p:blipFill>
            <a:blip r:embed="rId3"/>
            <a:stretch>
              <a:fillRect/>
            </a:stretch>
          </p:blipFill>
          <p:spPr>
            <a:xfrm>
              <a:off x="279400" y="965200"/>
              <a:ext cx="1447800" cy="1257300"/>
            </a:xfrm>
            <a:prstGeom prst="rect">
              <a:avLst/>
            </a:prstGeom>
          </p:spPr>
        </p:pic>
        <p:pic>
          <p:nvPicPr>
            <p:cNvPr id="2097219" name="图片 57"/>
            <p:cNvPicPr>
              <a:picLocks noChangeAspect="1"/>
            </p:cNvPicPr>
            <p:nvPr/>
          </p:nvPicPr>
          <p:blipFill>
            <a:blip r:embed="rId4"/>
            <a:stretch>
              <a:fillRect/>
            </a:stretch>
          </p:blipFill>
          <p:spPr>
            <a:xfrm>
              <a:off x="266700" y="2679700"/>
              <a:ext cx="1447800" cy="850900"/>
            </a:xfrm>
            <a:prstGeom prst="rect">
              <a:avLst/>
            </a:prstGeom>
          </p:spPr>
        </p:pic>
        <p:grpSp>
          <p:nvGrpSpPr>
            <p:cNvPr id="264" name="组合 58"/>
            <p:cNvGrpSpPr/>
            <p:nvPr/>
          </p:nvGrpSpPr>
          <p:grpSpPr>
            <a:xfrm>
              <a:off x="2476500" y="2362200"/>
              <a:ext cx="1117600" cy="1371600"/>
              <a:chOff x="2476500" y="2362200"/>
              <a:chExt cx="1117600" cy="1371600"/>
            </a:xfrm>
          </p:grpSpPr>
          <p:sp>
            <p:nvSpPr>
              <p:cNvPr id="1049460" name="圆角矩形 86"/>
              <p:cNvSpPr/>
              <p:nvPr/>
            </p:nvSpPr>
            <p:spPr>
              <a:xfrm>
                <a:off x="2476500" y="2362200"/>
                <a:ext cx="11176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61" name="矩形 87"/>
              <p:cNvSpPr/>
              <p:nvPr/>
            </p:nvSpPr>
            <p:spPr>
              <a:xfrm>
                <a:off x="2603500" y="2667000"/>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en-US" sz="1100"/>
                  <a:t>实体抽取</a:t>
                </a:r>
                <a:endParaRPr lang="zh-CN" altLang="en-US" sz="1100"/>
              </a:p>
            </p:txBody>
          </p:sp>
          <p:sp>
            <p:nvSpPr>
              <p:cNvPr id="1049462" name="矩形 88"/>
              <p:cNvSpPr/>
              <p:nvPr/>
            </p:nvSpPr>
            <p:spPr>
              <a:xfrm>
                <a:off x="2603500" y="2933700"/>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en-US" sz="1100"/>
                  <a:t>关系抽取</a:t>
                </a:r>
                <a:endParaRPr lang="zh-CN" altLang="en-US" sz="1100"/>
              </a:p>
            </p:txBody>
          </p:sp>
          <p:sp>
            <p:nvSpPr>
              <p:cNvPr id="1049463" name="矩形 89"/>
              <p:cNvSpPr/>
              <p:nvPr/>
            </p:nvSpPr>
            <p:spPr>
              <a:xfrm>
                <a:off x="2603500" y="3200400"/>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en-US" sz="1100"/>
                  <a:t>属性抽取</a:t>
                </a:r>
                <a:endParaRPr lang="zh-CN" altLang="en-US" sz="1100"/>
              </a:p>
            </p:txBody>
          </p:sp>
        </p:grpSp>
        <p:grpSp>
          <p:nvGrpSpPr>
            <p:cNvPr id="265" name="组合 59"/>
            <p:cNvGrpSpPr/>
            <p:nvPr/>
          </p:nvGrpSpPr>
          <p:grpSpPr>
            <a:xfrm>
              <a:off x="4127500" y="1587500"/>
              <a:ext cx="1117600" cy="2209800"/>
              <a:chOff x="4127500" y="1587500"/>
              <a:chExt cx="1117600" cy="2209800"/>
            </a:xfrm>
          </p:grpSpPr>
          <p:sp>
            <p:nvSpPr>
              <p:cNvPr id="1049464" name="圆角矩形 81"/>
              <p:cNvSpPr/>
              <p:nvPr/>
            </p:nvSpPr>
            <p:spPr>
              <a:xfrm>
                <a:off x="4127500" y="1587500"/>
                <a:ext cx="1117600" cy="22098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65" name="矩形 82"/>
              <p:cNvSpPr/>
              <p:nvPr/>
            </p:nvSpPr>
            <p:spPr>
              <a:xfrm>
                <a:off x="4241800" y="1752600"/>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en-US" sz="1100"/>
                  <a:t>知识合并</a:t>
                </a:r>
                <a:endParaRPr lang="zh-CN" altLang="en-US" sz="1100"/>
              </a:p>
            </p:txBody>
          </p:sp>
          <p:sp>
            <p:nvSpPr>
              <p:cNvPr id="1049466" name="矩形 83"/>
              <p:cNvSpPr/>
              <p:nvPr/>
            </p:nvSpPr>
            <p:spPr>
              <a:xfrm>
                <a:off x="4241800" y="3200401"/>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en-US" sz="1100"/>
                  <a:t>实体链接</a:t>
                </a:r>
                <a:endParaRPr lang="zh-CN" altLang="en-US" sz="1100"/>
              </a:p>
            </p:txBody>
          </p:sp>
          <p:sp>
            <p:nvSpPr>
              <p:cNvPr id="1049467" name="矩形 84"/>
              <p:cNvSpPr/>
              <p:nvPr/>
            </p:nvSpPr>
            <p:spPr>
              <a:xfrm>
                <a:off x="4241800" y="2667001"/>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实体消歧</a:t>
                </a:r>
              </a:p>
            </p:txBody>
          </p:sp>
          <p:sp>
            <p:nvSpPr>
              <p:cNvPr id="1049468" name="矩形 85"/>
              <p:cNvSpPr/>
              <p:nvPr/>
            </p:nvSpPr>
            <p:spPr>
              <a:xfrm>
                <a:off x="4241800" y="2933701"/>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zh-CN" altLang="en-US" sz="1100"/>
                  <a:t>共指消解</a:t>
                </a:r>
              </a:p>
            </p:txBody>
          </p:sp>
        </p:grpSp>
        <p:grpSp>
          <p:nvGrpSpPr>
            <p:cNvPr id="266" name="组合 60"/>
            <p:cNvGrpSpPr/>
            <p:nvPr/>
          </p:nvGrpSpPr>
          <p:grpSpPr>
            <a:xfrm>
              <a:off x="5867400" y="1612900"/>
              <a:ext cx="1117600" cy="2209800"/>
              <a:chOff x="5867400" y="1612900"/>
              <a:chExt cx="1117600" cy="2209800"/>
            </a:xfrm>
          </p:grpSpPr>
          <p:sp>
            <p:nvSpPr>
              <p:cNvPr id="1049469" name="圆角矩形 77"/>
              <p:cNvSpPr/>
              <p:nvPr/>
            </p:nvSpPr>
            <p:spPr>
              <a:xfrm>
                <a:off x="5867400" y="1612900"/>
                <a:ext cx="1117600" cy="22098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70" name="矩形 78"/>
              <p:cNvSpPr/>
              <p:nvPr/>
            </p:nvSpPr>
            <p:spPr>
              <a:xfrm>
                <a:off x="5981700" y="1778000"/>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en-US" sz="1100"/>
                  <a:t>知识推理</a:t>
                </a:r>
                <a:endParaRPr lang="zh-CN" altLang="en-US" sz="1100"/>
              </a:p>
            </p:txBody>
          </p:sp>
          <p:sp>
            <p:nvSpPr>
              <p:cNvPr id="1049471" name="矩形 79"/>
              <p:cNvSpPr/>
              <p:nvPr/>
            </p:nvSpPr>
            <p:spPr>
              <a:xfrm>
                <a:off x="5994400" y="3213101"/>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en-US" sz="1100"/>
                  <a:t>本体构建</a:t>
                </a:r>
                <a:endParaRPr lang="zh-CN" altLang="en-US" sz="1100"/>
              </a:p>
            </p:txBody>
          </p:sp>
          <p:sp>
            <p:nvSpPr>
              <p:cNvPr id="1049472" name="矩形 80"/>
              <p:cNvSpPr/>
              <p:nvPr/>
            </p:nvSpPr>
            <p:spPr>
              <a:xfrm>
                <a:off x="5981700" y="2641601"/>
                <a:ext cx="863600" cy="2413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altLang="en-US" sz="1100"/>
                  <a:t>质量评估</a:t>
                </a:r>
                <a:endParaRPr lang="zh-CN" altLang="en-US" sz="1100"/>
              </a:p>
            </p:txBody>
          </p:sp>
        </p:grpSp>
        <p:sp>
          <p:nvSpPr>
            <p:cNvPr id="1049473" name="罐形 61"/>
            <p:cNvSpPr/>
            <p:nvPr/>
          </p:nvSpPr>
          <p:spPr>
            <a:xfrm>
              <a:off x="4089400" y="749300"/>
              <a:ext cx="1079500" cy="533400"/>
            </a:xfrm>
            <a:prstGeom prst="ca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1100"/>
            </a:p>
          </p:txBody>
        </p:sp>
        <p:sp>
          <p:nvSpPr>
            <p:cNvPr id="1049474" name="文本框 28"/>
            <p:cNvSpPr txBox="1"/>
            <p:nvPr/>
          </p:nvSpPr>
          <p:spPr>
            <a:xfrm>
              <a:off x="4203700" y="952500"/>
              <a:ext cx="876300" cy="228600"/>
            </a:xfrm>
            <a:prstGeom prst="rect">
              <a:avLst/>
            </a:prstGeom>
            <a:solidFill>
              <a:schemeClr val="accent6">
                <a:lumMod val="20000"/>
                <a:lumOff val="80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en-US" sz="900"/>
                <a:t>第三方知识库</a:t>
              </a:r>
              <a:endParaRPr lang="zh-CN" altLang="en-US" sz="900"/>
            </a:p>
          </p:txBody>
        </p:sp>
        <p:grpSp>
          <p:nvGrpSpPr>
            <p:cNvPr id="267" name="组合 63"/>
            <p:cNvGrpSpPr/>
            <p:nvPr/>
          </p:nvGrpSpPr>
          <p:grpSpPr>
            <a:xfrm>
              <a:off x="7810500" y="2349500"/>
              <a:ext cx="1079500" cy="812800"/>
              <a:chOff x="7810500" y="2349500"/>
              <a:chExt cx="1079500" cy="812800"/>
            </a:xfrm>
          </p:grpSpPr>
          <p:sp>
            <p:nvSpPr>
              <p:cNvPr id="1049475" name="罐形 75"/>
              <p:cNvSpPr/>
              <p:nvPr/>
            </p:nvSpPr>
            <p:spPr>
              <a:xfrm>
                <a:off x="7810500" y="2349500"/>
                <a:ext cx="1079500" cy="812800"/>
              </a:xfrm>
              <a:prstGeom prst="ca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zh-CN" altLang="en-US" sz="1100"/>
              </a:p>
            </p:txBody>
          </p:sp>
          <p:sp>
            <p:nvSpPr>
              <p:cNvPr id="1049476" name="文本框 33"/>
              <p:cNvSpPr txBox="1"/>
              <p:nvPr/>
            </p:nvSpPr>
            <p:spPr>
              <a:xfrm>
                <a:off x="7975600" y="2717800"/>
                <a:ext cx="787400" cy="228600"/>
              </a:xfrm>
              <a:prstGeom prst="rect">
                <a:avLst/>
              </a:prstGeom>
              <a:solidFill>
                <a:schemeClr val="accent6">
                  <a:lumMod val="20000"/>
                  <a:lumOff val="80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altLang="en-US" sz="1100"/>
                  <a:t>知识图库</a:t>
                </a:r>
                <a:endParaRPr lang="zh-CN" altLang="en-US" sz="1100"/>
              </a:p>
            </p:txBody>
          </p:sp>
        </p:grpSp>
        <p:sp>
          <p:nvSpPr>
            <p:cNvPr id="1049477" name="右箭头 64"/>
            <p:cNvSpPr/>
            <p:nvPr/>
          </p:nvSpPr>
          <p:spPr>
            <a:xfrm flipV="1">
              <a:off x="1778000" y="2984500"/>
              <a:ext cx="596900" cy="7620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78" name="右箭头 65"/>
            <p:cNvSpPr/>
            <p:nvPr/>
          </p:nvSpPr>
          <p:spPr>
            <a:xfrm flipV="1">
              <a:off x="1752600" y="1816100"/>
              <a:ext cx="2171700" cy="7620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79" name="右箭头 66"/>
            <p:cNvSpPr/>
            <p:nvPr/>
          </p:nvSpPr>
          <p:spPr>
            <a:xfrm flipV="1">
              <a:off x="3657600" y="2997200"/>
              <a:ext cx="431800" cy="10160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80" name="下箭头 67"/>
            <p:cNvSpPr/>
            <p:nvPr/>
          </p:nvSpPr>
          <p:spPr>
            <a:xfrm>
              <a:off x="4584700" y="2070100"/>
              <a:ext cx="101600" cy="444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81" name="下箭头 68"/>
            <p:cNvSpPr/>
            <p:nvPr/>
          </p:nvSpPr>
          <p:spPr>
            <a:xfrm rot="10800000">
              <a:off x="6464300" y="2946400"/>
              <a:ext cx="889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82" name="下箭头 69"/>
            <p:cNvSpPr/>
            <p:nvPr/>
          </p:nvSpPr>
          <p:spPr>
            <a:xfrm>
              <a:off x="6464300" y="2070100"/>
              <a:ext cx="101600" cy="444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83" name="右箭头 70"/>
            <p:cNvSpPr/>
            <p:nvPr/>
          </p:nvSpPr>
          <p:spPr>
            <a:xfrm flipV="1">
              <a:off x="7124700" y="2717800"/>
              <a:ext cx="584200" cy="8890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84" name="下箭头 71"/>
            <p:cNvSpPr/>
            <p:nvPr/>
          </p:nvSpPr>
          <p:spPr>
            <a:xfrm>
              <a:off x="4597400" y="1320800"/>
              <a:ext cx="88900" cy="254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85" name="右箭头 72"/>
            <p:cNvSpPr/>
            <p:nvPr/>
          </p:nvSpPr>
          <p:spPr>
            <a:xfrm flipV="1">
              <a:off x="5334000" y="2755900"/>
              <a:ext cx="431800" cy="10160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86" name="右箭头 73"/>
            <p:cNvSpPr/>
            <p:nvPr/>
          </p:nvSpPr>
          <p:spPr>
            <a:xfrm flipV="1">
              <a:off x="5346700" y="3302000"/>
              <a:ext cx="431800" cy="101600"/>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zh-CN" altLang="en-US" sz="1100"/>
            </a:p>
          </p:txBody>
        </p:sp>
        <p:sp>
          <p:nvSpPr>
            <p:cNvPr id="1049487" name="文本框 47"/>
            <p:cNvSpPr txBox="1"/>
            <p:nvPr/>
          </p:nvSpPr>
          <p:spPr>
            <a:xfrm>
              <a:off x="3746500" y="139700"/>
              <a:ext cx="1981200" cy="292100"/>
            </a:xfrm>
            <a:prstGeom prst="rect">
              <a:avLst/>
            </a:prstGeom>
            <a:solidFill>
              <a:schemeClr val="accent6">
                <a:lumMod val="20000"/>
                <a:lumOff val="80000"/>
              </a:schemeClr>
            </a:solidFill>
            <a:ln w="9525" cmpd="sng">
              <a:solidFill>
                <a:schemeClr val="lt1">
                  <a:shade val="50000"/>
                </a:schemeClr>
              </a:solid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altLang="en-US" sz="1600"/>
                <a:t>知识图谱构建过程</a:t>
              </a:r>
              <a:endParaRPr lang="zh-CN" altLang="en-US" sz="1600"/>
            </a:p>
          </p:txBody>
        </p:sp>
      </p:grpSp>
      <p:pic>
        <p:nvPicPr>
          <p:cNvPr id="2097220" name="图片 1"/>
          <p:cNvPicPr>
            <a:picLocks noChangeAspect="1"/>
          </p:cNvPicPr>
          <p:nvPr/>
        </p:nvPicPr>
        <p:blipFill>
          <a:blip r:embed="rId5"/>
          <a:stretch>
            <a:fillRect/>
          </a:stretch>
        </p:blipFill>
        <p:spPr>
          <a:xfrm>
            <a:off x="5981065" y="933450"/>
            <a:ext cx="5997575" cy="4641215"/>
          </a:xfrm>
          <a:prstGeom prst="rect">
            <a:avLst/>
          </a:prstGeom>
        </p:spPr>
      </p:pic>
      <p:sp>
        <p:nvSpPr>
          <p:cNvPr id="1049488" name="文本框 2"/>
          <p:cNvSpPr txBox="1"/>
          <p:nvPr/>
        </p:nvSpPr>
        <p:spPr>
          <a:xfrm>
            <a:off x="115570" y="5631815"/>
            <a:ext cx="11057890" cy="922020"/>
          </a:xfrm>
          <a:prstGeom prst="rect">
            <a:avLst/>
          </a:prstGeom>
          <a:noFill/>
        </p:spPr>
        <p:txBody>
          <a:bodyPr wrap="square" rtlCol="0" anchor="t">
            <a:spAutoFit/>
          </a:bodyPr>
          <a:lstStyle/>
          <a:p>
            <a:r>
              <a:rPr lang="zh-CN" altLang="en-US"/>
              <a:t>比如在美国限制向中兴通讯出口的消息发布之后，如果我们有中兴通讯的客户供应商、合作伙伴以及竞争对手的关系图谱，就能在中兴通讯停牌的情况下快速地筛选出受影响的国际国内上市公司从而挖掘投资机会或者进行投资组合风险控制</a:t>
            </a:r>
          </a:p>
        </p:txBody>
      </p:sp>
    </p:spTree>
  </p:cSld>
  <p:clrMapOvr>
    <a:masterClrMapping/>
  </p:clrMapOvr>
  <p:transition advTm="0">
    <p:diamon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91"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en-US" altLang="en-US" sz="3200" b="0" dirty="0">
                <a:latin typeface="微软雅黑" panose="020B0503020204020204" pitchFamily="34" charset="-122"/>
                <a:ea typeface="微软雅黑" panose="020B0503020204020204" pitchFamily="34" charset="-122"/>
              </a:rPr>
              <a:t>知识图谱-应用</a:t>
            </a:r>
            <a:endParaRPr lang="zh-CN" altLang="en-US" sz="3200" b="0" dirty="0">
              <a:latin typeface="微软雅黑" panose="020B0503020204020204" pitchFamily="34" charset="-122"/>
              <a:ea typeface="微软雅黑" panose="020B0503020204020204" pitchFamily="34" charset="-122"/>
            </a:endParaRPr>
          </a:p>
        </p:txBody>
      </p:sp>
      <p:grpSp>
        <p:nvGrpSpPr>
          <p:cNvPr id="271" name="组合 8"/>
          <p:cNvGrpSpPr/>
          <p:nvPr/>
        </p:nvGrpSpPr>
        <p:grpSpPr bwMode="auto">
          <a:xfrm>
            <a:off x="349888" y="221558"/>
            <a:ext cx="263525" cy="393700"/>
            <a:chOff x="0" y="0"/>
            <a:chExt cx="213756" cy="427512"/>
          </a:xfrm>
        </p:grpSpPr>
        <p:sp>
          <p:nvSpPr>
            <p:cNvPr id="1049492"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493"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494" name="文本框 2"/>
          <p:cNvSpPr txBox="1"/>
          <p:nvPr/>
        </p:nvSpPr>
        <p:spPr>
          <a:xfrm>
            <a:off x="149860" y="921385"/>
            <a:ext cx="5205095" cy="368300"/>
          </a:xfrm>
          <a:prstGeom prst="rect">
            <a:avLst/>
          </a:prstGeom>
          <a:noFill/>
        </p:spPr>
        <p:txBody>
          <a:bodyPr wrap="square" rtlCol="0" anchor="t">
            <a:spAutoFit/>
          </a:bodyPr>
          <a:lstStyle/>
          <a:p>
            <a:r>
              <a:rPr lang="zh-CN" altLang="en-US"/>
              <a:t>PageRank算法——发现重要顶点</a:t>
            </a:r>
          </a:p>
        </p:txBody>
      </p:sp>
      <p:sp>
        <p:nvSpPr>
          <p:cNvPr id="1049495" name="文本框 3"/>
          <p:cNvSpPr txBox="1"/>
          <p:nvPr/>
        </p:nvSpPr>
        <p:spPr>
          <a:xfrm>
            <a:off x="231140" y="1398905"/>
            <a:ext cx="4173220" cy="3969385"/>
          </a:xfrm>
          <a:prstGeom prst="rect">
            <a:avLst/>
          </a:prstGeom>
          <a:noFill/>
        </p:spPr>
        <p:txBody>
          <a:bodyPr wrap="square" rtlCol="0" anchor="t">
            <a:spAutoFit/>
          </a:bodyPr>
          <a:lstStyle/>
          <a:p>
            <a:r>
              <a:rPr lang="zh-CN" altLang="en-US"/>
              <a:t>算法原理</a:t>
            </a:r>
          </a:p>
          <a:p>
            <a:r>
              <a:rPr lang="zh-CN" altLang="en-US"/>
              <a:t>1）数量假设：在Web图模型中，如果一个页面节点接收到的其他网页指向的入链数量</a:t>
            </a:r>
          </a:p>
          <a:p>
            <a:r>
              <a:rPr lang="zh-CN" altLang="en-US"/>
              <a:t>越多，那么这个页面越重要。</a:t>
            </a:r>
          </a:p>
          <a:p>
            <a:r>
              <a:rPr lang="zh-CN" altLang="en-US"/>
              <a:t>2）质量假设：指向页面A的入链质量不同，质量高的页面会通过链接向其他页面传递</a:t>
            </a:r>
          </a:p>
          <a:p>
            <a:r>
              <a:rPr lang="zh-CN" altLang="en-US"/>
              <a:t>更多的权重。所以越是质量高的页面指向页面A，则页面A越重要。</a:t>
            </a:r>
          </a:p>
          <a:p>
            <a:r>
              <a:rPr lang="zh-CN" altLang="en-US"/>
              <a:t>PageRank算法刚开始赋予每个网页相同的重要性得分，通过迭代递归计算来更新每</a:t>
            </a:r>
          </a:p>
          <a:p>
            <a:r>
              <a:rPr lang="zh-CN" altLang="en-US"/>
              <a:t>个页面节点的Pag</a:t>
            </a:r>
          </a:p>
        </p:txBody>
      </p:sp>
      <p:pic>
        <p:nvPicPr>
          <p:cNvPr id="2097221" name="图片 5"/>
          <p:cNvPicPr>
            <a:picLocks noChangeAspect="1"/>
          </p:cNvPicPr>
          <p:nvPr/>
        </p:nvPicPr>
        <p:blipFill>
          <a:blip r:embed="rId3"/>
          <a:stretch>
            <a:fillRect/>
          </a:stretch>
        </p:blipFill>
        <p:spPr>
          <a:xfrm>
            <a:off x="4404360" y="921385"/>
            <a:ext cx="5110480" cy="5372100"/>
          </a:xfrm>
          <a:prstGeom prst="rect">
            <a:avLst/>
          </a:prstGeom>
        </p:spPr>
      </p:pic>
      <p:sp>
        <p:nvSpPr>
          <p:cNvPr id="1049496" name="文本框 6"/>
          <p:cNvSpPr txBox="1"/>
          <p:nvPr/>
        </p:nvSpPr>
        <p:spPr>
          <a:xfrm>
            <a:off x="9514840" y="1089025"/>
            <a:ext cx="2540000" cy="922020"/>
          </a:xfrm>
          <a:prstGeom prst="rect">
            <a:avLst/>
          </a:prstGeom>
          <a:noFill/>
        </p:spPr>
        <p:txBody>
          <a:bodyPr wrap="square" rtlCol="0" anchor="t">
            <a:spAutoFit/>
          </a:bodyPr>
          <a:lstStyle/>
          <a:p>
            <a:r>
              <a:rPr lang="zh-CN" altLang="en-US"/>
              <a:t>场景：</a:t>
            </a:r>
          </a:p>
          <a:p>
            <a:r>
              <a:rPr lang="zh-CN" altLang="en-US"/>
              <a:t>在犯罪团伙通讯网络</a:t>
            </a:r>
          </a:p>
          <a:p>
            <a:r>
              <a:rPr lang="zh-CN" altLang="en-US"/>
              <a:t>中寻找重点人</a:t>
            </a:r>
          </a:p>
        </p:txBody>
      </p:sp>
      <p:sp>
        <p:nvSpPr>
          <p:cNvPr id="1049497" name="文本框 11"/>
          <p:cNvSpPr txBox="1"/>
          <p:nvPr/>
        </p:nvSpPr>
        <p:spPr>
          <a:xfrm flipH="1">
            <a:off x="9622790" y="2115185"/>
            <a:ext cx="2954020" cy="2861310"/>
          </a:xfrm>
          <a:prstGeom prst="rect">
            <a:avLst/>
          </a:prstGeom>
          <a:noFill/>
        </p:spPr>
        <p:txBody>
          <a:bodyPr wrap="square" rtlCol="0" anchor="t">
            <a:spAutoFit/>
          </a:bodyPr>
          <a:lstStyle/>
          <a:p>
            <a:r>
              <a:rPr lang="zh-CN" altLang="en-US" dirty="0"/>
              <a:t>NO. PageRank Value1 0.05091405 </a:t>
            </a:r>
          </a:p>
          <a:p>
            <a:r>
              <a:rPr lang="zh-CN" altLang="en-US" dirty="0"/>
              <a:t>2 0.05736763 </a:t>
            </a:r>
          </a:p>
          <a:p>
            <a:r>
              <a:rPr lang="zh-CN" altLang="en-US" dirty="0"/>
              <a:t>3 0.14422522 </a:t>
            </a:r>
          </a:p>
          <a:p>
            <a:r>
              <a:rPr lang="zh-CN" altLang="en-US" dirty="0"/>
              <a:t>4 0.24487449 </a:t>
            </a:r>
          </a:p>
          <a:p>
            <a:r>
              <a:rPr lang="zh-CN" altLang="en-US" dirty="0"/>
              <a:t>5 0.081283846 0.243872487 0.07027479 </a:t>
            </a:r>
          </a:p>
          <a:p>
            <a:r>
              <a:rPr lang="zh-CN" altLang="en-US" dirty="0"/>
              <a:t>8 0.03572916 </a:t>
            </a:r>
          </a:p>
          <a:p>
            <a:r>
              <a:rPr lang="zh-CN" altLang="en-US" dirty="0"/>
              <a:t>9 0.03572916 </a:t>
            </a:r>
          </a:p>
          <a:p>
            <a:r>
              <a:rPr lang="zh-CN" altLang="en-US" dirty="0"/>
              <a:t>10 0.035729</a:t>
            </a:r>
          </a:p>
        </p:txBody>
      </p:sp>
    </p:spTree>
  </p:cSld>
  <p:clrMapOvr>
    <a:masterClrMapping/>
  </p:clrMapOvr>
  <p:transition advTm="0">
    <p:diamon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00"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en-US" altLang="en-US" sz="3200" b="0" dirty="0">
                <a:latin typeface="微软雅黑" panose="020B0503020204020204" pitchFamily="34" charset="-122"/>
                <a:ea typeface="微软雅黑" panose="020B0503020204020204" pitchFamily="34" charset="-122"/>
              </a:rPr>
              <a:t>知识图谱-应用</a:t>
            </a:r>
            <a:endParaRPr lang="zh-CN" altLang="en-US" sz="3200" b="0" dirty="0">
              <a:latin typeface="微软雅黑" panose="020B0503020204020204" pitchFamily="34" charset="-122"/>
              <a:ea typeface="微软雅黑" panose="020B0503020204020204" pitchFamily="34" charset="-122"/>
            </a:endParaRPr>
          </a:p>
        </p:txBody>
      </p:sp>
      <p:grpSp>
        <p:nvGrpSpPr>
          <p:cNvPr id="275" name="组合 8"/>
          <p:cNvGrpSpPr/>
          <p:nvPr/>
        </p:nvGrpSpPr>
        <p:grpSpPr bwMode="auto">
          <a:xfrm>
            <a:off x="349888" y="221558"/>
            <a:ext cx="263525" cy="393700"/>
            <a:chOff x="0" y="0"/>
            <a:chExt cx="213756" cy="427512"/>
          </a:xfrm>
        </p:grpSpPr>
        <p:sp>
          <p:nvSpPr>
            <p:cNvPr id="1049501"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502"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503" name="文本框 4"/>
          <p:cNvSpPr txBox="1"/>
          <p:nvPr/>
        </p:nvSpPr>
        <p:spPr>
          <a:xfrm>
            <a:off x="114935" y="988060"/>
            <a:ext cx="7998460" cy="368300"/>
          </a:xfrm>
          <a:prstGeom prst="rect">
            <a:avLst/>
          </a:prstGeom>
          <a:noFill/>
        </p:spPr>
        <p:txBody>
          <a:bodyPr wrap="square" rtlCol="0" anchor="t">
            <a:spAutoFit/>
          </a:bodyPr>
          <a:lstStyle/>
          <a:p>
            <a:r>
              <a:rPr lang="zh-CN" altLang="en-US"/>
              <a:t>基于现有的知识图谱信息，推断出当前图谱不存在但实际中存在的真是关系</a:t>
            </a:r>
          </a:p>
        </p:txBody>
      </p:sp>
      <p:pic>
        <p:nvPicPr>
          <p:cNvPr id="2097222" name="图片 12"/>
          <p:cNvPicPr>
            <a:picLocks noChangeAspect="1"/>
          </p:cNvPicPr>
          <p:nvPr/>
        </p:nvPicPr>
        <p:blipFill>
          <a:blip r:embed="rId3"/>
          <a:stretch>
            <a:fillRect/>
          </a:stretch>
        </p:blipFill>
        <p:spPr>
          <a:xfrm>
            <a:off x="6632575" y="1356360"/>
            <a:ext cx="5393055" cy="5348605"/>
          </a:xfrm>
          <a:prstGeom prst="rect">
            <a:avLst/>
          </a:prstGeom>
        </p:spPr>
      </p:pic>
      <p:pic>
        <p:nvPicPr>
          <p:cNvPr id="2097223" name="图片 13"/>
          <p:cNvPicPr>
            <a:picLocks noChangeAspect="1"/>
          </p:cNvPicPr>
          <p:nvPr/>
        </p:nvPicPr>
        <p:blipFill>
          <a:blip r:embed="rId4"/>
          <a:stretch>
            <a:fillRect/>
          </a:stretch>
        </p:blipFill>
        <p:spPr>
          <a:xfrm>
            <a:off x="114300" y="1356995"/>
            <a:ext cx="6411595" cy="5347970"/>
          </a:xfrm>
          <a:prstGeom prst="rect">
            <a:avLst/>
          </a:prstGeom>
        </p:spPr>
      </p:pic>
    </p:spTree>
  </p:cSld>
  <p:clrMapOvr>
    <a:masterClrMapping/>
  </p:clrMapOvr>
  <p:transition advTm="0">
    <p:diamon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4" name="图片 15"/>
          <p:cNvPicPr>
            <a:picLocks noChangeAspect="1"/>
          </p:cNvPicPr>
          <p:nvPr/>
        </p:nvPicPr>
        <p:blipFill>
          <a:blip r:embed="rId2"/>
          <a:stretch>
            <a:fillRect/>
          </a:stretch>
        </p:blipFill>
        <p:spPr>
          <a:xfrm>
            <a:off x="-26035" y="866140"/>
            <a:ext cx="6791325" cy="5857240"/>
          </a:xfrm>
          <a:prstGeom prst="rect">
            <a:avLst/>
          </a:prstGeom>
        </p:spPr>
      </p:pic>
      <p:sp>
        <p:nvSpPr>
          <p:cNvPr id="1049506" name="文本框 16"/>
          <p:cNvSpPr txBox="1"/>
          <p:nvPr/>
        </p:nvSpPr>
        <p:spPr>
          <a:xfrm>
            <a:off x="6931025" y="1044575"/>
            <a:ext cx="5154295" cy="1476375"/>
          </a:xfrm>
          <a:prstGeom prst="rect">
            <a:avLst/>
          </a:prstGeom>
          <a:noFill/>
        </p:spPr>
        <p:txBody>
          <a:bodyPr wrap="square" rtlCol="0" anchor="t">
            <a:spAutoFit/>
          </a:bodyPr>
          <a:lstStyle/>
          <a:p>
            <a:r>
              <a:rPr lang="zh-CN" altLang="en-US"/>
              <a:t>知识图谱技术可以帮助我们快速构建一个法律知识图谱，目前还缺乏法律知识图谱的理论工作。跟其他领域的知识图谱相比，法律知识图谱需要考虑法律的逻辑，下面就是一个法律知识图谱的片段：</a:t>
            </a:r>
          </a:p>
        </p:txBody>
      </p:sp>
      <p:sp>
        <p:nvSpPr>
          <p:cNvPr id="1049507" name="文本框 24"/>
          <p:cNvSpPr txBox="1"/>
          <p:nvPr/>
        </p:nvSpPr>
        <p:spPr>
          <a:xfrm>
            <a:off x="6931025" y="2845435"/>
            <a:ext cx="5052060" cy="2306955"/>
          </a:xfrm>
          <a:prstGeom prst="rect">
            <a:avLst/>
          </a:prstGeom>
          <a:noFill/>
        </p:spPr>
        <p:txBody>
          <a:bodyPr wrap="square" rtlCol="0" anchor="t">
            <a:spAutoFit/>
          </a:bodyPr>
          <a:lstStyle/>
          <a:p>
            <a:r>
              <a:rPr lang="zh-CN" altLang="en-US"/>
              <a:t>从上面这个例子可以看出，每一个犯罪行为都有主体、客体、主观要件和客观要件，我们就需要从文本中去抽取这些信息，从而形成一个关于犯罪行为的图谱，而通过对海量判决书的挖掘，可以建立犯罪行为之间的关联，比如说，防卫过当和故意伤害之间有一个关联，即误判为的关系。通过这个图谱，给定一个判决书，可以辅助法官判的一个案件是否有误判，是否需要补充信息。</a:t>
            </a:r>
          </a:p>
        </p:txBody>
      </p:sp>
      <p:sp>
        <p:nvSpPr>
          <p:cNvPr id="1049508"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en-US" altLang="en-US" sz="3200" b="0" dirty="0">
                <a:latin typeface="微软雅黑" panose="020B0503020204020204" pitchFamily="34" charset="-122"/>
                <a:ea typeface="微软雅黑" panose="020B0503020204020204" pitchFamily="34" charset="-122"/>
              </a:rPr>
              <a:t>知识图谱-应用</a:t>
            </a:r>
            <a:endParaRPr lang="zh-CN" altLang="en-US" sz="3200" b="0" dirty="0">
              <a:latin typeface="微软雅黑" panose="020B0503020204020204" pitchFamily="34" charset="-122"/>
              <a:ea typeface="微软雅黑" panose="020B0503020204020204" pitchFamily="34" charset="-122"/>
            </a:endParaRPr>
          </a:p>
        </p:txBody>
      </p:sp>
      <p:grpSp>
        <p:nvGrpSpPr>
          <p:cNvPr id="279" name="组合 27"/>
          <p:cNvGrpSpPr/>
          <p:nvPr/>
        </p:nvGrpSpPr>
        <p:grpSpPr bwMode="auto">
          <a:xfrm>
            <a:off x="349888" y="221558"/>
            <a:ext cx="263525" cy="393700"/>
            <a:chOff x="0" y="0"/>
            <a:chExt cx="213756" cy="427512"/>
          </a:xfrm>
        </p:grpSpPr>
        <p:sp>
          <p:nvSpPr>
            <p:cNvPr id="1049509" name="直接连接符 28"/>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510" name="直接连接符 29"/>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Tree>
  </p:cSld>
  <p:clrMapOvr>
    <a:masterClrMapping/>
  </p:clrMapOvr>
  <p:transition advTm="600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11" name="直接连接符 3"/>
          <p:cNvSpPr>
            <a:spLocks noChangeShapeType="1"/>
          </p:cNvSpPr>
          <p:nvPr/>
        </p:nvSpPr>
        <p:spPr bwMode="auto">
          <a:xfrm flipV="1">
            <a:off x="2115796" y="1636995"/>
            <a:ext cx="8073231" cy="30869"/>
          </a:xfrm>
          <a:prstGeom prst="line">
            <a:avLst/>
          </a:prstGeom>
          <a:noFill/>
          <a:ln w="19050">
            <a:solidFill>
              <a:schemeClr val="accent2"/>
            </a:solidFill>
            <a:bevel/>
          </a:ln>
        </p:spPr>
        <p:txBody>
          <a:bodyPr/>
          <a:lstStyle/>
          <a:p>
            <a:endParaRPr lang="zh-CN" altLang="en-US">
              <a:solidFill>
                <a:srgbClr val="002060"/>
              </a:solidFill>
            </a:endParaRPr>
          </a:p>
        </p:txBody>
      </p:sp>
      <p:sp>
        <p:nvSpPr>
          <p:cNvPr id="1049512" name="直接连接符 4"/>
          <p:cNvSpPr>
            <a:spLocks noChangeShapeType="1"/>
          </p:cNvSpPr>
          <p:nvPr/>
        </p:nvSpPr>
        <p:spPr bwMode="auto">
          <a:xfrm>
            <a:off x="4683917" y="2477802"/>
            <a:ext cx="5299916" cy="9331"/>
          </a:xfrm>
          <a:prstGeom prst="line">
            <a:avLst/>
          </a:prstGeom>
          <a:noFill/>
          <a:ln w="19050">
            <a:solidFill>
              <a:schemeClr val="accent2"/>
            </a:solidFill>
            <a:bevel/>
          </a:ln>
        </p:spPr>
        <p:txBody>
          <a:bodyPr/>
          <a:lstStyle/>
          <a:p>
            <a:endParaRPr lang="zh-CN" altLang="en-US" sz="1600" dirty="0">
              <a:solidFill>
                <a:srgbClr val="002060"/>
              </a:solidFill>
            </a:endParaRPr>
          </a:p>
        </p:txBody>
      </p:sp>
      <p:sp>
        <p:nvSpPr>
          <p:cNvPr id="1049513" name="直接连接符 5"/>
          <p:cNvSpPr>
            <a:spLocks noChangeShapeType="1"/>
          </p:cNvSpPr>
          <p:nvPr/>
        </p:nvSpPr>
        <p:spPr bwMode="auto">
          <a:xfrm flipV="1">
            <a:off x="4693285" y="1667510"/>
            <a:ext cx="635" cy="4587240"/>
          </a:xfrm>
          <a:prstGeom prst="line">
            <a:avLst/>
          </a:prstGeom>
          <a:noFill/>
          <a:ln w="19050">
            <a:solidFill>
              <a:schemeClr val="accent2"/>
            </a:solidFill>
            <a:bevel/>
          </a:ln>
        </p:spPr>
        <p:txBody>
          <a:bodyPr/>
          <a:lstStyle/>
          <a:p>
            <a:endParaRPr lang="zh-CN" altLang="en-US">
              <a:solidFill>
                <a:srgbClr val="002060"/>
              </a:solidFill>
            </a:endParaRPr>
          </a:p>
        </p:txBody>
      </p:sp>
      <p:sp>
        <p:nvSpPr>
          <p:cNvPr id="1049514" name="直接连接符 6"/>
          <p:cNvSpPr>
            <a:spLocks noChangeShapeType="1"/>
          </p:cNvSpPr>
          <p:nvPr/>
        </p:nvSpPr>
        <p:spPr bwMode="auto">
          <a:xfrm flipV="1">
            <a:off x="4683281" y="3483885"/>
            <a:ext cx="5317251"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515" name="直接连接符 7"/>
          <p:cNvSpPr>
            <a:spLocks noChangeShapeType="1"/>
          </p:cNvSpPr>
          <p:nvPr/>
        </p:nvSpPr>
        <p:spPr bwMode="auto">
          <a:xfrm flipV="1">
            <a:off x="4676298" y="4024138"/>
            <a:ext cx="5317250" cy="4"/>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516" name="TextBox 64"/>
          <p:cNvSpPr>
            <a:spLocks noChangeArrowheads="1"/>
          </p:cNvSpPr>
          <p:nvPr/>
        </p:nvSpPr>
        <p:spPr bwMode="auto">
          <a:xfrm>
            <a:off x="5240655" y="2116455"/>
            <a:ext cx="547497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2.2  大数据采集集成平台 </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517" name="TextBox 64"/>
          <p:cNvSpPr>
            <a:spLocks noChangeArrowheads="1"/>
          </p:cNvSpPr>
          <p:nvPr/>
        </p:nvSpPr>
        <p:spPr bwMode="auto">
          <a:xfrm>
            <a:off x="5240655" y="3023235"/>
            <a:ext cx="4623435"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2.4  大数据资产管理平台</a:t>
            </a: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endParaRPr lang="en-US" altLang="zh-CN" sz="24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518" name="直接连接符 10"/>
          <p:cNvSpPr>
            <a:spLocks noChangeShapeType="1"/>
          </p:cNvSpPr>
          <p:nvPr/>
        </p:nvSpPr>
        <p:spPr bwMode="auto">
          <a:xfrm flipV="1">
            <a:off x="4683916" y="2986241"/>
            <a:ext cx="5317283"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519" name="TextBox 64"/>
          <p:cNvSpPr>
            <a:spLocks noChangeArrowheads="1"/>
          </p:cNvSpPr>
          <p:nvPr/>
        </p:nvSpPr>
        <p:spPr bwMode="auto">
          <a:xfrm>
            <a:off x="5240655" y="2576195"/>
            <a:ext cx="408051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2.3  大数据处理平台</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520" name="直接连接符 12"/>
          <p:cNvSpPr>
            <a:spLocks noChangeShapeType="1"/>
          </p:cNvSpPr>
          <p:nvPr/>
        </p:nvSpPr>
        <p:spPr bwMode="auto">
          <a:xfrm>
            <a:off x="4683917" y="2043021"/>
            <a:ext cx="5299916" cy="934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9521" name="TextBox 64"/>
          <p:cNvSpPr>
            <a:spLocks noChangeArrowheads="1"/>
          </p:cNvSpPr>
          <p:nvPr/>
        </p:nvSpPr>
        <p:spPr bwMode="auto">
          <a:xfrm>
            <a:off x="5240620" y="1683196"/>
            <a:ext cx="4387894"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1 大数据整体架构</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9522" name="直接连接符 36"/>
          <p:cNvSpPr>
            <a:spLocks noChangeShapeType="1"/>
          </p:cNvSpPr>
          <p:nvPr/>
        </p:nvSpPr>
        <p:spPr bwMode="auto">
          <a:xfrm flipV="1">
            <a:off x="4676933" y="440040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523" name="TextBox 64"/>
          <p:cNvSpPr>
            <a:spLocks noChangeArrowheads="1"/>
          </p:cNvSpPr>
          <p:nvPr/>
        </p:nvSpPr>
        <p:spPr bwMode="auto">
          <a:xfrm>
            <a:off x="5277729" y="360544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2.5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数据交换平台</a:t>
            </a:r>
          </a:p>
        </p:txBody>
      </p:sp>
      <p:sp>
        <p:nvSpPr>
          <p:cNvPr id="1049524" name="直接连接符 36"/>
          <p:cNvSpPr>
            <a:spLocks noChangeShapeType="1"/>
          </p:cNvSpPr>
          <p:nvPr/>
        </p:nvSpPr>
        <p:spPr bwMode="auto">
          <a:xfrm flipV="1">
            <a:off x="4683918" y="487347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525" name="TextBox 64"/>
          <p:cNvSpPr>
            <a:spLocks noChangeArrowheads="1"/>
          </p:cNvSpPr>
          <p:nvPr/>
        </p:nvSpPr>
        <p:spPr bwMode="auto">
          <a:xfrm>
            <a:off x="5240899" y="4023911"/>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2.6  大数据接口运维平台</a:t>
            </a:r>
          </a:p>
        </p:txBody>
      </p:sp>
      <p:sp>
        <p:nvSpPr>
          <p:cNvPr id="1049526" name="直接连接符 36"/>
          <p:cNvSpPr>
            <a:spLocks noChangeShapeType="1"/>
          </p:cNvSpPr>
          <p:nvPr/>
        </p:nvSpPr>
        <p:spPr bwMode="auto">
          <a:xfrm flipV="1">
            <a:off x="4687093" y="538211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527" name="TextBox 64"/>
          <p:cNvSpPr>
            <a:spLocks noChangeArrowheads="1"/>
          </p:cNvSpPr>
          <p:nvPr/>
        </p:nvSpPr>
        <p:spPr bwMode="auto">
          <a:xfrm>
            <a:off x="5277485" y="4478655"/>
            <a:ext cx="5452745"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2.7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分析挖掘</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9528" name="直接连接符 36"/>
          <p:cNvSpPr>
            <a:spLocks noChangeShapeType="1"/>
          </p:cNvSpPr>
          <p:nvPr/>
        </p:nvSpPr>
        <p:spPr bwMode="auto">
          <a:xfrm flipV="1">
            <a:off x="4693443" y="612315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9529" name="TextBox 64"/>
          <p:cNvSpPr>
            <a:spLocks noChangeArrowheads="1"/>
          </p:cNvSpPr>
          <p:nvPr/>
        </p:nvSpPr>
        <p:spPr bwMode="auto">
          <a:xfrm>
            <a:off x="5297414" y="4873541"/>
            <a:ext cx="5452887"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2.8  大数据智能平台 </a:t>
            </a: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p>
        </p:txBody>
      </p:sp>
      <p:sp>
        <p:nvSpPr>
          <p:cNvPr id="1049530" name="文本框 26"/>
          <p:cNvSpPr txBox="1"/>
          <p:nvPr/>
        </p:nvSpPr>
        <p:spPr>
          <a:xfrm>
            <a:off x="5277485" y="5517431"/>
            <a:ext cx="3049233" cy="738664"/>
          </a:xfrm>
          <a:prstGeom prst="rect">
            <a:avLst/>
          </a:prstGeom>
          <a:noFill/>
        </p:spPr>
        <p:txBody>
          <a:bodyPr wrap="none" rtlCol="0" anchor="t">
            <a:spAutoFit/>
          </a:bodyPr>
          <a:lstStyle/>
          <a:p>
            <a:pPr algn="l" eaLnBrk="1" hangingPunct="1">
              <a:lnSpc>
                <a:spcPct val="100000"/>
              </a:lnSpc>
            </a:pP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2.9  大数据决策平台</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en-US" altLang="zh-CN"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dirty="0"/>
          </a:p>
        </p:txBody>
      </p:sp>
      <p:sp>
        <p:nvSpPr>
          <p:cNvPr id="1049531" name="文本框 2"/>
          <p:cNvSpPr txBox="1"/>
          <p:nvPr/>
        </p:nvSpPr>
        <p:spPr>
          <a:xfrm>
            <a:off x="2115820" y="868680"/>
            <a:ext cx="5197257" cy="769441"/>
          </a:xfrm>
          <a:prstGeom prst="rect">
            <a:avLst/>
          </a:prstGeom>
          <a:noFill/>
        </p:spPr>
        <p:txBody>
          <a:bodyPr wrap="none" rtlCol="0" anchor="t">
            <a:spAutoFit/>
          </a:bodyPr>
          <a:lstStyle/>
          <a:p>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二</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en-US"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大</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数据治理方案</a:t>
            </a:r>
            <a:endParaRPr lang="zh-CN" altLang="en-US" sz="4000" b="1" dirty="0">
              <a:solidFill>
                <a:srgbClr val="FF0000"/>
              </a:solidFill>
              <a:latin typeface="AvantGarde LT Book" pitchFamily="2" charset="0"/>
              <a:ea typeface="方正兰亭黑_GBK" pitchFamily="2" charset="-122"/>
              <a:sym typeface="Arial" panose="020B0604020202020204" pitchFamily="34" charset="0"/>
            </a:endParaRPr>
          </a:p>
        </p:txBody>
      </p:sp>
    </p:spTree>
  </p:cSld>
  <p:clrMapOvr>
    <a:masterClrMapping/>
  </p:clrMapOvr>
  <p:transition advTm="60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Oval 14"/>
          <p:cNvSpPr>
            <a:spLocks noChangeAspect="1"/>
          </p:cNvSpPr>
          <p:nvPr/>
        </p:nvSpPr>
        <p:spPr>
          <a:xfrm>
            <a:off x="7721183" y="1759075"/>
            <a:ext cx="4077969" cy="4077971"/>
          </a:xfrm>
          <a:prstGeom prst="ellipse">
            <a:avLst/>
          </a:prstGeom>
          <a:noFill/>
          <a:ln w="12700">
            <a:solidFill>
              <a:schemeClr val="bg1">
                <a:lumMod val="85000"/>
              </a:schemeClr>
            </a:solidFill>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nvGrpSpPr>
          <p:cNvPr id="123" name="组合 4"/>
          <p:cNvGrpSpPr>
            <a:grpSpLocks noChangeAspect="1"/>
          </p:cNvGrpSpPr>
          <p:nvPr/>
        </p:nvGrpSpPr>
        <p:grpSpPr>
          <a:xfrm>
            <a:off x="7388492" y="1271159"/>
            <a:ext cx="4617701" cy="5097463"/>
            <a:chOff x="7337766" y="1493156"/>
            <a:chExt cx="4366857" cy="4820557"/>
          </a:xfrm>
          <a:solidFill>
            <a:schemeClr val="bg1">
              <a:alpha val="35000"/>
            </a:schemeClr>
          </a:solidFill>
        </p:grpSpPr>
        <p:sp>
          <p:nvSpPr>
            <p:cNvPr id="1048637" name="Oval 8"/>
            <p:cNvSpPr/>
            <p:nvPr/>
          </p:nvSpPr>
          <p:spPr>
            <a:xfrm>
              <a:off x="9039139" y="1493156"/>
              <a:ext cx="964111" cy="964111"/>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38" name="Oval 9"/>
            <p:cNvSpPr/>
            <p:nvPr/>
          </p:nvSpPr>
          <p:spPr>
            <a:xfrm>
              <a:off x="7337766" y="2627405"/>
              <a:ext cx="964111" cy="964111"/>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39" name="Oval 11"/>
            <p:cNvSpPr/>
            <p:nvPr/>
          </p:nvSpPr>
          <p:spPr>
            <a:xfrm>
              <a:off x="7337766" y="4385490"/>
              <a:ext cx="964111" cy="964111"/>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40" name="Oval 10"/>
            <p:cNvSpPr/>
            <p:nvPr/>
          </p:nvSpPr>
          <p:spPr>
            <a:xfrm>
              <a:off x="9039139" y="5349602"/>
              <a:ext cx="964111" cy="964111"/>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41" name="Oval 13"/>
            <p:cNvSpPr/>
            <p:nvPr/>
          </p:nvSpPr>
          <p:spPr>
            <a:xfrm>
              <a:off x="10740512" y="4385490"/>
              <a:ext cx="964111" cy="964111"/>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8642" name="Oval 12"/>
            <p:cNvSpPr/>
            <p:nvPr/>
          </p:nvSpPr>
          <p:spPr>
            <a:xfrm>
              <a:off x="10740512" y="2627405"/>
              <a:ext cx="964111" cy="964111"/>
            </a:xfrm>
            <a:prstGeom prst="ellipse">
              <a:avLst/>
            </a:prstGeom>
            <a:solidFill>
              <a:schemeClr val="bg1">
                <a:lumMod val="85000"/>
              </a:schemeClr>
            </a:solid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24" name="Group 141"/>
          <p:cNvGrpSpPr>
            <a:grpSpLocks noChangeAspect="1"/>
          </p:cNvGrpSpPr>
          <p:nvPr/>
        </p:nvGrpSpPr>
        <p:grpSpPr bwMode="auto">
          <a:xfrm>
            <a:off x="9539541" y="1598432"/>
            <a:ext cx="337332" cy="337332"/>
            <a:chOff x="0" y="0"/>
            <a:chExt cx="578" cy="578"/>
          </a:xfrm>
          <a:solidFill>
            <a:srgbClr val="FFFFFF"/>
          </a:solidFill>
        </p:grpSpPr>
        <p:sp>
          <p:nvSpPr>
            <p:cNvPr id="1048643" name="AutoShape 135"/>
            <p:cNvSpPr/>
            <p:nvPr/>
          </p:nvSpPr>
          <p:spPr bwMode="auto">
            <a:xfrm>
              <a:off x="296" y="0"/>
              <a:ext cx="282" cy="28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21600" y="8619"/>
                  </a:moveTo>
                  <a:lnTo>
                    <a:pt x="12977" y="0"/>
                  </a:lnTo>
                  <a:lnTo>
                    <a:pt x="6550" y="6423"/>
                  </a:lnTo>
                  <a:lnTo>
                    <a:pt x="2263" y="2140"/>
                  </a:lnTo>
                  <a:lnTo>
                    <a:pt x="0" y="21600"/>
                  </a:lnTo>
                  <a:lnTo>
                    <a:pt x="19498" y="19365"/>
                  </a:lnTo>
                  <a:lnTo>
                    <a:pt x="15172" y="15042"/>
                  </a:lnTo>
                  <a:lnTo>
                    <a:pt x="21600" y="8619"/>
                  </a:lnTo>
                  <a:close/>
                  <a:moveTo>
                    <a:pt x="21600" y="8619"/>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44" name="AutoShape 136"/>
            <p:cNvSpPr/>
            <p:nvPr/>
          </p:nvSpPr>
          <p:spPr bwMode="auto">
            <a:xfrm>
              <a:off x="0" y="296"/>
              <a:ext cx="282" cy="28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6427" y="6559"/>
                  </a:moveTo>
                  <a:lnTo>
                    <a:pt x="0" y="12981"/>
                  </a:lnTo>
                  <a:lnTo>
                    <a:pt x="8624" y="21600"/>
                  </a:lnTo>
                  <a:lnTo>
                    <a:pt x="15051" y="15177"/>
                  </a:lnTo>
                  <a:lnTo>
                    <a:pt x="19336" y="19459"/>
                  </a:lnTo>
                  <a:lnTo>
                    <a:pt x="21600" y="0"/>
                  </a:lnTo>
                  <a:lnTo>
                    <a:pt x="2101" y="2235"/>
                  </a:lnTo>
                  <a:lnTo>
                    <a:pt x="6427" y="6559"/>
                  </a:lnTo>
                  <a:close/>
                  <a:moveTo>
                    <a:pt x="6427" y="6559"/>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45" name="AutoShape 137"/>
            <p:cNvSpPr/>
            <p:nvPr/>
          </p:nvSpPr>
          <p:spPr bwMode="auto">
            <a:xfrm>
              <a:off x="104" y="216"/>
              <a:ext cx="152" cy="4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366" y="0"/>
                  </a:moveTo>
                  <a:lnTo>
                    <a:pt x="0" y="15844"/>
                  </a:lnTo>
                  <a:lnTo>
                    <a:pt x="21600" y="21600"/>
                  </a:lnTo>
                  <a:lnTo>
                    <a:pt x="2366" y="0"/>
                  </a:lnTo>
                  <a:close/>
                  <a:moveTo>
                    <a:pt x="2366" y="0"/>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46" name="AutoShape 138"/>
            <p:cNvSpPr/>
            <p:nvPr/>
          </p:nvSpPr>
          <p:spPr bwMode="auto">
            <a:xfrm>
              <a:off x="248" y="192"/>
              <a:ext cx="18" cy="5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600" y="0"/>
                  </a:moveTo>
                  <a:lnTo>
                    <a:pt x="0" y="1153"/>
                  </a:lnTo>
                  <a:lnTo>
                    <a:pt x="21600" y="21600"/>
                  </a:lnTo>
                  <a:lnTo>
                    <a:pt x="21600" y="0"/>
                  </a:lnTo>
                  <a:close/>
                  <a:moveTo>
                    <a:pt x="21600" y="0"/>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47" name="AutoShape 139"/>
            <p:cNvSpPr/>
            <p:nvPr/>
          </p:nvSpPr>
          <p:spPr bwMode="auto">
            <a:xfrm>
              <a:off x="328" y="312"/>
              <a:ext cx="152" cy="4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9233" y="21600"/>
                  </a:moveTo>
                  <a:lnTo>
                    <a:pt x="21600" y="5760"/>
                  </a:lnTo>
                  <a:lnTo>
                    <a:pt x="0" y="0"/>
                  </a:lnTo>
                  <a:lnTo>
                    <a:pt x="19233" y="21600"/>
                  </a:lnTo>
                  <a:close/>
                  <a:moveTo>
                    <a:pt x="19233" y="21600"/>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48" name="AutoShape 140"/>
            <p:cNvSpPr/>
            <p:nvPr/>
          </p:nvSpPr>
          <p:spPr bwMode="auto">
            <a:xfrm>
              <a:off x="320" y="320"/>
              <a:ext cx="18" cy="5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21600"/>
                  </a:moveTo>
                  <a:lnTo>
                    <a:pt x="21600" y="20444"/>
                  </a:lnTo>
                  <a:lnTo>
                    <a:pt x="0" y="0"/>
                  </a:lnTo>
                  <a:lnTo>
                    <a:pt x="0" y="21600"/>
                  </a:lnTo>
                  <a:close/>
                  <a:moveTo>
                    <a:pt x="0" y="21600"/>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sp>
        <p:nvSpPr>
          <p:cNvPr id="1048649" name="AutoShape 121"/>
          <p:cNvSpPr>
            <a:spLocks noChangeAspect="1"/>
          </p:cNvSpPr>
          <p:nvPr/>
        </p:nvSpPr>
        <p:spPr bwMode="auto">
          <a:xfrm>
            <a:off x="11374855" y="4663554"/>
            <a:ext cx="334832" cy="334832"/>
          </a:xfrm>
          <a:custGeom>
            <a:avLst/>
            <a:gdLst>
              <a:gd name="T0" fmla="*/ 101597923 w 21600"/>
              <a:gd name="T1" fmla="*/ 0 h 21600"/>
              <a:gd name="T2" fmla="*/ 0 w 21600"/>
              <a:gd name="T3" fmla="*/ 101597923 h 21600"/>
              <a:gd name="T4" fmla="*/ 101597923 w 21600"/>
              <a:gd name="T5" fmla="*/ 203194979 h 21600"/>
              <a:gd name="T6" fmla="*/ 203194979 w 21600"/>
              <a:gd name="T7" fmla="*/ 101597923 h 21600"/>
              <a:gd name="T8" fmla="*/ 101597923 w 21600"/>
              <a:gd name="T9" fmla="*/ 0 h 21600"/>
              <a:gd name="T10" fmla="*/ 177795181 w 21600"/>
              <a:gd name="T11" fmla="*/ 101597923 h 21600"/>
              <a:gd name="T12" fmla="*/ 163694596 w 21600"/>
              <a:gd name="T13" fmla="*/ 145669963 h 21600"/>
              <a:gd name="T14" fmla="*/ 57525016 w 21600"/>
              <a:gd name="T15" fmla="*/ 39500383 h 21600"/>
              <a:gd name="T16" fmla="*/ 101597923 w 21600"/>
              <a:gd name="T17" fmla="*/ 25399700 h 21600"/>
              <a:gd name="T18" fmla="*/ 177795181 w 21600"/>
              <a:gd name="T19" fmla="*/ 101597923 h 21600"/>
              <a:gd name="T20" fmla="*/ 25399700 w 21600"/>
              <a:gd name="T21" fmla="*/ 101597923 h 21600"/>
              <a:gd name="T22" fmla="*/ 39688546 w 21600"/>
              <a:gd name="T23" fmla="*/ 57251792 h 21600"/>
              <a:gd name="T24" fmla="*/ 145943088 w 21600"/>
              <a:gd name="T25" fmla="*/ 163506334 h 21600"/>
              <a:gd name="T26" fmla="*/ 101597923 w 21600"/>
              <a:gd name="T27" fmla="*/ 177795181 h 21600"/>
              <a:gd name="T28" fmla="*/ 25399700 w 21600"/>
              <a:gd name="T29" fmla="*/ 101597923 h 21600"/>
              <a:gd name="T30" fmla="*/ 25399700 w 21600"/>
              <a:gd name="T31" fmla="*/ 101597923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8900" y="10800"/>
                </a:moveTo>
                <a:cubicBezTo>
                  <a:pt x="18900" y="12545"/>
                  <a:pt x="18344" y="14162"/>
                  <a:pt x="17401" y="15485"/>
                </a:cubicBezTo>
                <a:lnTo>
                  <a:pt x="6115" y="4199"/>
                </a:lnTo>
                <a:cubicBezTo>
                  <a:pt x="7439" y="3256"/>
                  <a:pt x="9055" y="2700"/>
                  <a:pt x="10800" y="2700"/>
                </a:cubicBezTo>
                <a:cubicBezTo>
                  <a:pt x="15266" y="2700"/>
                  <a:pt x="18900" y="6334"/>
                  <a:pt x="18900" y="10800"/>
                </a:cubicBezTo>
                <a:close/>
                <a:moveTo>
                  <a:pt x="2700" y="10800"/>
                </a:moveTo>
                <a:cubicBezTo>
                  <a:pt x="2700" y="9043"/>
                  <a:pt x="3265" y="7415"/>
                  <a:pt x="4219" y="6086"/>
                </a:cubicBezTo>
                <a:lnTo>
                  <a:pt x="15514" y="17381"/>
                </a:lnTo>
                <a:cubicBezTo>
                  <a:pt x="14185" y="18335"/>
                  <a:pt x="12557" y="18900"/>
                  <a:pt x="10800" y="18900"/>
                </a:cubicBezTo>
                <a:cubicBezTo>
                  <a:pt x="6334" y="18900"/>
                  <a:pt x="2700" y="15266"/>
                  <a:pt x="2700" y="10800"/>
                </a:cubicBezTo>
                <a:close/>
                <a:moveTo>
                  <a:pt x="2700" y="10800"/>
                </a:moveTo>
              </a:path>
            </a:pathLst>
          </a:custGeom>
          <a:solidFill>
            <a:srgbClr val="FFFFFF"/>
          </a:solid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nvGrpSpPr>
          <p:cNvPr id="125" name="Group 425"/>
          <p:cNvGrpSpPr>
            <a:grpSpLocks noChangeAspect="1"/>
          </p:cNvGrpSpPr>
          <p:nvPr/>
        </p:nvGrpSpPr>
        <p:grpSpPr bwMode="auto">
          <a:xfrm>
            <a:off x="7721183" y="4726157"/>
            <a:ext cx="362320" cy="279862"/>
            <a:chOff x="0" y="0"/>
            <a:chExt cx="572" cy="440"/>
          </a:xfrm>
          <a:solidFill>
            <a:srgbClr val="FFFFFF"/>
          </a:solidFill>
        </p:grpSpPr>
        <p:sp>
          <p:nvSpPr>
            <p:cNvPr id="1048650" name="AutoShape 422"/>
            <p:cNvSpPr/>
            <p:nvPr/>
          </p:nvSpPr>
          <p:spPr bwMode="auto">
            <a:xfrm>
              <a:off x="56" y="0"/>
              <a:ext cx="450" cy="2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moveTo>
                    <a:pt x="19849" y="18962"/>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51" name="AutoShape 423"/>
            <p:cNvSpPr/>
            <p:nvPr/>
          </p:nvSpPr>
          <p:spPr bwMode="auto">
            <a:xfrm>
              <a:off x="0" y="328"/>
              <a:ext cx="572" cy="6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moveTo>
                    <a:pt x="8272" y="14893"/>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52" name="AutoShape 424"/>
            <p:cNvSpPr/>
            <p:nvPr/>
          </p:nvSpPr>
          <p:spPr bwMode="auto">
            <a:xfrm>
              <a:off x="0" y="416"/>
              <a:ext cx="572" cy="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690" y="21600"/>
                  </a:moveTo>
                  <a:cubicBezTo>
                    <a:pt x="1465" y="21600"/>
                    <a:pt x="20318" y="21600"/>
                    <a:pt x="20911" y="21600"/>
                  </a:cubicBezTo>
                  <a:cubicBezTo>
                    <a:pt x="21552" y="21600"/>
                    <a:pt x="21600" y="0"/>
                    <a:pt x="21600" y="0"/>
                  </a:cubicBezTo>
                  <a:lnTo>
                    <a:pt x="0" y="0"/>
                  </a:lnTo>
                  <a:cubicBezTo>
                    <a:pt x="0" y="0"/>
                    <a:pt x="18" y="21600"/>
                    <a:pt x="690" y="21600"/>
                  </a:cubicBezTo>
                  <a:close/>
                  <a:moveTo>
                    <a:pt x="690" y="21600"/>
                  </a:moveTo>
                </a:path>
              </a:pathLst>
            </a:custGeom>
            <a:grp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sp>
        <p:nvSpPr>
          <p:cNvPr id="1048653" name="AutoShape 125"/>
          <p:cNvSpPr>
            <a:spLocks noChangeAspect="1"/>
          </p:cNvSpPr>
          <p:nvPr/>
        </p:nvSpPr>
        <p:spPr bwMode="auto">
          <a:xfrm>
            <a:off x="9576109" y="5718932"/>
            <a:ext cx="272366" cy="364819"/>
          </a:xfrm>
          <a:custGeom>
            <a:avLst/>
            <a:gdLst>
              <a:gd name="T0" fmla="*/ 80181371 w 21600"/>
              <a:gd name="T1" fmla="*/ 0 h 21600"/>
              <a:gd name="T2" fmla="*/ 8780621 w 21600"/>
              <a:gd name="T3" fmla="*/ 0 h 21600"/>
              <a:gd name="T4" fmla="*/ 0 w 21600"/>
              <a:gd name="T5" fmla="*/ 21145316 h 21600"/>
              <a:gd name="T6" fmla="*/ 0 w 21600"/>
              <a:gd name="T7" fmla="*/ 265209799 h 21600"/>
              <a:gd name="T8" fmla="*/ 8780621 w 21600"/>
              <a:gd name="T9" fmla="*/ 286355233 h 21600"/>
              <a:gd name="T10" fmla="*/ 80181371 w 21600"/>
              <a:gd name="T11" fmla="*/ 286355233 h 21600"/>
              <a:gd name="T12" fmla="*/ 88962056 w 21600"/>
              <a:gd name="T13" fmla="*/ 265209799 h 21600"/>
              <a:gd name="T14" fmla="*/ 88962056 w 21600"/>
              <a:gd name="T15" fmla="*/ 21145316 h 21600"/>
              <a:gd name="T16" fmla="*/ 80181371 w 21600"/>
              <a:gd name="T17" fmla="*/ 0 h 21600"/>
              <a:gd name="T18" fmla="*/ 44765299 w 21600"/>
              <a:gd name="T19" fmla="*/ 277711807 h 21600"/>
              <a:gd name="T20" fmla="*/ 41824542 w 21600"/>
              <a:gd name="T21" fmla="*/ 270632433 h 21600"/>
              <a:gd name="T22" fmla="*/ 44765299 w 21600"/>
              <a:gd name="T23" fmla="*/ 263553059 h 21600"/>
              <a:gd name="T24" fmla="*/ 47706056 w 21600"/>
              <a:gd name="T25" fmla="*/ 270632433 h 21600"/>
              <a:gd name="T26" fmla="*/ 44765299 w 21600"/>
              <a:gd name="T27" fmla="*/ 277711807 h 21600"/>
              <a:gd name="T28" fmla="*/ 75753841 w 21600"/>
              <a:gd name="T29" fmla="*/ 254564889 h 21600"/>
              <a:gd name="T30" fmla="*/ 13208215 w 21600"/>
              <a:gd name="T31" fmla="*/ 254564889 h 21600"/>
              <a:gd name="T32" fmla="*/ 13208215 w 21600"/>
              <a:gd name="T33" fmla="*/ 31790345 h 21600"/>
              <a:gd name="T34" fmla="*/ 75753841 w 21600"/>
              <a:gd name="T35" fmla="*/ 31790345 h 21600"/>
              <a:gd name="T36" fmla="*/ 75753841 w 21600"/>
              <a:gd name="T37" fmla="*/ 254564889 h 21600"/>
              <a:gd name="T38" fmla="*/ 75753841 w 21600"/>
              <a:gd name="T39" fmla="*/ 254564889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9468" y="0"/>
                </a:moveTo>
                <a:lnTo>
                  <a:pt x="2132" y="0"/>
                </a:lnTo>
                <a:cubicBezTo>
                  <a:pt x="955" y="0"/>
                  <a:pt x="0" y="714"/>
                  <a:pt x="0" y="1595"/>
                </a:cubicBezTo>
                <a:lnTo>
                  <a:pt x="0" y="20005"/>
                </a:lnTo>
                <a:cubicBezTo>
                  <a:pt x="0" y="20886"/>
                  <a:pt x="955" y="21600"/>
                  <a:pt x="2132" y="21600"/>
                </a:cubicBezTo>
                <a:lnTo>
                  <a:pt x="19468" y="21600"/>
                </a:lnTo>
                <a:cubicBezTo>
                  <a:pt x="20646" y="21600"/>
                  <a:pt x="21600" y="20886"/>
                  <a:pt x="21600" y="20005"/>
                </a:cubicBezTo>
                <a:lnTo>
                  <a:pt x="21600" y="1595"/>
                </a:lnTo>
                <a:cubicBezTo>
                  <a:pt x="21600" y="714"/>
                  <a:pt x="20645" y="0"/>
                  <a:pt x="19468" y="0"/>
                </a:cubicBezTo>
                <a:close/>
                <a:moveTo>
                  <a:pt x="10869" y="20948"/>
                </a:moveTo>
                <a:cubicBezTo>
                  <a:pt x="10474" y="20948"/>
                  <a:pt x="10155" y="20709"/>
                  <a:pt x="10155" y="20414"/>
                </a:cubicBezTo>
                <a:cubicBezTo>
                  <a:pt x="10155" y="20119"/>
                  <a:pt x="10474" y="19880"/>
                  <a:pt x="10869" y="19880"/>
                </a:cubicBezTo>
                <a:cubicBezTo>
                  <a:pt x="11263" y="19880"/>
                  <a:pt x="11583" y="20119"/>
                  <a:pt x="11583" y="20414"/>
                </a:cubicBezTo>
                <a:cubicBezTo>
                  <a:pt x="11583" y="20709"/>
                  <a:pt x="11263" y="20948"/>
                  <a:pt x="10869" y="20948"/>
                </a:cubicBezTo>
                <a:close/>
                <a:moveTo>
                  <a:pt x="18393" y="19202"/>
                </a:moveTo>
                <a:lnTo>
                  <a:pt x="3207" y="19202"/>
                </a:lnTo>
                <a:lnTo>
                  <a:pt x="3207" y="2398"/>
                </a:lnTo>
                <a:lnTo>
                  <a:pt x="18393" y="2398"/>
                </a:lnTo>
                <a:lnTo>
                  <a:pt x="18393" y="19202"/>
                </a:lnTo>
                <a:close/>
                <a:moveTo>
                  <a:pt x="18393" y="19202"/>
                </a:moveTo>
              </a:path>
            </a:pathLst>
          </a:custGeom>
          <a:solidFill>
            <a:srgbClr val="FFFFFF"/>
          </a:solid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54" name="AutoShape 506"/>
          <p:cNvSpPr>
            <a:spLocks noChangeAspect="1"/>
          </p:cNvSpPr>
          <p:nvPr/>
        </p:nvSpPr>
        <p:spPr bwMode="auto">
          <a:xfrm>
            <a:off x="7686536" y="2830800"/>
            <a:ext cx="337332" cy="367317"/>
          </a:xfrm>
          <a:custGeom>
            <a:avLst/>
            <a:gdLst>
              <a:gd name="T0" fmla="*/ 209326746 w 21600"/>
              <a:gd name="T1" fmla="*/ 65165170 h 21600"/>
              <a:gd name="T2" fmla="*/ 205789983 w 21600"/>
              <a:gd name="T3" fmla="*/ 22915879 h 21600"/>
              <a:gd name="T4" fmla="*/ 184624013 w 21600"/>
              <a:gd name="T5" fmla="*/ 0 h 21600"/>
              <a:gd name="T6" fmla="*/ 24702732 w 21600"/>
              <a:gd name="T7" fmla="*/ 0 h 21600"/>
              <a:gd name="T8" fmla="*/ 3536763 w 21600"/>
              <a:gd name="T9" fmla="*/ 22915879 h 21600"/>
              <a:gd name="T10" fmla="*/ 0 w 21600"/>
              <a:gd name="T11" fmla="*/ 64374491 h 21600"/>
              <a:gd name="T12" fmla="*/ 0 w 21600"/>
              <a:gd name="T13" fmla="*/ 253752444 h 21600"/>
              <a:gd name="T14" fmla="*/ 18277738 w 21600"/>
              <a:gd name="T15" fmla="*/ 253752444 h 21600"/>
              <a:gd name="T16" fmla="*/ 18277738 w 21600"/>
              <a:gd name="T17" fmla="*/ 273588828 h 21600"/>
              <a:gd name="T18" fmla="*/ 34189799 w 21600"/>
              <a:gd name="T19" fmla="*/ 294284053 h 21600"/>
              <a:gd name="T20" fmla="*/ 50112585 w 21600"/>
              <a:gd name="T21" fmla="*/ 273588828 h 21600"/>
              <a:gd name="T22" fmla="*/ 50112585 w 21600"/>
              <a:gd name="T23" fmla="*/ 253752444 h 21600"/>
              <a:gd name="T24" fmla="*/ 160387311 w 21600"/>
              <a:gd name="T25" fmla="*/ 253752444 h 21600"/>
              <a:gd name="T26" fmla="*/ 160387311 w 21600"/>
              <a:gd name="T27" fmla="*/ 273588828 h 21600"/>
              <a:gd name="T28" fmla="*/ 176299272 w 21600"/>
              <a:gd name="T29" fmla="*/ 294284053 h 21600"/>
              <a:gd name="T30" fmla="*/ 192222049 w 21600"/>
              <a:gd name="T31" fmla="*/ 273588828 h 21600"/>
              <a:gd name="T32" fmla="*/ 192222049 w 21600"/>
              <a:gd name="T33" fmla="*/ 253752444 h 21600"/>
              <a:gd name="T34" fmla="*/ 209326746 w 21600"/>
              <a:gd name="T35" fmla="*/ 253752444 h 21600"/>
              <a:gd name="T36" fmla="*/ 209326746 w 21600"/>
              <a:gd name="T37" fmla="*/ 65165170 h 21600"/>
              <a:gd name="T38" fmla="*/ 79931401 w 21600"/>
              <a:gd name="T39" fmla="*/ 16458066 h 21600"/>
              <a:gd name="T40" fmla="*/ 129986300 w 21600"/>
              <a:gd name="T41" fmla="*/ 16458066 h 21600"/>
              <a:gd name="T42" fmla="*/ 136779465 w 21600"/>
              <a:gd name="T43" fmla="*/ 25286761 h 21600"/>
              <a:gd name="T44" fmla="*/ 129986300 w 21600"/>
              <a:gd name="T45" fmla="*/ 34129231 h 21600"/>
              <a:gd name="T46" fmla="*/ 79931401 w 21600"/>
              <a:gd name="T47" fmla="*/ 34129231 h 21600"/>
              <a:gd name="T48" fmla="*/ 73128394 w 21600"/>
              <a:gd name="T49" fmla="*/ 25286761 h 21600"/>
              <a:gd name="T50" fmla="*/ 79931401 w 21600"/>
              <a:gd name="T51" fmla="*/ 16458066 h 21600"/>
              <a:gd name="T52" fmla="*/ 25943113 w 21600"/>
              <a:gd name="T53" fmla="*/ 68571265 h 21600"/>
              <a:gd name="T54" fmla="*/ 37426704 w 21600"/>
              <a:gd name="T55" fmla="*/ 53652898 h 21600"/>
              <a:gd name="T56" fmla="*/ 172490998 w 21600"/>
              <a:gd name="T57" fmla="*/ 53652898 h 21600"/>
              <a:gd name="T58" fmla="*/ 183965728 w 21600"/>
              <a:gd name="T59" fmla="*/ 68571265 h 21600"/>
              <a:gd name="T60" fmla="*/ 187502492 w 21600"/>
              <a:gd name="T61" fmla="*/ 159840258 h 21600"/>
              <a:gd name="T62" fmla="*/ 176028743 w 21600"/>
              <a:gd name="T63" fmla="*/ 174772400 h 21600"/>
              <a:gd name="T64" fmla="*/ 33889841 w 21600"/>
              <a:gd name="T65" fmla="*/ 174772400 h 21600"/>
              <a:gd name="T66" fmla="*/ 22405367 w 21600"/>
              <a:gd name="T67" fmla="*/ 159840258 h 21600"/>
              <a:gd name="T68" fmla="*/ 25943113 w 21600"/>
              <a:gd name="T69" fmla="*/ 68571265 h 21600"/>
              <a:gd name="T70" fmla="*/ 50112585 w 21600"/>
              <a:gd name="T71" fmla="*/ 228125211 h 21600"/>
              <a:gd name="T72" fmla="*/ 38027303 w 21600"/>
              <a:gd name="T73" fmla="*/ 235277992 h 21600"/>
              <a:gd name="T74" fmla="*/ 21853593 w 21600"/>
              <a:gd name="T75" fmla="*/ 214691205 h 21600"/>
              <a:gd name="T76" fmla="*/ 21814511 w 21600"/>
              <a:gd name="T77" fmla="*/ 214200624 h 21600"/>
              <a:gd name="T78" fmla="*/ 38017560 w 21600"/>
              <a:gd name="T79" fmla="*/ 193137258 h 21600"/>
              <a:gd name="T80" fmla="*/ 54241186 w 21600"/>
              <a:gd name="T81" fmla="*/ 214200624 h 21600"/>
              <a:gd name="T82" fmla="*/ 50112585 w 21600"/>
              <a:gd name="T83" fmla="*/ 228125211 h 21600"/>
              <a:gd name="T84" fmla="*/ 173062357 w 21600"/>
              <a:gd name="T85" fmla="*/ 235277992 h 21600"/>
              <a:gd name="T86" fmla="*/ 160415568 w 21600"/>
              <a:gd name="T87" fmla="*/ 227238701 h 21600"/>
              <a:gd name="T88" fmla="*/ 156849555 w 21600"/>
              <a:gd name="T89" fmla="*/ 214200624 h 21600"/>
              <a:gd name="T90" fmla="*/ 173062357 w 21600"/>
              <a:gd name="T91" fmla="*/ 193137258 h 21600"/>
              <a:gd name="T92" fmla="*/ 189276241 w 21600"/>
              <a:gd name="T93" fmla="*/ 214200624 h 21600"/>
              <a:gd name="T94" fmla="*/ 189178580 w 21600"/>
              <a:gd name="T95" fmla="*/ 215508386 h 21600"/>
              <a:gd name="T96" fmla="*/ 173062357 w 21600"/>
              <a:gd name="T97" fmla="*/ 235277992 h 21600"/>
              <a:gd name="T98" fmla="*/ 173062357 w 21600"/>
              <a:gd name="T99" fmla="*/ 235277992 h 216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0" h="21600">
                <a:moveTo>
                  <a:pt x="21600" y="4783"/>
                </a:moveTo>
                <a:lnTo>
                  <a:pt x="21235" y="1682"/>
                </a:lnTo>
                <a:cubicBezTo>
                  <a:pt x="21235" y="753"/>
                  <a:pt x="20056" y="0"/>
                  <a:pt x="19051" y="0"/>
                </a:cubicBezTo>
                <a:lnTo>
                  <a:pt x="2549" y="0"/>
                </a:lnTo>
                <a:cubicBezTo>
                  <a:pt x="1544" y="0"/>
                  <a:pt x="365" y="753"/>
                  <a:pt x="365" y="1682"/>
                </a:cubicBezTo>
                <a:lnTo>
                  <a:pt x="0" y="4725"/>
                </a:lnTo>
                <a:lnTo>
                  <a:pt x="0" y="18625"/>
                </a:lnTo>
                <a:lnTo>
                  <a:pt x="1886" y="18625"/>
                </a:lnTo>
                <a:lnTo>
                  <a:pt x="1886" y="20081"/>
                </a:lnTo>
                <a:cubicBezTo>
                  <a:pt x="1886" y="20919"/>
                  <a:pt x="2621" y="21600"/>
                  <a:pt x="3528" y="21600"/>
                </a:cubicBezTo>
                <a:cubicBezTo>
                  <a:pt x="4436" y="21600"/>
                  <a:pt x="5171" y="20919"/>
                  <a:pt x="5171" y="20081"/>
                </a:cubicBezTo>
                <a:lnTo>
                  <a:pt x="5171" y="18625"/>
                </a:lnTo>
                <a:lnTo>
                  <a:pt x="16550" y="18625"/>
                </a:lnTo>
                <a:lnTo>
                  <a:pt x="16550" y="20081"/>
                </a:lnTo>
                <a:cubicBezTo>
                  <a:pt x="16550" y="20919"/>
                  <a:pt x="17285" y="21600"/>
                  <a:pt x="18192" y="21600"/>
                </a:cubicBezTo>
                <a:cubicBezTo>
                  <a:pt x="19100" y="21600"/>
                  <a:pt x="19835" y="20919"/>
                  <a:pt x="19835" y="20081"/>
                </a:cubicBezTo>
                <a:lnTo>
                  <a:pt x="19835" y="18625"/>
                </a:lnTo>
                <a:lnTo>
                  <a:pt x="21600" y="18625"/>
                </a:lnTo>
                <a:lnTo>
                  <a:pt x="21600" y="4783"/>
                </a:lnTo>
                <a:close/>
                <a:moveTo>
                  <a:pt x="8248" y="1208"/>
                </a:moveTo>
                <a:lnTo>
                  <a:pt x="13413" y="1208"/>
                </a:lnTo>
                <a:cubicBezTo>
                  <a:pt x="13801" y="1208"/>
                  <a:pt x="14114" y="1499"/>
                  <a:pt x="14114" y="1856"/>
                </a:cubicBezTo>
                <a:cubicBezTo>
                  <a:pt x="14114" y="2214"/>
                  <a:pt x="13801" y="2505"/>
                  <a:pt x="13413" y="2505"/>
                </a:cubicBezTo>
                <a:lnTo>
                  <a:pt x="8248" y="2505"/>
                </a:lnTo>
                <a:cubicBezTo>
                  <a:pt x="7860" y="2505"/>
                  <a:pt x="7546" y="2214"/>
                  <a:pt x="7546" y="1856"/>
                </a:cubicBezTo>
                <a:cubicBezTo>
                  <a:pt x="7546" y="1499"/>
                  <a:pt x="7860" y="1208"/>
                  <a:pt x="8248" y="1208"/>
                </a:cubicBezTo>
                <a:close/>
                <a:moveTo>
                  <a:pt x="2677" y="5033"/>
                </a:moveTo>
                <a:cubicBezTo>
                  <a:pt x="2677" y="4428"/>
                  <a:pt x="3208" y="3938"/>
                  <a:pt x="3862" y="3938"/>
                </a:cubicBezTo>
                <a:lnTo>
                  <a:pt x="17799" y="3938"/>
                </a:lnTo>
                <a:cubicBezTo>
                  <a:pt x="18453" y="3938"/>
                  <a:pt x="18983" y="4428"/>
                  <a:pt x="18983" y="5033"/>
                </a:cubicBezTo>
                <a:lnTo>
                  <a:pt x="19348" y="11732"/>
                </a:lnTo>
                <a:cubicBezTo>
                  <a:pt x="19348" y="12338"/>
                  <a:pt x="18818" y="12828"/>
                  <a:pt x="18164" y="12828"/>
                </a:cubicBezTo>
                <a:lnTo>
                  <a:pt x="3497" y="12828"/>
                </a:lnTo>
                <a:cubicBezTo>
                  <a:pt x="2842" y="12828"/>
                  <a:pt x="2312" y="12338"/>
                  <a:pt x="2312" y="11732"/>
                </a:cubicBezTo>
                <a:lnTo>
                  <a:pt x="2677" y="5033"/>
                </a:lnTo>
                <a:close/>
                <a:moveTo>
                  <a:pt x="5171" y="16744"/>
                </a:moveTo>
                <a:cubicBezTo>
                  <a:pt x="4865" y="17063"/>
                  <a:pt x="4422" y="17269"/>
                  <a:pt x="3924" y="17269"/>
                </a:cubicBezTo>
                <a:cubicBezTo>
                  <a:pt x="3013" y="17269"/>
                  <a:pt x="2276" y="16595"/>
                  <a:pt x="2255" y="15758"/>
                </a:cubicBezTo>
                <a:cubicBezTo>
                  <a:pt x="2254" y="15746"/>
                  <a:pt x="2251" y="15734"/>
                  <a:pt x="2251" y="15722"/>
                </a:cubicBezTo>
                <a:cubicBezTo>
                  <a:pt x="2251" y="14867"/>
                  <a:pt x="2999" y="14176"/>
                  <a:pt x="3923" y="14176"/>
                </a:cubicBezTo>
                <a:cubicBezTo>
                  <a:pt x="4848" y="14176"/>
                  <a:pt x="5597" y="14868"/>
                  <a:pt x="5597" y="15722"/>
                </a:cubicBezTo>
                <a:cubicBezTo>
                  <a:pt x="5598" y="16115"/>
                  <a:pt x="5434" y="16470"/>
                  <a:pt x="5171" y="16744"/>
                </a:cubicBezTo>
                <a:close/>
                <a:moveTo>
                  <a:pt x="17858" y="17269"/>
                </a:moveTo>
                <a:cubicBezTo>
                  <a:pt x="17327" y="17269"/>
                  <a:pt x="16859" y="17036"/>
                  <a:pt x="16553" y="16679"/>
                </a:cubicBezTo>
                <a:cubicBezTo>
                  <a:pt x="16326" y="16415"/>
                  <a:pt x="16185" y="16085"/>
                  <a:pt x="16185" y="15722"/>
                </a:cubicBezTo>
                <a:cubicBezTo>
                  <a:pt x="16185" y="14868"/>
                  <a:pt x="16934" y="14176"/>
                  <a:pt x="17858" y="14176"/>
                </a:cubicBezTo>
                <a:cubicBezTo>
                  <a:pt x="18782" y="14176"/>
                  <a:pt x="19531" y="14868"/>
                  <a:pt x="19531" y="15722"/>
                </a:cubicBezTo>
                <a:cubicBezTo>
                  <a:pt x="19531" y="15755"/>
                  <a:pt x="19523" y="15786"/>
                  <a:pt x="19521" y="15818"/>
                </a:cubicBezTo>
                <a:cubicBezTo>
                  <a:pt x="19466" y="16627"/>
                  <a:pt x="18746" y="17269"/>
                  <a:pt x="17858" y="17269"/>
                </a:cubicBezTo>
                <a:close/>
                <a:moveTo>
                  <a:pt x="17858" y="17269"/>
                </a:moveTo>
              </a:path>
            </a:pathLst>
          </a:custGeom>
          <a:solidFill>
            <a:schemeClr val="bg1"/>
          </a:solid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55" name="AutoShape 129"/>
          <p:cNvSpPr>
            <a:spLocks noChangeAspect="1"/>
          </p:cNvSpPr>
          <p:nvPr/>
        </p:nvSpPr>
        <p:spPr bwMode="auto">
          <a:xfrm>
            <a:off x="11393771" y="2811623"/>
            <a:ext cx="364819" cy="364819"/>
          </a:xfrm>
          <a:custGeom>
            <a:avLst/>
            <a:gdLst>
              <a:gd name="T0" fmla="*/ 193886301 w 21600"/>
              <a:gd name="T1" fmla="*/ 72649219 h 21600"/>
              <a:gd name="T2" fmla="*/ 193886301 w 21600"/>
              <a:gd name="T3" fmla="*/ 0 h 21600"/>
              <a:gd name="T4" fmla="*/ 0 w 21600"/>
              <a:gd name="T5" fmla="*/ 0 h 21600"/>
              <a:gd name="T6" fmla="*/ 0 w 21600"/>
              <a:gd name="T7" fmla="*/ 193886301 h 21600"/>
              <a:gd name="T8" fmla="*/ 72649219 w 21600"/>
              <a:gd name="T9" fmla="*/ 193886301 h 21600"/>
              <a:gd name="T10" fmla="*/ 178971547 w 21600"/>
              <a:gd name="T11" fmla="*/ 286355233 h 21600"/>
              <a:gd name="T12" fmla="*/ 286355233 w 21600"/>
              <a:gd name="T13" fmla="*/ 178971547 h 21600"/>
              <a:gd name="T14" fmla="*/ 193886301 w 21600"/>
              <a:gd name="T15" fmla="*/ 72649219 h 21600"/>
              <a:gd name="T16" fmla="*/ 71986933 w 21600"/>
              <a:gd name="T17" fmla="*/ 170022876 h 21600"/>
              <a:gd name="T18" fmla="*/ 23863425 w 21600"/>
              <a:gd name="T19" fmla="*/ 170022876 h 21600"/>
              <a:gd name="T20" fmla="*/ 23863425 w 21600"/>
              <a:gd name="T21" fmla="*/ 23863425 h 21600"/>
              <a:gd name="T22" fmla="*/ 170022876 w 21600"/>
              <a:gd name="T23" fmla="*/ 23863425 h 21600"/>
              <a:gd name="T24" fmla="*/ 170022876 w 21600"/>
              <a:gd name="T25" fmla="*/ 71986933 h 21600"/>
              <a:gd name="T26" fmla="*/ 71986933 w 21600"/>
              <a:gd name="T27" fmla="*/ 170022876 h 21600"/>
              <a:gd name="T28" fmla="*/ 178971547 w 21600"/>
              <a:gd name="T29" fmla="*/ 262491808 h 21600"/>
              <a:gd name="T30" fmla="*/ 96857260 w 21600"/>
              <a:gd name="T31" fmla="*/ 193886301 h 21600"/>
              <a:gd name="T32" fmla="*/ 193886301 w 21600"/>
              <a:gd name="T33" fmla="*/ 193886301 h 21600"/>
              <a:gd name="T34" fmla="*/ 193886301 w 21600"/>
              <a:gd name="T35" fmla="*/ 96857260 h 21600"/>
              <a:gd name="T36" fmla="*/ 262491808 w 21600"/>
              <a:gd name="T37" fmla="*/ 178971547 h 21600"/>
              <a:gd name="T38" fmla="*/ 178971547 w 21600"/>
              <a:gd name="T39" fmla="*/ 262491808 h 21600"/>
              <a:gd name="T40" fmla="*/ 178971547 w 21600"/>
              <a:gd name="T41" fmla="*/ 262491808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4625" y="5480"/>
                </a:moveTo>
                <a:lnTo>
                  <a:pt x="14625" y="0"/>
                </a:lnTo>
                <a:lnTo>
                  <a:pt x="0" y="0"/>
                </a:lnTo>
                <a:lnTo>
                  <a:pt x="0" y="14625"/>
                </a:lnTo>
                <a:lnTo>
                  <a:pt x="5480" y="14625"/>
                </a:lnTo>
                <a:cubicBezTo>
                  <a:pt x="6028" y="18566"/>
                  <a:pt x="9409" y="21600"/>
                  <a:pt x="13500" y="21600"/>
                </a:cubicBezTo>
                <a:cubicBezTo>
                  <a:pt x="17974" y="21600"/>
                  <a:pt x="21600" y="17974"/>
                  <a:pt x="21600" y="13500"/>
                </a:cubicBezTo>
                <a:cubicBezTo>
                  <a:pt x="21600" y="9408"/>
                  <a:pt x="18566" y="6027"/>
                  <a:pt x="14625" y="5480"/>
                </a:cubicBezTo>
                <a:close/>
                <a:moveTo>
                  <a:pt x="5430" y="12825"/>
                </a:moveTo>
                <a:lnTo>
                  <a:pt x="1800" y="12825"/>
                </a:lnTo>
                <a:lnTo>
                  <a:pt x="1800" y="1800"/>
                </a:lnTo>
                <a:lnTo>
                  <a:pt x="12825" y="1800"/>
                </a:lnTo>
                <a:lnTo>
                  <a:pt x="12825" y="5430"/>
                </a:lnTo>
                <a:cubicBezTo>
                  <a:pt x="8891" y="5755"/>
                  <a:pt x="5755" y="8890"/>
                  <a:pt x="5430" y="12825"/>
                </a:cubicBezTo>
                <a:close/>
                <a:moveTo>
                  <a:pt x="13500" y="19800"/>
                </a:moveTo>
                <a:cubicBezTo>
                  <a:pt x="10411" y="19800"/>
                  <a:pt x="7839" y="17563"/>
                  <a:pt x="7306" y="14625"/>
                </a:cubicBezTo>
                <a:lnTo>
                  <a:pt x="14625" y="14625"/>
                </a:lnTo>
                <a:lnTo>
                  <a:pt x="14625" y="7306"/>
                </a:lnTo>
                <a:cubicBezTo>
                  <a:pt x="17563" y="7838"/>
                  <a:pt x="19800" y="10410"/>
                  <a:pt x="19800" y="13500"/>
                </a:cubicBezTo>
                <a:cubicBezTo>
                  <a:pt x="19800" y="16974"/>
                  <a:pt x="16974" y="19800"/>
                  <a:pt x="13500" y="19800"/>
                </a:cubicBezTo>
                <a:close/>
                <a:moveTo>
                  <a:pt x="13500" y="19800"/>
                </a:moveTo>
              </a:path>
            </a:pathLst>
          </a:custGeom>
          <a:solidFill>
            <a:srgbClr val="FFFFFF"/>
          </a:solidFill>
          <a:ln>
            <a:noFill/>
          </a:ln>
        </p:spPr>
        <p:txBody>
          <a:bodyPr lIns="0" tIns="0" rIns="0" bIns="0"/>
          <a:lstStyle/>
          <a:p>
            <a:endParaRPr lang="en-US" sz="2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nvGrpSpPr>
          <p:cNvPr id="126" name="Group 3"/>
          <p:cNvGrpSpPr>
            <a:grpSpLocks noChangeAspect="1"/>
          </p:cNvGrpSpPr>
          <p:nvPr/>
        </p:nvGrpSpPr>
        <p:grpSpPr>
          <a:xfrm>
            <a:off x="8403567" y="2367042"/>
            <a:ext cx="2698657" cy="2698657"/>
            <a:chOff x="5638800" y="2095500"/>
            <a:chExt cx="1714500" cy="1714500"/>
          </a:xfrm>
          <a:solidFill>
            <a:schemeClr val="accent2">
              <a:lumMod val="60000"/>
              <a:lumOff val="40000"/>
            </a:schemeClr>
          </a:solidFill>
        </p:grpSpPr>
        <p:sp>
          <p:nvSpPr>
            <p:cNvPr id="1048656" name="Oval 17"/>
            <p:cNvSpPr/>
            <p:nvPr/>
          </p:nvSpPr>
          <p:spPr>
            <a:xfrm>
              <a:off x="5638800" y="2095500"/>
              <a:ext cx="1714500" cy="1714500"/>
            </a:xfrm>
            <a:prstGeom prst="ellipse">
              <a:avLst/>
            </a:prstGeom>
            <a:grp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2700" b="1"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57" name="Oval 16"/>
            <p:cNvSpPr/>
            <p:nvPr/>
          </p:nvSpPr>
          <p:spPr>
            <a:xfrm>
              <a:off x="5981700" y="2438400"/>
              <a:ext cx="1028700" cy="1028700"/>
            </a:xfrm>
            <a:prstGeom prst="ellipse">
              <a:avLst/>
            </a:prstGeom>
            <a:grp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2700" b="1"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nvGrpSpPr>
            <p:cNvPr id="127" name="Group 35"/>
            <p:cNvGrpSpPr/>
            <p:nvPr/>
          </p:nvGrpSpPr>
          <p:grpSpPr>
            <a:xfrm>
              <a:off x="5937270" y="2717790"/>
              <a:ext cx="1157412" cy="624578"/>
              <a:chOff x="5937270" y="2717790"/>
              <a:chExt cx="1157412" cy="624578"/>
            </a:xfrm>
            <a:grpFill/>
          </p:grpSpPr>
          <p:sp>
            <p:nvSpPr>
              <p:cNvPr id="1048658" name="TextBox 33"/>
              <p:cNvSpPr txBox="1"/>
              <p:nvPr/>
            </p:nvSpPr>
            <p:spPr>
              <a:xfrm>
                <a:off x="6071903" y="2717790"/>
                <a:ext cx="879869" cy="254632"/>
              </a:xfrm>
              <a:prstGeom prst="rect">
                <a:avLst/>
              </a:prstGeom>
              <a:grpFill/>
            </p:spPr>
            <p:txBody>
              <a:bodyPr wrap="square" lIns="0" tIns="0" rIns="0" bIns="0" rtlCol="0">
                <a:noAutofit/>
              </a:bodyPr>
              <a:lstStyle/>
              <a:p>
                <a:pPr algn="ctr"/>
                <a:r>
                  <a:rPr lang="en-US" altLang="ko-KR" sz="40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2018</a:t>
                </a:r>
                <a:endParaRPr lang="ko-KR" altLang="en-US" sz="4000" b="1" dirty="0">
                  <a:solidFill>
                    <a:schemeClr val="bg1"/>
                  </a:solidFill>
                  <a:latin typeface="微软雅黑" panose="020B0503020204020204" pitchFamily="34" charset="-122"/>
                  <a:cs typeface="Open Sans Light" panose="020B0306030504020204" pitchFamily="34" charset="0"/>
                </a:endParaRPr>
              </a:p>
            </p:txBody>
          </p:sp>
          <p:sp>
            <p:nvSpPr>
              <p:cNvPr id="1048659" name="TextBox 34"/>
              <p:cNvSpPr txBox="1"/>
              <p:nvPr/>
            </p:nvSpPr>
            <p:spPr>
              <a:xfrm>
                <a:off x="5937270" y="3136322"/>
                <a:ext cx="1157412" cy="206046"/>
              </a:xfrm>
              <a:prstGeom prst="rect">
                <a:avLst/>
              </a:prstGeom>
              <a:grpFill/>
            </p:spPr>
            <p:txBody>
              <a:bodyPr wrap="square" lIns="0" tIns="0" rIns="0" bIns="0" rtlCol="0">
                <a:noAutofit/>
              </a:bodyPr>
              <a:lstStyle/>
              <a:p>
                <a:pPr algn="ctr"/>
                <a:r>
                  <a:rPr lang="en-US" altLang="ko-KR" sz="16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D</a:t>
                </a:r>
                <a:r>
                  <a:rPr lang="en-US" altLang="zh-CN" sz="1600" b="1" dirty="0">
                    <a:solidFill>
                      <a:schemeClr val="bg1"/>
                    </a:solidFill>
                    <a:latin typeface="微软雅黑" panose="020B0503020204020204" pitchFamily="34" charset="-122"/>
                    <a:ea typeface="微软雅黑" panose="020B0503020204020204" pitchFamily="34" charset="-122"/>
                    <a:cs typeface="Open Sans Light" panose="020B0306030504020204" pitchFamily="34" charset="0"/>
                  </a:rPr>
                  <a:t>ata Governance</a:t>
                </a:r>
                <a:endParaRPr lang="ko-KR" altLang="en-US" sz="1600" b="1" dirty="0">
                  <a:solidFill>
                    <a:schemeClr val="bg1"/>
                  </a:solidFill>
                  <a:latin typeface="微软雅黑" panose="020B0503020204020204" pitchFamily="34" charset="-122"/>
                  <a:cs typeface="Open Sans Light" panose="020B0306030504020204" pitchFamily="34" charset="0"/>
                </a:endParaRPr>
              </a:p>
            </p:txBody>
          </p:sp>
        </p:grpSp>
      </p:grpSp>
      <p:grpSp>
        <p:nvGrpSpPr>
          <p:cNvPr id="128" name="Group 36"/>
          <p:cNvGrpSpPr>
            <a:grpSpLocks noChangeAspect="1"/>
          </p:cNvGrpSpPr>
          <p:nvPr/>
        </p:nvGrpSpPr>
        <p:grpSpPr>
          <a:xfrm>
            <a:off x="1126587" y="1695060"/>
            <a:ext cx="2859577" cy="1390534"/>
            <a:chOff x="603250" y="1398043"/>
            <a:chExt cx="1466850" cy="713288"/>
          </a:xfrm>
        </p:grpSpPr>
        <p:sp>
          <p:nvSpPr>
            <p:cNvPr id="1048660" name="Text Placeholder 2"/>
            <p:cNvSpPr txBox="1"/>
            <p:nvPr/>
          </p:nvSpPr>
          <p:spPr>
            <a:xfrm>
              <a:off x="603250" y="1398043"/>
              <a:ext cx="1466850" cy="285799"/>
            </a:xfrm>
            <a:prstGeom prst="rect">
              <a:avLst/>
            </a:prstGeom>
          </p:spPr>
          <p:txBody>
            <a:bodyPr vert="horz"/>
            <a:lstStyle>
              <a:lvl1pPr marL="0" indent="0" algn="l" defTabSz="457200" rtl="0" eaLnBrk="1" latinLnBrk="0" hangingPunct="1">
                <a:spcBef>
                  <a:spcPct val="20000"/>
                </a:spcBef>
                <a:buFont typeface="Arial" panose="020B0604020202020204"/>
                <a:buNone/>
                <a:defRPr sz="1200" kern="1200" baseline="0">
                  <a:solidFill>
                    <a:schemeClr val="tx1">
                      <a:lumMod val="65000"/>
                      <a:lumOff val="35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rPr>
                <a:t>数据缺、散、乱</a:t>
              </a:r>
              <a:endParaRPr lang="en-US" sz="2400" dirty="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61" name="Text Placeholder 8"/>
            <p:cNvSpPr txBox="1"/>
            <p:nvPr/>
          </p:nvSpPr>
          <p:spPr>
            <a:xfrm>
              <a:off x="603250" y="1662851"/>
              <a:ext cx="1466850" cy="448480"/>
            </a:xfrm>
            <a:prstGeom prst="rect">
              <a:avLst/>
            </a:prstGeom>
          </p:spPr>
          <p:txBody>
            <a:bodyPr vert="horz"/>
            <a:lstStyle>
              <a:lvl1pPr marL="0" indent="0" algn="l" defTabSz="457200" rtl="0" eaLnBrk="1" latinLnBrk="0" hangingPunct="1">
                <a:lnSpc>
                  <a:spcPct val="120000"/>
                </a:lnSpc>
                <a:spcBef>
                  <a:spcPct val="20000"/>
                </a:spcBef>
                <a:buFont typeface="Arial" panose="020B0604020202020204"/>
                <a:buNone/>
                <a:defRPr sz="800" kern="1200" baseline="0">
                  <a:solidFill>
                    <a:schemeClr val="bg1">
                      <a:lumMod val="50000"/>
                    </a:schemeClr>
                  </a:solidFill>
                  <a:latin typeface="Roboto Condensed" panose="02000000000000000000"/>
                  <a:ea typeface="+mn-ea"/>
                  <a:cs typeface="Roboto Condensed" panose="02000000000000000000"/>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Open Sans Light" panose="020B0306030504020204" pitchFamily="34" charset="0"/>
                </a:rPr>
                <a:t>数据不规整，存在数据缺失、散乱的情况</a:t>
              </a:r>
              <a:endParaRPr lang="en-US" sz="1600" dirty="0">
                <a:solidFill>
                  <a:schemeClr val="tx1">
                    <a:lumMod val="50000"/>
                    <a:lumOff val="50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grpSp>
        <p:nvGrpSpPr>
          <p:cNvPr id="129" name="Group 141"/>
          <p:cNvGrpSpPr>
            <a:grpSpLocks noChangeAspect="1"/>
          </p:cNvGrpSpPr>
          <p:nvPr/>
        </p:nvGrpSpPr>
        <p:grpSpPr bwMode="auto">
          <a:xfrm>
            <a:off x="706457" y="1776839"/>
            <a:ext cx="417795" cy="417795"/>
            <a:chOff x="0" y="0"/>
            <a:chExt cx="578" cy="578"/>
          </a:xfrm>
          <a:solidFill>
            <a:schemeClr val="accent2">
              <a:lumMod val="60000"/>
              <a:lumOff val="40000"/>
            </a:schemeClr>
          </a:solidFill>
        </p:grpSpPr>
        <p:sp>
          <p:nvSpPr>
            <p:cNvPr id="1048662" name="AutoShape 135"/>
            <p:cNvSpPr/>
            <p:nvPr/>
          </p:nvSpPr>
          <p:spPr bwMode="auto">
            <a:xfrm>
              <a:off x="296" y="0"/>
              <a:ext cx="282" cy="28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21600" y="8619"/>
                  </a:moveTo>
                  <a:lnTo>
                    <a:pt x="12977" y="0"/>
                  </a:lnTo>
                  <a:lnTo>
                    <a:pt x="6550" y="6423"/>
                  </a:lnTo>
                  <a:lnTo>
                    <a:pt x="2263" y="2140"/>
                  </a:lnTo>
                  <a:lnTo>
                    <a:pt x="0" y="21600"/>
                  </a:lnTo>
                  <a:lnTo>
                    <a:pt x="19498" y="19365"/>
                  </a:lnTo>
                  <a:lnTo>
                    <a:pt x="15172" y="15042"/>
                  </a:lnTo>
                  <a:lnTo>
                    <a:pt x="21600" y="8619"/>
                  </a:lnTo>
                  <a:close/>
                  <a:moveTo>
                    <a:pt x="21600" y="8619"/>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63" name="AutoShape 136"/>
            <p:cNvSpPr/>
            <p:nvPr/>
          </p:nvSpPr>
          <p:spPr bwMode="auto">
            <a:xfrm>
              <a:off x="0" y="296"/>
              <a:ext cx="282" cy="28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6427" y="6559"/>
                  </a:moveTo>
                  <a:lnTo>
                    <a:pt x="0" y="12981"/>
                  </a:lnTo>
                  <a:lnTo>
                    <a:pt x="8624" y="21600"/>
                  </a:lnTo>
                  <a:lnTo>
                    <a:pt x="15051" y="15177"/>
                  </a:lnTo>
                  <a:lnTo>
                    <a:pt x="19336" y="19459"/>
                  </a:lnTo>
                  <a:lnTo>
                    <a:pt x="21600" y="0"/>
                  </a:lnTo>
                  <a:lnTo>
                    <a:pt x="2101" y="2235"/>
                  </a:lnTo>
                  <a:lnTo>
                    <a:pt x="6427" y="6559"/>
                  </a:lnTo>
                  <a:close/>
                  <a:moveTo>
                    <a:pt x="6427" y="6559"/>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64" name="AutoShape 137"/>
            <p:cNvSpPr/>
            <p:nvPr/>
          </p:nvSpPr>
          <p:spPr bwMode="auto">
            <a:xfrm>
              <a:off x="104" y="216"/>
              <a:ext cx="152" cy="4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366" y="0"/>
                  </a:moveTo>
                  <a:lnTo>
                    <a:pt x="0" y="15844"/>
                  </a:lnTo>
                  <a:lnTo>
                    <a:pt x="21600" y="21600"/>
                  </a:lnTo>
                  <a:lnTo>
                    <a:pt x="2366" y="0"/>
                  </a:lnTo>
                  <a:close/>
                  <a:moveTo>
                    <a:pt x="2366" y="0"/>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65" name="AutoShape 138"/>
            <p:cNvSpPr/>
            <p:nvPr/>
          </p:nvSpPr>
          <p:spPr bwMode="auto">
            <a:xfrm>
              <a:off x="248" y="192"/>
              <a:ext cx="18" cy="5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21600" y="0"/>
                  </a:moveTo>
                  <a:lnTo>
                    <a:pt x="0" y="1153"/>
                  </a:lnTo>
                  <a:lnTo>
                    <a:pt x="21600" y="21600"/>
                  </a:lnTo>
                  <a:lnTo>
                    <a:pt x="21600" y="0"/>
                  </a:lnTo>
                  <a:close/>
                  <a:moveTo>
                    <a:pt x="21600" y="0"/>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66" name="AutoShape 139"/>
            <p:cNvSpPr/>
            <p:nvPr/>
          </p:nvSpPr>
          <p:spPr bwMode="auto">
            <a:xfrm>
              <a:off x="328" y="312"/>
              <a:ext cx="152" cy="4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19233" y="21600"/>
                  </a:moveTo>
                  <a:lnTo>
                    <a:pt x="21600" y="5760"/>
                  </a:lnTo>
                  <a:lnTo>
                    <a:pt x="0" y="0"/>
                  </a:lnTo>
                  <a:lnTo>
                    <a:pt x="19233" y="21600"/>
                  </a:lnTo>
                  <a:close/>
                  <a:moveTo>
                    <a:pt x="19233" y="21600"/>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67" name="AutoShape 140"/>
            <p:cNvSpPr/>
            <p:nvPr/>
          </p:nvSpPr>
          <p:spPr bwMode="auto">
            <a:xfrm>
              <a:off x="320" y="320"/>
              <a:ext cx="18" cy="5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600" h="21600">
                  <a:moveTo>
                    <a:pt x="0" y="21600"/>
                  </a:moveTo>
                  <a:lnTo>
                    <a:pt x="21600" y="20444"/>
                  </a:lnTo>
                  <a:lnTo>
                    <a:pt x="0" y="0"/>
                  </a:lnTo>
                  <a:lnTo>
                    <a:pt x="0" y="21600"/>
                  </a:lnTo>
                  <a:close/>
                  <a:moveTo>
                    <a:pt x="0" y="21600"/>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grpSp>
        <p:nvGrpSpPr>
          <p:cNvPr id="130" name="Group 46"/>
          <p:cNvGrpSpPr>
            <a:grpSpLocks noChangeAspect="1"/>
          </p:cNvGrpSpPr>
          <p:nvPr/>
        </p:nvGrpSpPr>
        <p:grpSpPr>
          <a:xfrm>
            <a:off x="1089776" y="3080302"/>
            <a:ext cx="3713734" cy="1385129"/>
            <a:chOff x="597503" y="1398043"/>
            <a:chExt cx="1904999" cy="710516"/>
          </a:xfrm>
        </p:grpSpPr>
        <p:sp>
          <p:nvSpPr>
            <p:cNvPr id="1048668" name="Text Placeholder 2"/>
            <p:cNvSpPr txBox="1"/>
            <p:nvPr/>
          </p:nvSpPr>
          <p:spPr>
            <a:xfrm>
              <a:off x="603250" y="1398043"/>
              <a:ext cx="1899252" cy="285799"/>
            </a:xfrm>
            <a:prstGeom prst="rect">
              <a:avLst/>
            </a:prstGeom>
          </p:spPr>
          <p:txBody>
            <a:bodyPr vert="horz"/>
            <a:lstStyle>
              <a:defPPr>
                <a:defRPr lang="zh-CN"/>
              </a:defPPr>
              <a:lvl1pPr indent="0" defTabSz="457200">
                <a:spcBef>
                  <a:spcPct val="20000"/>
                </a:spcBef>
                <a:buFont typeface="Arial" panose="020B0604020202020204"/>
                <a:buNone/>
                <a:defRPr sz="1500" baseline="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400" dirty="0"/>
                <a:t>数据多源异构</a:t>
              </a:r>
              <a:endParaRPr lang="en-US" sz="2400" dirty="0"/>
            </a:p>
          </p:txBody>
        </p:sp>
        <p:sp>
          <p:nvSpPr>
            <p:cNvPr id="1048669" name="Text Placeholder 8"/>
            <p:cNvSpPr txBox="1"/>
            <p:nvPr/>
          </p:nvSpPr>
          <p:spPr>
            <a:xfrm>
              <a:off x="597503" y="1660079"/>
              <a:ext cx="1466850" cy="448480"/>
            </a:xfrm>
            <a:prstGeom prst="rect">
              <a:avLst/>
            </a:prstGeom>
          </p:spPr>
          <p:txBody>
            <a:bodyPr vert="horz"/>
            <a:lstStyle>
              <a:defPPr>
                <a:defRPr lang="zh-CN"/>
              </a:defPPr>
              <a:lvl1pPr indent="0" defTabSz="457200">
                <a:lnSpc>
                  <a:spcPct val="120000"/>
                </a:lnSpc>
                <a:spcBef>
                  <a:spcPct val="20000"/>
                </a:spcBef>
                <a:buFont typeface="Arial" panose="020B0604020202020204"/>
                <a:buNone/>
                <a:defRPr sz="825" baseline="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600" dirty="0">
                  <a:latin typeface="微软雅黑" panose="020B0503020204020204" pitchFamily="34" charset="-122"/>
                  <a:ea typeface="微软雅黑" panose="020B0503020204020204" pitchFamily="34" charset="-122"/>
                </a:rPr>
                <a:t>业务系统众多，数据往往来自几十个不同品牌的业务系统</a:t>
              </a:r>
              <a:endParaRPr lang="en-US" sz="1600" dirty="0">
                <a:latin typeface="微软雅黑" panose="020B0503020204020204" pitchFamily="34" charset="-122"/>
                <a:ea typeface="微软雅黑" panose="020B0503020204020204" pitchFamily="34" charset="-122"/>
              </a:endParaRPr>
            </a:p>
          </p:txBody>
        </p:sp>
      </p:grpSp>
      <p:grpSp>
        <p:nvGrpSpPr>
          <p:cNvPr id="131" name="Group 56"/>
          <p:cNvGrpSpPr>
            <a:grpSpLocks noChangeAspect="1"/>
          </p:cNvGrpSpPr>
          <p:nvPr/>
        </p:nvGrpSpPr>
        <p:grpSpPr>
          <a:xfrm>
            <a:off x="1126587" y="4568671"/>
            <a:ext cx="2859577" cy="1411605"/>
            <a:chOff x="603250" y="1398043"/>
            <a:chExt cx="1466850" cy="724097"/>
          </a:xfrm>
        </p:grpSpPr>
        <p:sp>
          <p:nvSpPr>
            <p:cNvPr id="1048670" name="Text Placeholder 2"/>
            <p:cNvSpPr txBox="1"/>
            <p:nvPr/>
          </p:nvSpPr>
          <p:spPr>
            <a:xfrm>
              <a:off x="603250" y="1398043"/>
              <a:ext cx="1466850" cy="285799"/>
            </a:xfrm>
            <a:prstGeom prst="rect">
              <a:avLst/>
            </a:prstGeom>
          </p:spPr>
          <p:txBody>
            <a:bodyPr vert="horz"/>
            <a:lstStyle>
              <a:defPPr>
                <a:defRPr lang="zh-CN"/>
              </a:defPPr>
              <a:lvl1pPr indent="0" defTabSz="457200">
                <a:spcBef>
                  <a:spcPct val="20000"/>
                </a:spcBef>
                <a:buFont typeface="Arial" panose="020B0604020202020204"/>
                <a:buNone/>
                <a:defRPr sz="1500" baseline="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400" dirty="0"/>
                <a:t>元数据类型多样</a:t>
              </a:r>
              <a:endParaRPr lang="en-US" sz="2400" dirty="0"/>
            </a:p>
          </p:txBody>
        </p:sp>
        <p:sp>
          <p:nvSpPr>
            <p:cNvPr id="1048671" name="Text Placeholder 8"/>
            <p:cNvSpPr txBox="1"/>
            <p:nvPr/>
          </p:nvSpPr>
          <p:spPr>
            <a:xfrm>
              <a:off x="603250" y="1673660"/>
              <a:ext cx="1466850" cy="448480"/>
            </a:xfrm>
            <a:prstGeom prst="rect">
              <a:avLst/>
            </a:prstGeom>
          </p:spPr>
          <p:txBody>
            <a:bodyPr vert="horz"/>
            <a:lstStyle>
              <a:defPPr>
                <a:defRPr lang="zh-CN"/>
              </a:defPPr>
              <a:lvl1pPr indent="0" defTabSz="457200">
                <a:lnSpc>
                  <a:spcPct val="120000"/>
                </a:lnSpc>
                <a:spcBef>
                  <a:spcPct val="20000"/>
                </a:spcBef>
                <a:buFont typeface="Arial" panose="020B0604020202020204"/>
                <a:buNone/>
                <a:defRPr sz="825" baseline="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600" dirty="0">
                  <a:latin typeface="微软雅黑" panose="020B0503020204020204" pitchFamily="34" charset="-122"/>
                  <a:ea typeface="微软雅黑" panose="020B0503020204020204" pitchFamily="34" charset="-122"/>
                </a:rPr>
                <a:t>元数据类型多样</a:t>
              </a:r>
              <a:r>
                <a:rPr lang="en-US"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缺乏标准统一的元数据存储</a:t>
              </a:r>
              <a:r>
                <a:rPr lang="en-US" sz="1600" dirty="0">
                  <a:latin typeface="微软雅黑" panose="020B0503020204020204" pitchFamily="34" charset="-122"/>
                  <a:ea typeface="微软雅黑" panose="020B0503020204020204" pitchFamily="34" charset="-122"/>
                </a:rPr>
                <a:t> </a:t>
              </a:r>
            </a:p>
          </p:txBody>
        </p:sp>
      </p:grpSp>
      <p:sp>
        <p:nvSpPr>
          <p:cNvPr id="1048672" name="AutoShape 129"/>
          <p:cNvSpPr>
            <a:spLocks noChangeAspect="1"/>
          </p:cNvSpPr>
          <p:nvPr/>
        </p:nvSpPr>
        <p:spPr bwMode="auto">
          <a:xfrm>
            <a:off x="677506" y="3176442"/>
            <a:ext cx="451839" cy="451839"/>
          </a:xfrm>
          <a:custGeom>
            <a:avLst/>
            <a:gdLst>
              <a:gd name="T0" fmla="*/ 193886301 w 21600"/>
              <a:gd name="T1" fmla="*/ 72649219 h 21600"/>
              <a:gd name="T2" fmla="*/ 193886301 w 21600"/>
              <a:gd name="T3" fmla="*/ 0 h 21600"/>
              <a:gd name="T4" fmla="*/ 0 w 21600"/>
              <a:gd name="T5" fmla="*/ 0 h 21600"/>
              <a:gd name="T6" fmla="*/ 0 w 21600"/>
              <a:gd name="T7" fmla="*/ 193886301 h 21600"/>
              <a:gd name="T8" fmla="*/ 72649219 w 21600"/>
              <a:gd name="T9" fmla="*/ 193886301 h 21600"/>
              <a:gd name="T10" fmla="*/ 178971547 w 21600"/>
              <a:gd name="T11" fmla="*/ 286355233 h 21600"/>
              <a:gd name="T12" fmla="*/ 286355233 w 21600"/>
              <a:gd name="T13" fmla="*/ 178971547 h 21600"/>
              <a:gd name="T14" fmla="*/ 193886301 w 21600"/>
              <a:gd name="T15" fmla="*/ 72649219 h 21600"/>
              <a:gd name="T16" fmla="*/ 71986933 w 21600"/>
              <a:gd name="T17" fmla="*/ 170022876 h 21600"/>
              <a:gd name="T18" fmla="*/ 23863425 w 21600"/>
              <a:gd name="T19" fmla="*/ 170022876 h 21600"/>
              <a:gd name="T20" fmla="*/ 23863425 w 21600"/>
              <a:gd name="T21" fmla="*/ 23863425 h 21600"/>
              <a:gd name="T22" fmla="*/ 170022876 w 21600"/>
              <a:gd name="T23" fmla="*/ 23863425 h 21600"/>
              <a:gd name="T24" fmla="*/ 170022876 w 21600"/>
              <a:gd name="T25" fmla="*/ 71986933 h 21600"/>
              <a:gd name="T26" fmla="*/ 71986933 w 21600"/>
              <a:gd name="T27" fmla="*/ 170022876 h 21600"/>
              <a:gd name="T28" fmla="*/ 178971547 w 21600"/>
              <a:gd name="T29" fmla="*/ 262491808 h 21600"/>
              <a:gd name="T30" fmla="*/ 96857260 w 21600"/>
              <a:gd name="T31" fmla="*/ 193886301 h 21600"/>
              <a:gd name="T32" fmla="*/ 193886301 w 21600"/>
              <a:gd name="T33" fmla="*/ 193886301 h 21600"/>
              <a:gd name="T34" fmla="*/ 193886301 w 21600"/>
              <a:gd name="T35" fmla="*/ 96857260 h 21600"/>
              <a:gd name="T36" fmla="*/ 262491808 w 21600"/>
              <a:gd name="T37" fmla="*/ 178971547 h 21600"/>
              <a:gd name="T38" fmla="*/ 178971547 w 21600"/>
              <a:gd name="T39" fmla="*/ 262491808 h 21600"/>
              <a:gd name="T40" fmla="*/ 178971547 w 21600"/>
              <a:gd name="T41" fmla="*/ 262491808 h 216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600" h="21600">
                <a:moveTo>
                  <a:pt x="14625" y="5480"/>
                </a:moveTo>
                <a:lnTo>
                  <a:pt x="14625" y="0"/>
                </a:lnTo>
                <a:lnTo>
                  <a:pt x="0" y="0"/>
                </a:lnTo>
                <a:lnTo>
                  <a:pt x="0" y="14625"/>
                </a:lnTo>
                <a:lnTo>
                  <a:pt x="5480" y="14625"/>
                </a:lnTo>
                <a:cubicBezTo>
                  <a:pt x="6028" y="18566"/>
                  <a:pt x="9409" y="21600"/>
                  <a:pt x="13500" y="21600"/>
                </a:cubicBezTo>
                <a:cubicBezTo>
                  <a:pt x="17974" y="21600"/>
                  <a:pt x="21600" y="17974"/>
                  <a:pt x="21600" y="13500"/>
                </a:cubicBezTo>
                <a:cubicBezTo>
                  <a:pt x="21600" y="9408"/>
                  <a:pt x="18566" y="6027"/>
                  <a:pt x="14625" y="5480"/>
                </a:cubicBezTo>
                <a:close/>
                <a:moveTo>
                  <a:pt x="5430" y="12825"/>
                </a:moveTo>
                <a:lnTo>
                  <a:pt x="1800" y="12825"/>
                </a:lnTo>
                <a:lnTo>
                  <a:pt x="1800" y="1800"/>
                </a:lnTo>
                <a:lnTo>
                  <a:pt x="12825" y="1800"/>
                </a:lnTo>
                <a:lnTo>
                  <a:pt x="12825" y="5430"/>
                </a:lnTo>
                <a:cubicBezTo>
                  <a:pt x="8891" y="5755"/>
                  <a:pt x="5755" y="8890"/>
                  <a:pt x="5430" y="12825"/>
                </a:cubicBezTo>
                <a:close/>
                <a:moveTo>
                  <a:pt x="13500" y="19800"/>
                </a:moveTo>
                <a:cubicBezTo>
                  <a:pt x="10411" y="19800"/>
                  <a:pt x="7839" y="17563"/>
                  <a:pt x="7306" y="14625"/>
                </a:cubicBezTo>
                <a:lnTo>
                  <a:pt x="14625" y="14625"/>
                </a:lnTo>
                <a:lnTo>
                  <a:pt x="14625" y="7306"/>
                </a:lnTo>
                <a:cubicBezTo>
                  <a:pt x="17563" y="7838"/>
                  <a:pt x="19800" y="10410"/>
                  <a:pt x="19800" y="13500"/>
                </a:cubicBezTo>
                <a:cubicBezTo>
                  <a:pt x="19800" y="16974"/>
                  <a:pt x="16974" y="19800"/>
                  <a:pt x="13500" y="19800"/>
                </a:cubicBezTo>
                <a:close/>
                <a:moveTo>
                  <a:pt x="13500" y="19800"/>
                </a:moveTo>
              </a:path>
            </a:pathLst>
          </a:custGeom>
          <a:solidFill>
            <a:schemeClr val="accent2">
              <a:lumMod val="60000"/>
              <a:lumOff val="40000"/>
            </a:schemeClr>
          </a:solid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73" name="AutoShape 121"/>
          <p:cNvSpPr>
            <a:spLocks noChangeAspect="1"/>
          </p:cNvSpPr>
          <p:nvPr/>
        </p:nvSpPr>
        <p:spPr bwMode="auto">
          <a:xfrm>
            <a:off x="684874" y="4596560"/>
            <a:ext cx="414699" cy="414699"/>
          </a:xfrm>
          <a:custGeom>
            <a:avLst/>
            <a:gdLst>
              <a:gd name="T0" fmla="*/ 101597923 w 21600"/>
              <a:gd name="T1" fmla="*/ 0 h 21600"/>
              <a:gd name="T2" fmla="*/ 0 w 21600"/>
              <a:gd name="T3" fmla="*/ 101597923 h 21600"/>
              <a:gd name="T4" fmla="*/ 101597923 w 21600"/>
              <a:gd name="T5" fmla="*/ 203194979 h 21600"/>
              <a:gd name="T6" fmla="*/ 203194979 w 21600"/>
              <a:gd name="T7" fmla="*/ 101597923 h 21600"/>
              <a:gd name="T8" fmla="*/ 101597923 w 21600"/>
              <a:gd name="T9" fmla="*/ 0 h 21600"/>
              <a:gd name="T10" fmla="*/ 177795181 w 21600"/>
              <a:gd name="T11" fmla="*/ 101597923 h 21600"/>
              <a:gd name="T12" fmla="*/ 163694596 w 21600"/>
              <a:gd name="T13" fmla="*/ 145669963 h 21600"/>
              <a:gd name="T14" fmla="*/ 57525016 w 21600"/>
              <a:gd name="T15" fmla="*/ 39500383 h 21600"/>
              <a:gd name="T16" fmla="*/ 101597923 w 21600"/>
              <a:gd name="T17" fmla="*/ 25399700 h 21600"/>
              <a:gd name="T18" fmla="*/ 177795181 w 21600"/>
              <a:gd name="T19" fmla="*/ 101597923 h 21600"/>
              <a:gd name="T20" fmla="*/ 25399700 w 21600"/>
              <a:gd name="T21" fmla="*/ 101597923 h 21600"/>
              <a:gd name="T22" fmla="*/ 39688546 w 21600"/>
              <a:gd name="T23" fmla="*/ 57251792 h 21600"/>
              <a:gd name="T24" fmla="*/ 145943088 w 21600"/>
              <a:gd name="T25" fmla="*/ 163506334 h 21600"/>
              <a:gd name="T26" fmla="*/ 101597923 w 21600"/>
              <a:gd name="T27" fmla="*/ 177795181 h 21600"/>
              <a:gd name="T28" fmla="*/ 25399700 w 21600"/>
              <a:gd name="T29" fmla="*/ 101597923 h 21600"/>
              <a:gd name="T30" fmla="*/ 25399700 w 21600"/>
              <a:gd name="T31" fmla="*/ 101597923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8900" y="10800"/>
                </a:moveTo>
                <a:cubicBezTo>
                  <a:pt x="18900" y="12545"/>
                  <a:pt x="18344" y="14162"/>
                  <a:pt x="17401" y="15485"/>
                </a:cubicBezTo>
                <a:lnTo>
                  <a:pt x="6115" y="4199"/>
                </a:lnTo>
                <a:cubicBezTo>
                  <a:pt x="7439" y="3256"/>
                  <a:pt x="9055" y="2700"/>
                  <a:pt x="10800" y="2700"/>
                </a:cubicBezTo>
                <a:cubicBezTo>
                  <a:pt x="15266" y="2700"/>
                  <a:pt x="18900" y="6334"/>
                  <a:pt x="18900" y="10800"/>
                </a:cubicBezTo>
                <a:close/>
                <a:moveTo>
                  <a:pt x="2700" y="10800"/>
                </a:moveTo>
                <a:cubicBezTo>
                  <a:pt x="2700" y="9043"/>
                  <a:pt x="3265" y="7415"/>
                  <a:pt x="4219" y="6086"/>
                </a:cubicBezTo>
                <a:lnTo>
                  <a:pt x="15514" y="17381"/>
                </a:lnTo>
                <a:cubicBezTo>
                  <a:pt x="14185" y="18335"/>
                  <a:pt x="12557" y="18900"/>
                  <a:pt x="10800" y="18900"/>
                </a:cubicBezTo>
                <a:cubicBezTo>
                  <a:pt x="6334" y="18900"/>
                  <a:pt x="2700" y="15266"/>
                  <a:pt x="2700" y="10800"/>
                </a:cubicBezTo>
                <a:close/>
                <a:moveTo>
                  <a:pt x="2700" y="10800"/>
                </a:moveTo>
              </a:path>
            </a:pathLst>
          </a:custGeom>
          <a:solidFill>
            <a:schemeClr val="accent2">
              <a:lumMod val="60000"/>
              <a:lumOff val="40000"/>
            </a:schemeClr>
          </a:solid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nvGrpSpPr>
          <p:cNvPr id="132" name="Group 68"/>
          <p:cNvGrpSpPr>
            <a:grpSpLocks noChangeAspect="1"/>
          </p:cNvGrpSpPr>
          <p:nvPr/>
        </p:nvGrpSpPr>
        <p:grpSpPr>
          <a:xfrm>
            <a:off x="4765355" y="1683511"/>
            <a:ext cx="2449841" cy="1147289"/>
            <a:chOff x="603250" y="1398043"/>
            <a:chExt cx="1556423" cy="728890"/>
          </a:xfrm>
        </p:grpSpPr>
        <p:sp>
          <p:nvSpPr>
            <p:cNvPr id="1048674" name="Text Placeholder 2"/>
            <p:cNvSpPr txBox="1"/>
            <p:nvPr/>
          </p:nvSpPr>
          <p:spPr>
            <a:xfrm>
              <a:off x="603250" y="1398043"/>
              <a:ext cx="1556423" cy="285799"/>
            </a:xfrm>
            <a:prstGeom prst="rect">
              <a:avLst/>
            </a:prstGeom>
          </p:spPr>
          <p:txBody>
            <a:bodyPr vert="horz"/>
            <a:lstStyle>
              <a:defPPr>
                <a:defRPr lang="zh-CN"/>
              </a:defPPr>
              <a:lvl1pPr indent="0" defTabSz="457200">
                <a:spcBef>
                  <a:spcPct val="20000"/>
                </a:spcBef>
                <a:buFont typeface="Arial" panose="020B0604020202020204"/>
                <a:buNone/>
                <a:defRPr sz="1500" baseline="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400" dirty="0"/>
                <a:t>元数据频繁变更</a:t>
              </a:r>
              <a:endParaRPr lang="en-US" sz="2400" dirty="0"/>
            </a:p>
          </p:txBody>
        </p:sp>
        <p:sp>
          <p:nvSpPr>
            <p:cNvPr id="1048675" name="Text Placeholder 8"/>
            <p:cNvSpPr txBox="1"/>
            <p:nvPr/>
          </p:nvSpPr>
          <p:spPr>
            <a:xfrm>
              <a:off x="603250" y="1678453"/>
              <a:ext cx="1466850" cy="448480"/>
            </a:xfrm>
            <a:prstGeom prst="rect">
              <a:avLst/>
            </a:prstGeom>
          </p:spPr>
          <p:txBody>
            <a:bodyPr vert="horz"/>
            <a:lstStyle>
              <a:defPPr>
                <a:defRPr lang="zh-CN"/>
              </a:defPPr>
              <a:lvl1pPr indent="0" defTabSz="457200">
                <a:lnSpc>
                  <a:spcPct val="120000"/>
                </a:lnSpc>
                <a:spcBef>
                  <a:spcPct val="20000"/>
                </a:spcBef>
                <a:buFont typeface="Arial" panose="020B0604020202020204"/>
                <a:buNone/>
                <a:defRPr sz="825" baseline="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600" dirty="0">
                  <a:latin typeface="微软雅黑" panose="020B0503020204020204" pitchFamily="34" charset="-122"/>
                  <a:ea typeface="微软雅黑" panose="020B0503020204020204" pitchFamily="34" charset="-122"/>
                </a:rPr>
                <a:t>各主题业务系统间数据变更后无法快速进行数据统一</a:t>
              </a:r>
              <a:endParaRPr lang="en-US" sz="1600" dirty="0">
                <a:latin typeface="微软雅黑" panose="020B0503020204020204" pitchFamily="34" charset="-122"/>
                <a:ea typeface="微软雅黑" panose="020B0503020204020204" pitchFamily="34" charset="-122"/>
              </a:endParaRPr>
            </a:p>
          </p:txBody>
        </p:sp>
      </p:grpSp>
      <p:grpSp>
        <p:nvGrpSpPr>
          <p:cNvPr id="133" name="Group 78"/>
          <p:cNvGrpSpPr>
            <a:grpSpLocks noChangeAspect="1"/>
          </p:cNvGrpSpPr>
          <p:nvPr/>
        </p:nvGrpSpPr>
        <p:grpSpPr>
          <a:xfrm>
            <a:off x="4748180" y="3085594"/>
            <a:ext cx="2640312" cy="1155772"/>
            <a:chOff x="603250" y="1398042"/>
            <a:chExt cx="1569890" cy="734280"/>
          </a:xfrm>
        </p:grpSpPr>
        <p:sp>
          <p:nvSpPr>
            <p:cNvPr id="1048676" name="Text Placeholder 2"/>
            <p:cNvSpPr txBox="1"/>
            <p:nvPr/>
          </p:nvSpPr>
          <p:spPr>
            <a:xfrm>
              <a:off x="603250" y="1398042"/>
              <a:ext cx="1569890" cy="285799"/>
            </a:xfrm>
            <a:prstGeom prst="rect">
              <a:avLst/>
            </a:prstGeom>
          </p:spPr>
          <p:txBody>
            <a:bodyPr vert="horz"/>
            <a:lstStyle>
              <a:defPPr>
                <a:defRPr lang="zh-CN"/>
              </a:defPPr>
              <a:lvl1pPr indent="0" defTabSz="457200">
                <a:spcBef>
                  <a:spcPct val="20000"/>
                </a:spcBef>
                <a:buFont typeface="Arial" panose="020B0604020202020204"/>
                <a:buNone/>
                <a:defRPr sz="1500" baseline="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400" dirty="0"/>
                <a:t>缺乏业务词汇标准</a:t>
              </a:r>
              <a:endParaRPr lang="en-US" sz="2400" dirty="0"/>
            </a:p>
          </p:txBody>
        </p:sp>
        <p:sp>
          <p:nvSpPr>
            <p:cNvPr id="1048677" name="Text Placeholder 8"/>
            <p:cNvSpPr txBox="1"/>
            <p:nvPr/>
          </p:nvSpPr>
          <p:spPr>
            <a:xfrm>
              <a:off x="603250" y="1683842"/>
              <a:ext cx="1466850" cy="448480"/>
            </a:xfrm>
            <a:prstGeom prst="rect">
              <a:avLst/>
            </a:prstGeom>
          </p:spPr>
          <p:txBody>
            <a:bodyPr vert="horz"/>
            <a:lstStyle>
              <a:defPPr>
                <a:defRPr lang="zh-CN"/>
              </a:defPPr>
              <a:lvl1pPr indent="0" defTabSz="457200">
                <a:lnSpc>
                  <a:spcPct val="120000"/>
                </a:lnSpc>
                <a:spcBef>
                  <a:spcPct val="20000"/>
                </a:spcBef>
                <a:buFont typeface="Arial" panose="020B0604020202020204"/>
                <a:buNone/>
                <a:defRPr sz="825" baseline="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600" dirty="0">
                  <a:latin typeface="微软雅黑" panose="020B0503020204020204" pitchFamily="34" charset="-122"/>
                  <a:ea typeface="微软雅黑" panose="020B0503020204020204" pitchFamily="34" charset="-122"/>
                </a:rPr>
                <a:t>缺乏贴合行业的专业业务词汇标准</a:t>
              </a:r>
              <a:endParaRPr lang="en-US" sz="1600" dirty="0">
                <a:latin typeface="微软雅黑" panose="020B0503020204020204" pitchFamily="34" charset="-122"/>
                <a:ea typeface="微软雅黑" panose="020B0503020204020204" pitchFamily="34" charset="-122"/>
              </a:endParaRPr>
            </a:p>
          </p:txBody>
        </p:sp>
      </p:grpSp>
      <p:grpSp>
        <p:nvGrpSpPr>
          <p:cNvPr id="134" name="Group 81"/>
          <p:cNvGrpSpPr>
            <a:grpSpLocks noChangeAspect="1"/>
          </p:cNvGrpSpPr>
          <p:nvPr/>
        </p:nvGrpSpPr>
        <p:grpSpPr>
          <a:xfrm>
            <a:off x="4746950" y="4501268"/>
            <a:ext cx="2333563" cy="1159591"/>
            <a:chOff x="603250" y="1398043"/>
            <a:chExt cx="1482550" cy="736707"/>
          </a:xfrm>
        </p:grpSpPr>
        <p:sp>
          <p:nvSpPr>
            <p:cNvPr id="1048678" name="Text Placeholder 2"/>
            <p:cNvSpPr txBox="1"/>
            <p:nvPr/>
          </p:nvSpPr>
          <p:spPr>
            <a:xfrm>
              <a:off x="603250" y="1398043"/>
              <a:ext cx="1466850" cy="285799"/>
            </a:xfrm>
            <a:prstGeom prst="rect">
              <a:avLst/>
            </a:prstGeom>
          </p:spPr>
          <p:txBody>
            <a:bodyPr vert="horz"/>
            <a:lstStyle>
              <a:defPPr>
                <a:defRPr lang="zh-CN"/>
              </a:defPPr>
              <a:lvl1pPr indent="0" defTabSz="457200">
                <a:spcBef>
                  <a:spcPct val="20000"/>
                </a:spcBef>
                <a:buFont typeface="Arial" panose="020B0604020202020204"/>
                <a:buNone/>
                <a:defRPr sz="1500" baseline="0">
                  <a:solidFill>
                    <a:schemeClr val="tx1">
                      <a:lumMod val="75000"/>
                      <a:lumOff val="25000"/>
                    </a:schemeClr>
                  </a:solidFill>
                  <a:latin typeface="微软雅黑" panose="020B0503020204020204" pitchFamily="34" charset="-122"/>
                  <a:ea typeface="微软雅黑" panose="020B0503020204020204" pitchFamily="34" charset="-122"/>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2400" dirty="0"/>
                <a:t>数据不一致</a:t>
              </a:r>
              <a:endParaRPr lang="en-US" sz="2400" dirty="0"/>
            </a:p>
          </p:txBody>
        </p:sp>
        <p:sp>
          <p:nvSpPr>
            <p:cNvPr id="1048679" name="Text Placeholder 8"/>
            <p:cNvSpPr txBox="1"/>
            <p:nvPr/>
          </p:nvSpPr>
          <p:spPr>
            <a:xfrm>
              <a:off x="618950" y="1686270"/>
              <a:ext cx="1466850" cy="448480"/>
            </a:xfrm>
            <a:prstGeom prst="rect">
              <a:avLst/>
            </a:prstGeom>
          </p:spPr>
          <p:txBody>
            <a:bodyPr vert="horz"/>
            <a:lstStyle>
              <a:defPPr>
                <a:defRPr lang="zh-CN"/>
              </a:defPPr>
              <a:lvl1pPr indent="0" defTabSz="457200">
                <a:lnSpc>
                  <a:spcPct val="120000"/>
                </a:lnSpc>
                <a:spcBef>
                  <a:spcPct val="20000"/>
                </a:spcBef>
                <a:buFont typeface="Arial" panose="020B0604020202020204"/>
                <a:buNone/>
                <a:defRPr sz="825" baseline="0">
                  <a:solidFill>
                    <a:schemeClr val="tx1">
                      <a:lumMod val="50000"/>
                      <a:lumOff val="50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742950" indent="-285750" defTabSz="457200">
                <a:spcBef>
                  <a:spcPct val="20000"/>
                </a:spcBef>
                <a:buFont typeface="Arial" panose="020B0604020202020204"/>
                <a:buChar char="–"/>
                <a:defRPr sz="2800"/>
              </a:lvl2pPr>
              <a:lvl3pPr marL="1143000" indent="-228600" defTabSz="457200">
                <a:spcBef>
                  <a:spcPct val="20000"/>
                </a:spcBef>
                <a:buFont typeface="Arial" panose="020B0604020202020204"/>
                <a:buChar char="•"/>
                <a:defRPr sz="2400"/>
              </a:lvl3pPr>
              <a:lvl4pPr marL="1600200" indent="-228600" defTabSz="457200">
                <a:spcBef>
                  <a:spcPct val="20000"/>
                </a:spcBef>
                <a:buFont typeface="Arial" panose="020B0604020202020204"/>
                <a:buChar char="–"/>
                <a:defRPr sz="2000"/>
              </a:lvl4pPr>
              <a:lvl5pPr marL="2057400" indent="-228600" defTabSz="457200">
                <a:spcBef>
                  <a:spcPct val="20000"/>
                </a:spcBef>
                <a:buFont typeface="Arial" panose="020B0604020202020204"/>
                <a:buChar char="»"/>
                <a:defRPr sz="2000"/>
              </a:lvl5pPr>
              <a:lvl6pPr marL="2514600" indent="-228600" defTabSz="457200">
                <a:spcBef>
                  <a:spcPct val="20000"/>
                </a:spcBef>
                <a:buFont typeface="Arial" panose="020B0604020202020204"/>
                <a:buChar char="•"/>
                <a:defRPr sz="2000"/>
              </a:lvl6pPr>
              <a:lvl7pPr marL="2971800" indent="-228600" defTabSz="457200">
                <a:spcBef>
                  <a:spcPct val="20000"/>
                </a:spcBef>
                <a:buFont typeface="Arial" panose="020B0604020202020204"/>
                <a:buChar char="•"/>
                <a:defRPr sz="2000"/>
              </a:lvl7pPr>
              <a:lvl8pPr marL="3429000" indent="-228600" defTabSz="457200">
                <a:spcBef>
                  <a:spcPct val="20000"/>
                </a:spcBef>
                <a:buFont typeface="Arial" panose="020B0604020202020204"/>
                <a:buChar char="•"/>
                <a:defRPr sz="2000"/>
              </a:lvl8pPr>
              <a:lvl9pPr marL="3886200" indent="-228600" defTabSz="457200">
                <a:spcBef>
                  <a:spcPct val="20000"/>
                </a:spcBef>
                <a:buFont typeface="Arial" panose="020B0604020202020204"/>
                <a:buChar char="•"/>
                <a:defRPr sz="2000"/>
              </a:lvl9pPr>
            </a:lstStyle>
            <a:p>
              <a:r>
                <a:rPr lang="zh-CN" altLang="en-US" sz="1600" dirty="0">
                  <a:latin typeface="微软雅黑" panose="020B0503020204020204" pitchFamily="34" charset="-122"/>
                  <a:ea typeface="微软雅黑" panose="020B0503020204020204" pitchFamily="34" charset="-122"/>
                </a:rPr>
                <a:t>由于录入或其他问题造成的数据不一致情况</a:t>
              </a:r>
              <a:endParaRPr lang="en-US" sz="1600" dirty="0">
                <a:latin typeface="微软雅黑" panose="020B0503020204020204" pitchFamily="34" charset="-122"/>
                <a:ea typeface="微软雅黑" panose="020B0503020204020204" pitchFamily="34" charset="-122"/>
              </a:endParaRPr>
            </a:p>
          </p:txBody>
        </p:sp>
      </p:grpSp>
      <p:grpSp>
        <p:nvGrpSpPr>
          <p:cNvPr id="135" name="Group 425"/>
          <p:cNvGrpSpPr>
            <a:grpSpLocks noChangeAspect="1"/>
          </p:cNvGrpSpPr>
          <p:nvPr/>
        </p:nvGrpSpPr>
        <p:grpSpPr bwMode="auto">
          <a:xfrm>
            <a:off x="4266531" y="1796495"/>
            <a:ext cx="448744" cy="346617"/>
            <a:chOff x="0" y="0"/>
            <a:chExt cx="572" cy="440"/>
          </a:xfrm>
          <a:solidFill>
            <a:schemeClr val="accent2">
              <a:lumMod val="60000"/>
              <a:lumOff val="40000"/>
            </a:schemeClr>
          </a:solidFill>
        </p:grpSpPr>
        <p:sp>
          <p:nvSpPr>
            <p:cNvPr id="1048680" name="AutoShape 422"/>
            <p:cNvSpPr/>
            <p:nvPr/>
          </p:nvSpPr>
          <p:spPr bwMode="auto">
            <a:xfrm>
              <a:off x="56" y="0"/>
              <a:ext cx="450" cy="29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moveTo>
                    <a:pt x="19849" y="18962"/>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81" name="AutoShape 423"/>
            <p:cNvSpPr/>
            <p:nvPr/>
          </p:nvSpPr>
          <p:spPr bwMode="auto">
            <a:xfrm>
              <a:off x="0" y="328"/>
              <a:ext cx="572" cy="6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600" h="2160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moveTo>
                    <a:pt x="8272" y="14893"/>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82" name="AutoShape 424"/>
            <p:cNvSpPr/>
            <p:nvPr/>
          </p:nvSpPr>
          <p:spPr bwMode="auto">
            <a:xfrm>
              <a:off x="0" y="416"/>
              <a:ext cx="572" cy="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690" y="21600"/>
                  </a:moveTo>
                  <a:cubicBezTo>
                    <a:pt x="1465" y="21600"/>
                    <a:pt x="20318" y="21600"/>
                    <a:pt x="20911" y="21600"/>
                  </a:cubicBezTo>
                  <a:cubicBezTo>
                    <a:pt x="21552" y="21600"/>
                    <a:pt x="21600" y="0"/>
                    <a:pt x="21600" y="0"/>
                  </a:cubicBezTo>
                  <a:lnTo>
                    <a:pt x="0" y="0"/>
                  </a:lnTo>
                  <a:cubicBezTo>
                    <a:pt x="0" y="0"/>
                    <a:pt x="18" y="21600"/>
                    <a:pt x="690" y="21600"/>
                  </a:cubicBezTo>
                  <a:close/>
                  <a:moveTo>
                    <a:pt x="690" y="21600"/>
                  </a:moveTo>
                </a:path>
              </a:pathLst>
            </a:custGeom>
            <a:grp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grpSp>
      <p:sp>
        <p:nvSpPr>
          <p:cNvPr id="1048683" name="AutoShape 125"/>
          <p:cNvSpPr>
            <a:spLocks noChangeAspect="1"/>
          </p:cNvSpPr>
          <p:nvPr/>
        </p:nvSpPr>
        <p:spPr bwMode="auto">
          <a:xfrm>
            <a:off x="4303644" y="3154779"/>
            <a:ext cx="337333" cy="451839"/>
          </a:xfrm>
          <a:custGeom>
            <a:avLst/>
            <a:gdLst>
              <a:gd name="T0" fmla="*/ 80181371 w 21600"/>
              <a:gd name="T1" fmla="*/ 0 h 21600"/>
              <a:gd name="T2" fmla="*/ 8780621 w 21600"/>
              <a:gd name="T3" fmla="*/ 0 h 21600"/>
              <a:gd name="T4" fmla="*/ 0 w 21600"/>
              <a:gd name="T5" fmla="*/ 21145316 h 21600"/>
              <a:gd name="T6" fmla="*/ 0 w 21600"/>
              <a:gd name="T7" fmla="*/ 265209799 h 21600"/>
              <a:gd name="T8" fmla="*/ 8780621 w 21600"/>
              <a:gd name="T9" fmla="*/ 286355233 h 21600"/>
              <a:gd name="T10" fmla="*/ 80181371 w 21600"/>
              <a:gd name="T11" fmla="*/ 286355233 h 21600"/>
              <a:gd name="T12" fmla="*/ 88962056 w 21600"/>
              <a:gd name="T13" fmla="*/ 265209799 h 21600"/>
              <a:gd name="T14" fmla="*/ 88962056 w 21600"/>
              <a:gd name="T15" fmla="*/ 21145316 h 21600"/>
              <a:gd name="T16" fmla="*/ 80181371 w 21600"/>
              <a:gd name="T17" fmla="*/ 0 h 21600"/>
              <a:gd name="T18" fmla="*/ 44765299 w 21600"/>
              <a:gd name="T19" fmla="*/ 277711807 h 21600"/>
              <a:gd name="T20" fmla="*/ 41824542 w 21600"/>
              <a:gd name="T21" fmla="*/ 270632433 h 21600"/>
              <a:gd name="T22" fmla="*/ 44765299 w 21600"/>
              <a:gd name="T23" fmla="*/ 263553059 h 21600"/>
              <a:gd name="T24" fmla="*/ 47706056 w 21600"/>
              <a:gd name="T25" fmla="*/ 270632433 h 21600"/>
              <a:gd name="T26" fmla="*/ 44765299 w 21600"/>
              <a:gd name="T27" fmla="*/ 277711807 h 21600"/>
              <a:gd name="T28" fmla="*/ 75753841 w 21600"/>
              <a:gd name="T29" fmla="*/ 254564889 h 21600"/>
              <a:gd name="T30" fmla="*/ 13208215 w 21600"/>
              <a:gd name="T31" fmla="*/ 254564889 h 21600"/>
              <a:gd name="T32" fmla="*/ 13208215 w 21600"/>
              <a:gd name="T33" fmla="*/ 31790345 h 21600"/>
              <a:gd name="T34" fmla="*/ 75753841 w 21600"/>
              <a:gd name="T35" fmla="*/ 31790345 h 21600"/>
              <a:gd name="T36" fmla="*/ 75753841 w 21600"/>
              <a:gd name="T37" fmla="*/ 254564889 h 21600"/>
              <a:gd name="T38" fmla="*/ 75753841 w 21600"/>
              <a:gd name="T39" fmla="*/ 254564889 h 216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1600" h="21600">
                <a:moveTo>
                  <a:pt x="19468" y="0"/>
                </a:moveTo>
                <a:lnTo>
                  <a:pt x="2132" y="0"/>
                </a:lnTo>
                <a:cubicBezTo>
                  <a:pt x="955" y="0"/>
                  <a:pt x="0" y="714"/>
                  <a:pt x="0" y="1595"/>
                </a:cubicBezTo>
                <a:lnTo>
                  <a:pt x="0" y="20005"/>
                </a:lnTo>
                <a:cubicBezTo>
                  <a:pt x="0" y="20886"/>
                  <a:pt x="955" y="21600"/>
                  <a:pt x="2132" y="21600"/>
                </a:cubicBezTo>
                <a:lnTo>
                  <a:pt x="19468" y="21600"/>
                </a:lnTo>
                <a:cubicBezTo>
                  <a:pt x="20646" y="21600"/>
                  <a:pt x="21600" y="20886"/>
                  <a:pt x="21600" y="20005"/>
                </a:cubicBezTo>
                <a:lnTo>
                  <a:pt x="21600" y="1595"/>
                </a:lnTo>
                <a:cubicBezTo>
                  <a:pt x="21600" y="714"/>
                  <a:pt x="20645" y="0"/>
                  <a:pt x="19468" y="0"/>
                </a:cubicBezTo>
                <a:close/>
                <a:moveTo>
                  <a:pt x="10869" y="20948"/>
                </a:moveTo>
                <a:cubicBezTo>
                  <a:pt x="10474" y="20948"/>
                  <a:pt x="10155" y="20709"/>
                  <a:pt x="10155" y="20414"/>
                </a:cubicBezTo>
                <a:cubicBezTo>
                  <a:pt x="10155" y="20119"/>
                  <a:pt x="10474" y="19880"/>
                  <a:pt x="10869" y="19880"/>
                </a:cubicBezTo>
                <a:cubicBezTo>
                  <a:pt x="11263" y="19880"/>
                  <a:pt x="11583" y="20119"/>
                  <a:pt x="11583" y="20414"/>
                </a:cubicBezTo>
                <a:cubicBezTo>
                  <a:pt x="11583" y="20709"/>
                  <a:pt x="11263" y="20948"/>
                  <a:pt x="10869" y="20948"/>
                </a:cubicBezTo>
                <a:close/>
                <a:moveTo>
                  <a:pt x="18393" y="19202"/>
                </a:moveTo>
                <a:lnTo>
                  <a:pt x="3207" y="19202"/>
                </a:lnTo>
                <a:lnTo>
                  <a:pt x="3207" y="2398"/>
                </a:lnTo>
                <a:lnTo>
                  <a:pt x="18393" y="2398"/>
                </a:lnTo>
                <a:lnTo>
                  <a:pt x="18393" y="19202"/>
                </a:lnTo>
                <a:close/>
                <a:moveTo>
                  <a:pt x="18393" y="19202"/>
                </a:moveTo>
              </a:path>
            </a:pathLst>
          </a:custGeom>
          <a:solidFill>
            <a:schemeClr val="accent2">
              <a:lumMod val="60000"/>
              <a:lumOff val="40000"/>
            </a:schemeClr>
          </a:solid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sp>
        <p:nvSpPr>
          <p:cNvPr id="1048684" name="AutoShape 506"/>
          <p:cNvSpPr>
            <a:spLocks noChangeAspect="1"/>
          </p:cNvSpPr>
          <p:nvPr/>
        </p:nvSpPr>
        <p:spPr bwMode="auto">
          <a:xfrm>
            <a:off x="4297480" y="4568671"/>
            <a:ext cx="417795" cy="454932"/>
          </a:xfrm>
          <a:custGeom>
            <a:avLst/>
            <a:gdLst>
              <a:gd name="T0" fmla="*/ 209326746 w 21600"/>
              <a:gd name="T1" fmla="*/ 65165170 h 21600"/>
              <a:gd name="T2" fmla="*/ 205789983 w 21600"/>
              <a:gd name="T3" fmla="*/ 22915879 h 21600"/>
              <a:gd name="T4" fmla="*/ 184624013 w 21600"/>
              <a:gd name="T5" fmla="*/ 0 h 21600"/>
              <a:gd name="T6" fmla="*/ 24702732 w 21600"/>
              <a:gd name="T7" fmla="*/ 0 h 21600"/>
              <a:gd name="T8" fmla="*/ 3536763 w 21600"/>
              <a:gd name="T9" fmla="*/ 22915879 h 21600"/>
              <a:gd name="T10" fmla="*/ 0 w 21600"/>
              <a:gd name="T11" fmla="*/ 64374491 h 21600"/>
              <a:gd name="T12" fmla="*/ 0 w 21600"/>
              <a:gd name="T13" fmla="*/ 253752444 h 21600"/>
              <a:gd name="T14" fmla="*/ 18277738 w 21600"/>
              <a:gd name="T15" fmla="*/ 253752444 h 21600"/>
              <a:gd name="T16" fmla="*/ 18277738 w 21600"/>
              <a:gd name="T17" fmla="*/ 273588828 h 21600"/>
              <a:gd name="T18" fmla="*/ 34189799 w 21600"/>
              <a:gd name="T19" fmla="*/ 294284053 h 21600"/>
              <a:gd name="T20" fmla="*/ 50112585 w 21600"/>
              <a:gd name="T21" fmla="*/ 273588828 h 21600"/>
              <a:gd name="T22" fmla="*/ 50112585 w 21600"/>
              <a:gd name="T23" fmla="*/ 253752444 h 21600"/>
              <a:gd name="T24" fmla="*/ 160387311 w 21600"/>
              <a:gd name="T25" fmla="*/ 253752444 h 21600"/>
              <a:gd name="T26" fmla="*/ 160387311 w 21600"/>
              <a:gd name="T27" fmla="*/ 273588828 h 21600"/>
              <a:gd name="T28" fmla="*/ 176299272 w 21600"/>
              <a:gd name="T29" fmla="*/ 294284053 h 21600"/>
              <a:gd name="T30" fmla="*/ 192222049 w 21600"/>
              <a:gd name="T31" fmla="*/ 273588828 h 21600"/>
              <a:gd name="T32" fmla="*/ 192222049 w 21600"/>
              <a:gd name="T33" fmla="*/ 253752444 h 21600"/>
              <a:gd name="T34" fmla="*/ 209326746 w 21600"/>
              <a:gd name="T35" fmla="*/ 253752444 h 21600"/>
              <a:gd name="T36" fmla="*/ 209326746 w 21600"/>
              <a:gd name="T37" fmla="*/ 65165170 h 21600"/>
              <a:gd name="T38" fmla="*/ 79931401 w 21600"/>
              <a:gd name="T39" fmla="*/ 16458066 h 21600"/>
              <a:gd name="T40" fmla="*/ 129986300 w 21600"/>
              <a:gd name="T41" fmla="*/ 16458066 h 21600"/>
              <a:gd name="T42" fmla="*/ 136779465 w 21600"/>
              <a:gd name="T43" fmla="*/ 25286761 h 21600"/>
              <a:gd name="T44" fmla="*/ 129986300 w 21600"/>
              <a:gd name="T45" fmla="*/ 34129231 h 21600"/>
              <a:gd name="T46" fmla="*/ 79931401 w 21600"/>
              <a:gd name="T47" fmla="*/ 34129231 h 21600"/>
              <a:gd name="T48" fmla="*/ 73128394 w 21600"/>
              <a:gd name="T49" fmla="*/ 25286761 h 21600"/>
              <a:gd name="T50" fmla="*/ 79931401 w 21600"/>
              <a:gd name="T51" fmla="*/ 16458066 h 21600"/>
              <a:gd name="T52" fmla="*/ 25943113 w 21600"/>
              <a:gd name="T53" fmla="*/ 68571265 h 21600"/>
              <a:gd name="T54" fmla="*/ 37426704 w 21600"/>
              <a:gd name="T55" fmla="*/ 53652898 h 21600"/>
              <a:gd name="T56" fmla="*/ 172490998 w 21600"/>
              <a:gd name="T57" fmla="*/ 53652898 h 21600"/>
              <a:gd name="T58" fmla="*/ 183965728 w 21600"/>
              <a:gd name="T59" fmla="*/ 68571265 h 21600"/>
              <a:gd name="T60" fmla="*/ 187502492 w 21600"/>
              <a:gd name="T61" fmla="*/ 159840258 h 21600"/>
              <a:gd name="T62" fmla="*/ 176028743 w 21600"/>
              <a:gd name="T63" fmla="*/ 174772400 h 21600"/>
              <a:gd name="T64" fmla="*/ 33889841 w 21600"/>
              <a:gd name="T65" fmla="*/ 174772400 h 21600"/>
              <a:gd name="T66" fmla="*/ 22405367 w 21600"/>
              <a:gd name="T67" fmla="*/ 159840258 h 21600"/>
              <a:gd name="T68" fmla="*/ 25943113 w 21600"/>
              <a:gd name="T69" fmla="*/ 68571265 h 21600"/>
              <a:gd name="T70" fmla="*/ 50112585 w 21600"/>
              <a:gd name="T71" fmla="*/ 228125211 h 21600"/>
              <a:gd name="T72" fmla="*/ 38027303 w 21600"/>
              <a:gd name="T73" fmla="*/ 235277992 h 21600"/>
              <a:gd name="T74" fmla="*/ 21853593 w 21600"/>
              <a:gd name="T75" fmla="*/ 214691205 h 21600"/>
              <a:gd name="T76" fmla="*/ 21814511 w 21600"/>
              <a:gd name="T77" fmla="*/ 214200624 h 21600"/>
              <a:gd name="T78" fmla="*/ 38017560 w 21600"/>
              <a:gd name="T79" fmla="*/ 193137258 h 21600"/>
              <a:gd name="T80" fmla="*/ 54241186 w 21600"/>
              <a:gd name="T81" fmla="*/ 214200624 h 21600"/>
              <a:gd name="T82" fmla="*/ 50112585 w 21600"/>
              <a:gd name="T83" fmla="*/ 228125211 h 21600"/>
              <a:gd name="T84" fmla="*/ 173062357 w 21600"/>
              <a:gd name="T85" fmla="*/ 235277992 h 21600"/>
              <a:gd name="T86" fmla="*/ 160415568 w 21600"/>
              <a:gd name="T87" fmla="*/ 227238701 h 21600"/>
              <a:gd name="T88" fmla="*/ 156849555 w 21600"/>
              <a:gd name="T89" fmla="*/ 214200624 h 21600"/>
              <a:gd name="T90" fmla="*/ 173062357 w 21600"/>
              <a:gd name="T91" fmla="*/ 193137258 h 21600"/>
              <a:gd name="T92" fmla="*/ 189276241 w 21600"/>
              <a:gd name="T93" fmla="*/ 214200624 h 21600"/>
              <a:gd name="T94" fmla="*/ 189178580 w 21600"/>
              <a:gd name="T95" fmla="*/ 215508386 h 21600"/>
              <a:gd name="T96" fmla="*/ 173062357 w 21600"/>
              <a:gd name="T97" fmla="*/ 235277992 h 21600"/>
              <a:gd name="T98" fmla="*/ 173062357 w 21600"/>
              <a:gd name="T99" fmla="*/ 235277992 h 216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1600" h="21600">
                <a:moveTo>
                  <a:pt x="21600" y="4783"/>
                </a:moveTo>
                <a:lnTo>
                  <a:pt x="21235" y="1682"/>
                </a:lnTo>
                <a:cubicBezTo>
                  <a:pt x="21235" y="753"/>
                  <a:pt x="20056" y="0"/>
                  <a:pt x="19051" y="0"/>
                </a:cubicBezTo>
                <a:lnTo>
                  <a:pt x="2549" y="0"/>
                </a:lnTo>
                <a:cubicBezTo>
                  <a:pt x="1544" y="0"/>
                  <a:pt x="365" y="753"/>
                  <a:pt x="365" y="1682"/>
                </a:cubicBezTo>
                <a:lnTo>
                  <a:pt x="0" y="4725"/>
                </a:lnTo>
                <a:lnTo>
                  <a:pt x="0" y="18625"/>
                </a:lnTo>
                <a:lnTo>
                  <a:pt x="1886" y="18625"/>
                </a:lnTo>
                <a:lnTo>
                  <a:pt x="1886" y="20081"/>
                </a:lnTo>
                <a:cubicBezTo>
                  <a:pt x="1886" y="20919"/>
                  <a:pt x="2621" y="21600"/>
                  <a:pt x="3528" y="21600"/>
                </a:cubicBezTo>
                <a:cubicBezTo>
                  <a:pt x="4436" y="21600"/>
                  <a:pt x="5171" y="20919"/>
                  <a:pt x="5171" y="20081"/>
                </a:cubicBezTo>
                <a:lnTo>
                  <a:pt x="5171" y="18625"/>
                </a:lnTo>
                <a:lnTo>
                  <a:pt x="16550" y="18625"/>
                </a:lnTo>
                <a:lnTo>
                  <a:pt x="16550" y="20081"/>
                </a:lnTo>
                <a:cubicBezTo>
                  <a:pt x="16550" y="20919"/>
                  <a:pt x="17285" y="21600"/>
                  <a:pt x="18192" y="21600"/>
                </a:cubicBezTo>
                <a:cubicBezTo>
                  <a:pt x="19100" y="21600"/>
                  <a:pt x="19835" y="20919"/>
                  <a:pt x="19835" y="20081"/>
                </a:cubicBezTo>
                <a:lnTo>
                  <a:pt x="19835" y="18625"/>
                </a:lnTo>
                <a:lnTo>
                  <a:pt x="21600" y="18625"/>
                </a:lnTo>
                <a:lnTo>
                  <a:pt x="21600" y="4783"/>
                </a:lnTo>
                <a:close/>
                <a:moveTo>
                  <a:pt x="8248" y="1208"/>
                </a:moveTo>
                <a:lnTo>
                  <a:pt x="13413" y="1208"/>
                </a:lnTo>
                <a:cubicBezTo>
                  <a:pt x="13801" y="1208"/>
                  <a:pt x="14114" y="1499"/>
                  <a:pt x="14114" y="1856"/>
                </a:cubicBezTo>
                <a:cubicBezTo>
                  <a:pt x="14114" y="2214"/>
                  <a:pt x="13801" y="2505"/>
                  <a:pt x="13413" y="2505"/>
                </a:cubicBezTo>
                <a:lnTo>
                  <a:pt x="8248" y="2505"/>
                </a:lnTo>
                <a:cubicBezTo>
                  <a:pt x="7860" y="2505"/>
                  <a:pt x="7546" y="2214"/>
                  <a:pt x="7546" y="1856"/>
                </a:cubicBezTo>
                <a:cubicBezTo>
                  <a:pt x="7546" y="1499"/>
                  <a:pt x="7860" y="1208"/>
                  <a:pt x="8248" y="1208"/>
                </a:cubicBezTo>
                <a:close/>
                <a:moveTo>
                  <a:pt x="2677" y="5033"/>
                </a:moveTo>
                <a:cubicBezTo>
                  <a:pt x="2677" y="4428"/>
                  <a:pt x="3208" y="3938"/>
                  <a:pt x="3862" y="3938"/>
                </a:cubicBezTo>
                <a:lnTo>
                  <a:pt x="17799" y="3938"/>
                </a:lnTo>
                <a:cubicBezTo>
                  <a:pt x="18453" y="3938"/>
                  <a:pt x="18983" y="4428"/>
                  <a:pt x="18983" y="5033"/>
                </a:cubicBezTo>
                <a:lnTo>
                  <a:pt x="19348" y="11732"/>
                </a:lnTo>
                <a:cubicBezTo>
                  <a:pt x="19348" y="12338"/>
                  <a:pt x="18818" y="12828"/>
                  <a:pt x="18164" y="12828"/>
                </a:cubicBezTo>
                <a:lnTo>
                  <a:pt x="3497" y="12828"/>
                </a:lnTo>
                <a:cubicBezTo>
                  <a:pt x="2842" y="12828"/>
                  <a:pt x="2312" y="12338"/>
                  <a:pt x="2312" y="11732"/>
                </a:cubicBezTo>
                <a:lnTo>
                  <a:pt x="2677" y="5033"/>
                </a:lnTo>
                <a:close/>
                <a:moveTo>
                  <a:pt x="5171" y="16744"/>
                </a:moveTo>
                <a:cubicBezTo>
                  <a:pt x="4865" y="17063"/>
                  <a:pt x="4422" y="17269"/>
                  <a:pt x="3924" y="17269"/>
                </a:cubicBezTo>
                <a:cubicBezTo>
                  <a:pt x="3013" y="17269"/>
                  <a:pt x="2276" y="16595"/>
                  <a:pt x="2255" y="15758"/>
                </a:cubicBezTo>
                <a:cubicBezTo>
                  <a:pt x="2254" y="15746"/>
                  <a:pt x="2251" y="15734"/>
                  <a:pt x="2251" y="15722"/>
                </a:cubicBezTo>
                <a:cubicBezTo>
                  <a:pt x="2251" y="14867"/>
                  <a:pt x="2999" y="14176"/>
                  <a:pt x="3923" y="14176"/>
                </a:cubicBezTo>
                <a:cubicBezTo>
                  <a:pt x="4848" y="14176"/>
                  <a:pt x="5597" y="14868"/>
                  <a:pt x="5597" y="15722"/>
                </a:cubicBezTo>
                <a:cubicBezTo>
                  <a:pt x="5598" y="16115"/>
                  <a:pt x="5434" y="16470"/>
                  <a:pt x="5171" y="16744"/>
                </a:cubicBezTo>
                <a:close/>
                <a:moveTo>
                  <a:pt x="17858" y="17269"/>
                </a:moveTo>
                <a:cubicBezTo>
                  <a:pt x="17327" y="17269"/>
                  <a:pt x="16859" y="17036"/>
                  <a:pt x="16553" y="16679"/>
                </a:cubicBezTo>
                <a:cubicBezTo>
                  <a:pt x="16326" y="16415"/>
                  <a:pt x="16185" y="16085"/>
                  <a:pt x="16185" y="15722"/>
                </a:cubicBezTo>
                <a:cubicBezTo>
                  <a:pt x="16185" y="14868"/>
                  <a:pt x="16934" y="14176"/>
                  <a:pt x="17858" y="14176"/>
                </a:cubicBezTo>
                <a:cubicBezTo>
                  <a:pt x="18782" y="14176"/>
                  <a:pt x="19531" y="14868"/>
                  <a:pt x="19531" y="15722"/>
                </a:cubicBezTo>
                <a:cubicBezTo>
                  <a:pt x="19531" y="15755"/>
                  <a:pt x="19523" y="15786"/>
                  <a:pt x="19521" y="15818"/>
                </a:cubicBezTo>
                <a:cubicBezTo>
                  <a:pt x="19466" y="16627"/>
                  <a:pt x="18746" y="17269"/>
                  <a:pt x="17858" y="17269"/>
                </a:cubicBezTo>
                <a:close/>
                <a:moveTo>
                  <a:pt x="17858" y="17269"/>
                </a:moveTo>
              </a:path>
            </a:pathLst>
          </a:custGeom>
          <a:solidFill>
            <a:schemeClr val="accent2">
              <a:lumMod val="60000"/>
              <a:lumOff val="40000"/>
            </a:schemeClr>
          </a:solidFill>
          <a:ln>
            <a:noFill/>
          </a:ln>
        </p:spPr>
        <p:txBody>
          <a:bodyPr lIns="0" tIns="0" rIns="0" bIns="0"/>
          <a:lstStyle/>
          <a:p>
            <a:endParaRPr lang="en-US" sz="4400" dirty="0">
              <a:solidFill>
                <a:schemeClr val="tx1">
                  <a:lumMod val="85000"/>
                  <a:lumOff val="15000"/>
                </a:schemeClr>
              </a:solidFill>
              <a:latin typeface="微软雅黑" panose="020B0503020204020204" pitchFamily="34" charset="-122"/>
              <a:ea typeface="微软雅黑" panose="020B0503020204020204" pitchFamily="34" charset="-122"/>
              <a:cs typeface="Open Sans Light" panose="020B0306030504020204" pitchFamily="34" charset="0"/>
            </a:endParaRPr>
          </a:p>
        </p:txBody>
      </p:sp>
      <p:cxnSp>
        <p:nvCxnSpPr>
          <p:cNvPr id="3145728" name="Straight Connector 92"/>
          <p:cNvCxnSpPr>
            <a:cxnSpLocks noChangeAspect="1"/>
            <a:stCxn id="1048671" idx="3"/>
          </p:cNvCxnSpPr>
          <p:nvPr/>
        </p:nvCxnSpPr>
        <p:spPr>
          <a:xfrm flipV="1">
            <a:off x="3986164" y="1376769"/>
            <a:ext cx="44821" cy="4166358"/>
          </a:xfrm>
          <a:prstGeom prst="line">
            <a:avLst/>
          </a:prstGeom>
          <a:ln w="3175">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1048685"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kumimoji="1" lang="zh-CN" altLang="en-US" sz="3200" b="0" dirty="0">
                <a:solidFill>
                  <a:srgbClr val="FF0000"/>
                </a:solidFill>
                <a:latin typeface="微软雅黑" panose="020B0503020204020204" pitchFamily="34" charset="-122"/>
                <a:ea typeface="微软雅黑" panose="020B0503020204020204" pitchFamily="34" charset="-122"/>
              </a:rPr>
              <a:t>数据治理</a:t>
            </a:r>
            <a:r>
              <a:rPr kumimoji="1" lang="zh-CN" altLang="en-US" sz="3200" b="0" dirty="0">
                <a:latin typeface="微软雅黑" panose="020B0503020204020204" pitchFamily="34" charset="-122"/>
                <a:ea typeface="微软雅黑" panose="020B0503020204020204" pitchFamily="34" charset="-122"/>
              </a:rPr>
              <a:t>：面临的挑战</a:t>
            </a:r>
          </a:p>
        </p:txBody>
      </p:sp>
      <p:grpSp>
        <p:nvGrpSpPr>
          <p:cNvPr id="136" name="组合 69"/>
          <p:cNvGrpSpPr/>
          <p:nvPr/>
        </p:nvGrpSpPr>
        <p:grpSpPr bwMode="auto">
          <a:xfrm>
            <a:off x="349888" y="221558"/>
            <a:ext cx="263525" cy="393700"/>
            <a:chOff x="0" y="0"/>
            <a:chExt cx="213756" cy="427512"/>
          </a:xfrm>
        </p:grpSpPr>
        <p:sp>
          <p:nvSpPr>
            <p:cNvPr id="1048686"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8687"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Tree>
  </p:cSld>
  <p:clrMapOvr>
    <a:masterClrMapping/>
  </p:clrMapOvr>
  <p:transition advTm="600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25" name="图片 1"/>
          <p:cNvPicPr>
            <a:picLocks noChangeAspect="1"/>
          </p:cNvPicPr>
          <p:nvPr/>
        </p:nvPicPr>
        <p:blipFill>
          <a:blip r:embed="rId2"/>
          <a:stretch>
            <a:fillRect/>
          </a:stretch>
        </p:blipFill>
        <p:spPr>
          <a:xfrm>
            <a:off x="1149985" y="835660"/>
            <a:ext cx="9297035" cy="5525135"/>
          </a:xfrm>
          <a:prstGeom prst="rect">
            <a:avLst/>
          </a:prstGeom>
        </p:spPr>
      </p:pic>
      <p:sp>
        <p:nvSpPr>
          <p:cNvPr id="1049532"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决策管理系统</a:t>
            </a:r>
            <a:r>
              <a:rPr lang="en-US" altLang="zh-CN" sz="3200" b="0" dirty="0">
                <a:latin typeface="微软雅黑" panose="020B0503020204020204" pitchFamily="34" charset="-122"/>
                <a:ea typeface="微软雅黑" panose="020B0503020204020204" pitchFamily="34" charset="-122"/>
              </a:rPr>
              <a:t>.</a:t>
            </a:r>
            <a:r>
              <a:rPr lang="zh-CN" altLang="en-US" sz="3200" b="0" dirty="0">
                <a:latin typeface="微软雅黑" panose="020B0503020204020204" pitchFamily="34" charset="-122"/>
                <a:ea typeface="微软雅黑" panose="020B0503020204020204" pitchFamily="34" charset="-122"/>
              </a:rPr>
              <a:t>功能</a:t>
            </a:r>
          </a:p>
        </p:txBody>
      </p:sp>
      <p:grpSp>
        <p:nvGrpSpPr>
          <p:cNvPr id="282" name="组合 24"/>
          <p:cNvGrpSpPr/>
          <p:nvPr/>
        </p:nvGrpSpPr>
        <p:grpSpPr bwMode="auto">
          <a:xfrm>
            <a:off x="349888" y="221558"/>
            <a:ext cx="263525" cy="393700"/>
            <a:chOff x="0" y="0"/>
            <a:chExt cx="213756" cy="427512"/>
          </a:xfrm>
        </p:grpSpPr>
        <p:sp>
          <p:nvSpPr>
            <p:cNvPr id="1049533" name="直接连接符 25"/>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534" name="直接连接符 27"/>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535" name="文本框 28"/>
          <p:cNvSpPr txBox="1"/>
          <p:nvPr/>
        </p:nvSpPr>
        <p:spPr>
          <a:xfrm>
            <a:off x="9503410" y="1385570"/>
            <a:ext cx="2446020" cy="368300"/>
          </a:xfrm>
          <a:prstGeom prst="rect">
            <a:avLst/>
          </a:prstGeom>
          <a:noFill/>
        </p:spPr>
        <p:txBody>
          <a:bodyPr wrap="square" rtlCol="0" anchor="t">
            <a:spAutoFit/>
          </a:bodyPr>
          <a:lstStyle/>
          <a:p>
            <a:r>
              <a:rPr lang="zh-CN" altLang="en-US"/>
              <a:t>支持功能性解耦</a:t>
            </a:r>
          </a:p>
        </p:txBody>
      </p:sp>
      <p:sp>
        <p:nvSpPr>
          <p:cNvPr id="1049536" name="文本框 29"/>
          <p:cNvSpPr txBox="1"/>
          <p:nvPr/>
        </p:nvSpPr>
        <p:spPr>
          <a:xfrm>
            <a:off x="9503410" y="2218055"/>
            <a:ext cx="2540000" cy="368300"/>
          </a:xfrm>
          <a:prstGeom prst="rect">
            <a:avLst/>
          </a:prstGeom>
          <a:noFill/>
        </p:spPr>
        <p:txBody>
          <a:bodyPr wrap="square" rtlCol="0" anchor="t">
            <a:spAutoFit/>
          </a:bodyPr>
          <a:lstStyle/>
          <a:p>
            <a:r>
              <a:rPr lang="zh-CN" altLang="en-US"/>
              <a:t>支持同步与异步任务</a:t>
            </a:r>
          </a:p>
        </p:txBody>
      </p:sp>
      <p:sp>
        <p:nvSpPr>
          <p:cNvPr id="1049537" name="文本框 30"/>
          <p:cNvSpPr txBox="1"/>
          <p:nvPr/>
        </p:nvSpPr>
        <p:spPr>
          <a:xfrm>
            <a:off x="9655810" y="3754755"/>
            <a:ext cx="2540000" cy="368300"/>
          </a:xfrm>
          <a:prstGeom prst="rect">
            <a:avLst/>
          </a:prstGeom>
          <a:noFill/>
        </p:spPr>
        <p:txBody>
          <a:bodyPr wrap="square" rtlCol="0" anchor="t">
            <a:spAutoFit/>
          </a:bodyPr>
          <a:lstStyle/>
          <a:p>
            <a:r>
              <a:rPr lang="zh-CN" altLang="en-US"/>
              <a:t>支持任务生命周期管理</a:t>
            </a:r>
          </a:p>
        </p:txBody>
      </p:sp>
      <p:sp>
        <p:nvSpPr>
          <p:cNvPr id="1049538" name="文本框 31"/>
          <p:cNvSpPr txBox="1"/>
          <p:nvPr/>
        </p:nvSpPr>
        <p:spPr>
          <a:xfrm>
            <a:off x="9605010" y="4625975"/>
            <a:ext cx="2540000" cy="645160"/>
          </a:xfrm>
          <a:prstGeom prst="rect">
            <a:avLst/>
          </a:prstGeom>
          <a:noFill/>
        </p:spPr>
        <p:txBody>
          <a:bodyPr wrap="square" rtlCol="0" anchor="t">
            <a:spAutoFit/>
          </a:bodyPr>
          <a:lstStyle/>
          <a:p>
            <a:r>
              <a:rPr lang="zh-CN" altLang="en-US"/>
              <a:t>支持任务 DAG 的设计和表达</a:t>
            </a:r>
          </a:p>
        </p:txBody>
      </p:sp>
      <p:sp>
        <p:nvSpPr>
          <p:cNvPr id="1049539" name="文本框 32"/>
          <p:cNvSpPr txBox="1"/>
          <p:nvPr/>
        </p:nvSpPr>
        <p:spPr>
          <a:xfrm>
            <a:off x="9605010" y="5715635"/>
            <a:ext cx="2540000" cy="645160"/>
          </a:xfrm>
          <a:prstGeom prst="rect">
            <a:avLst/>
          </a:prstGeom>
          <a:noFill/>
        </p:spPr>
        <p:txBody>
          <a:bodyPr wrap="square" rtlCol="0" anchor="t">
            <a:spAutoFit/>
          </a:bodyPr>
          <a:lstStyle/>
          <a:p>
            <a:r>
              <a:rPr lang="zh-CN" altLang="en-US"/>
              <a:t>用无码图形设计器建立复杂的工作流程</a:t>
            </a:r>
          </a:p>
        </p:txBody>
      </p:sp>
      <p:sp>
        <p:nvSpPr>
          <p:cNvPr id="1049540" name="文本框 33"/>
          <p:cNvSpPr txBox="1"/>
          <p:nvPr/>
        </p:nvSpPr>
        <p:spPr>
          <a:xfrm>
            <a:off x="217805" y="1118870"/>
            <a:ext cx="4058920" cy="4799965"/>
          </a:xfrm>
          <a:prstGeom prst="rect">
            <a:avLst/>
          </a:prstGeom>
          <a:noFill/>
        </p:spPr>
        <p:txBody>
          <a:bodyPr wrap="square" rtlCol="0" anchor="t">
            <a:spAutoFit/>
          </a:bodyPr>
          <a:lstStyle/>
          <a:p>
            <a:r>
              <a:rPr lang="zh-CN" altLang="en-US"/>
              <a:t>价值:提升人和组织的生产力</a:t>
            </a:r>
          </a:p>
          <a:p>
            <a:r>
              <a:rPr lang="zh-CN" altLang="en-US"/>
              <a:t>沉淀标准化，体系化的知识</a:t>
            </a:r>
          </a:p>
          <a:p>
            <a:r>
              <a:rPr lang="zh-CN" altLang="en-US"/>
              <a:t>全方位业务流程化管理，过程透明化</a:t>
            </a:r>
          </a:p>
          <a:p>
            <a:r>
              <a:rPr lang="zh-CN" altLang="en-US"/>
              <a:t>提升处理时效</a:t>
            </a:r>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提升处理数量</a:t>
            </a:r>
          </a:p>
          <a:p>
            <a:r>
              <a:rPr lang="zh-CN" altLang="en-US"/>
              <a:t>减少系统间沟通成本</a:t>
            </a:r>
          </a:p>
          <a:p>
            <a:r>
              <a:rPr lang="zh-CN" altLang="en-US"/>
              <a:t>让管理变得可预期(端到端的业务流程)</a:t>
            </a:r>
          </a:p>
          <a:p>
            <a:r>
              <a:rPr lang="zh-CN" altLang="en-US"/>
              <a:t>数据可追溯，审计无忧</a:t>
            </a:r>
          </a:p>
        </p:txBody>
      </p:sp>
    </p:spTree>
  </p:cSld>
  <p:clrMapOvr>
    <a:masterClrMapping/>
  </p:clrMapOvr>
  <p:transition advTm="600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41"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lang="zh-CN" altLang="en-US" sz="3200" b="0" dirty="0">
                <a:latin typeface="微软雅黑" panose="020B0503020204020204" pitchFamily="34" charset="-122"/>
                <a:ea typeface="微软雅黑" panose="020B0503020204020204" pitchFamily="34" charset="-122"/>
              </a:rPr>
              <a:t>大数据决策平台</a:t>
            </a:r>
            <a:r>
              <a:rPr lang="en-US" altLang="en-US" sz="3200" b="0" dirty="0">
                <a:latin typeface="微软雅黑" panose="020B0503020204020204" pitchFamily="34" charset="-122"/>
                <a:ea typeface="微软雅黑" panose="020B0503020204020204" pitchFamily="34" charset="-122"/>
              </a:rPr>
              <a:t>-</a:t>
            </a:r>
            <a:r>
              <a:rPr lang="zh-CN" altLang="en-US" sz="3200" b="0" dirty="0">
                <a:latin typeface="微软雅黑" panose="020B0503020204020204" pitchFamily="34" charset="-122"/>
                <a:ea typeface="微软雅黑" panose="020B0503020204020204" pitchFamily="34" charset="-122"/>
              </a:rPr>
              <a:t>示例</a:t>
            </a:r>
          </a:p>
        </p:txBody>
      </p:sp>
      <p:grpSp>
        <p:nvGrpSpPr>
          <p:cNvPr id="284" name="组合 8"/>
          <p:cNvGrpSpPr/>
          <p:nvPr/>
        </p:nvGrpSpPr>
        <p:grpSpPr bwMode="auto">
          <a:xfrm>
            <a:off x="349888" y="221558"/>
            <a:ext cx="263525" cy="393700"/>
            <a:chOff x="0" y="0"/>
            <a:chExt cx="213756" cy="427512"/>
          </a:xfrm>
        </p:grpSpPr>
        <p:sp>
          <p:nvSpPr>
            <p:cNvPr id="1049542" name="直接连接符 9"/>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543" name="直接连接符 10"/>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pic>
        <p:nvPicPr>
          <p:cNvPr id="2097226" name="图片 3"/>
          <p:cNvPicPr>
            <a:picLocks noChangeAspect="1"/>
          </p:cNvPicPr>
          <p:nvPr/>
        </p:nvPicPr>
        <p:blipFill>
          <a:blip r:embed="rId3"/>
          <a:stretch>
            <a:fillRect/>
          </a:stretch>
        </p:blipFill>
        <p:spPr>
          <a:xfrm>
            <a:off x="-20955" y="1311910"/>
            <a:ext cx="5967730" cy="5480050"/>
          </a:xfrm>
          <a:prstGeom prst="rect">
            <a:avLst/>
          </a:prstGeom>
        </p:spPr>
      </p:pic>
      <p:pic>
        <p:nvPicPr>
          <p:cNvPr id="2097227" name="图片 4"/>
          <p:cNvPicPr>
            <a:picLocks noChangeAspect="1"/>
          </p:cNvPicPr>
          <p:nvPr/>
        </p:nvPicPr>
        <p:blipFill>
          <a:blip r:embed="rId4"/>
          <a:stretch>
            <a:fillRect/>
          </a:stretch>
        </p:blipFill>
        <p:spPr>
          <a:xfrm>
            <a:off x="6089650" y="1311910"/>
            <a:ext cx="5893435" cy="5480685"/>
          </a:xfrm>
          <a:prstGeom prst="rect">
            <a:avLst/>
          </a:prstGeom>
        </p:spPr>
      </p:pic>
      <p:sp>
        <p:nvSpPr>
          <p:cNvPr id="1049544" name="文本框 5"/>
          <p:cNvSpPr txBox="1"/>
          <p:nvPr/>
        </p:nvSpPr>
        <p:spPr>
          <a:xfrm>
            <a:off x="6089650" y="911860"/>
            <a:ext cx="2011680" cy="368300"/>
          </a:xfrm>
          <a:prstGeom prst="rect">
            <a:avLst/>
          </a:prstGeom>
          <a:noFill/>
        </p:spPr>
        <p:txBody>
          <a:bodyPr wrap="square" rtlCol="0" anchor="t">
            <a:spAutoFit/>
          </a:bodyPr>
          <a:lstStyle/>
          <a:p>
            <a:r>
              <a:rPr lang="zh-CN" altLang="en-US" dirty="0">
                <a:sym typeface="+mn-ea"/>
              </a:rPr>
              <a:t>决策系统流程跟踪</a:t>
            </a:r>
          </a:p>
        </p:txBody>
      </p:sp>
      <p:sp>
        <p:nvSpPr>
          <p:cNvPr id="1049545" name="文本框 6"/>
          <p:cNvSpPr txBox="1"/>
          <p:nvPr/>
        </p:nvSpPr>
        <p:spPr>
          <a:xfrm>
            <a:off x="48895" y="911860"/>
            <a:ext cx="3175635" cy="368300"/>
          </a:xfrm>
          <a:prstGeom prst="rect">
            <a:avLst/>
          </a:prstGeom>
          <a:noFill/>
        </p:spPr>
        <p:txBody>
          <a:bodyPr wrap="square" rtlCol="0" anchor="t">
            <a:spAutoFit/>
          </a:bodyPr>
          <a:lstStyle/>
          <a:p>
            <a:r>
              <a:rPr lang="zh-CN" altLang="en-US" dirty="0">
                <a:sym typeface="+mn-ea"/>
              </a:rPr>
              <a:t>决策系统流程编辑</a:t>
            </a:r>
          </a:p>
        </p:txBody>
      </p:sp>
    </p:spTree>
  </p:cSld>
  <p:clrMapOvr>
    <a:masterClrMapping/>
  </p:clrMapOvr>
  <p:transition advTm="0">
    <p:diamon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48" name="TextBox 64"/>
          <p:cNvSpPr>
            <a:spLocks noChangeArrowheads="1"/>
          </p:cNvSpPr>
          <p:nvPr/>
        </p:nvSpPr>
        <p:spPr bwMode="auto">
          <a:xfrm>
            <a:off x="3402851" y="1809159"/>
            <a:ext cx="7849348" cy="769441"/>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002060"/>
                </a:solidFill>
                <a:latin typeface="微软雅黑" panose="020B0503020204020204" pitchFamily="34" charset="-122"/>
                <a:ea typeface="微软雅黑" panose="020B0503020204020204" pitchFamily="34" charset="-122"/>
                <a:sym typeface="方正兰亭黑_GBK" pitchFamily="2" charset="-122"/>
              </a:rPr>
              <a:t>一</a:t>
            </a:r>
            <a:r>
              <a:rPr lang="en-US" altLang="zh-CN" sz="44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zh-CN" altLang="en-US" sz="4400" b="1" dirty="0">
                <a:solidFill>
                  <a:srgbClr val="002060"/>
                </a:solidFill>
                <a:latin typeface="微软雅黑" panose="020B0503020204020204" pitchFamily="34" charset="-122"/>
                <a:ea typeface="微软雅黑" panose="020B0503020204020204" pitchFamily="34" charset="-122"/>
                <a:sym typeface="方正兰亭黑_GBK" pitchFamily="2" charset="-122"/>
              </a:rPr>
              <a:t>大数据现状与数据治理缘由</a:t>
            </a:r>
            <a:endParaRPr lang="zh-CN" altLang="en-US" sz="4000" b="1" dirty="0">
              <a:solidFill>
                <a:srgbClr val="002060"/>
              </a:solidFill>
              <a:latin typeface="AvantGarde LT Book" pitchFamily="2" charset="0"/>
              <a:ea typeface="方正兰亭黑_GBK" pitchFamily="2" charset="-122"/>
              <a:sym typeface="Arial" panose="020B0604020202020204" pitchFamily="34" charset="0"/>
            </a:endParaRPr>
          </a:p>
        </p:txBody>
      </p:sp>
      <p:sp>
        <p:nvSpPr>
          <p:cNvPr id="1049549" name="直接连接符 4"/>
          <p:cNvSpPr>
            <a:spLocks noChangeShapeType="1"/>
          </p:cNvSpPr>
          <p:nvPr/>
        </p:nvSpPr>
        <p:spPr bwMode="auto">
          <a:xfrm flipV="1">
            <a:off x="3402851" y="2578600"/>
            <a:ext cx="7849348" cy="0"/>
          </a:xfrm>
          <a:prstGeom prst="line">
            <a:avLst/>
          </a:prstGeom>
          <a:noFill/>
          <a:ln w="19050">
            <a:solidFill>
              <a:schemeClr val="accent2"/>
            </a:solidFill>
            <a:bevel/>
          </a:ln>
        </p:spPr>
        <p:txBody>
          <a:bodyPr/>
          <a:lstStyle/>
          <a:p>
            <a:endParaRPr lang="zh-CN" altLang="en-US">
              <a:solidFill>
                <a:srgbClr val="002060"/>
              </a:solidFill>
            </a:endParaRPr>
          </a:p>
        </p:txBody>
      </p:sp>
      <p:sp>
        <p:nvSpPr>
          <p:cNvPr id="1049550" name="TextBox 64"/>
          <p:cNvSpPr>
            <a:spLocks noChangeArrowheads="1"/>
          </p:cNvSpPr>
          <p:nvPr/>
        </p:nvSpPr>
        <p:spPr bwMode="auto">
          <a:xfrm>
            <a:off x="3402850" y="3280177"/>
            <a:ext cx="8344650" cy="76835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002060"/>
                </a:solidFill>
                <a:latin typeface="微软雅黑" panose="020B0503020204020204" pitchFamily="34" charset="-122"/>
                <a:ea typeface="微软雅黑" panose="020B0503020204020204" pitchFamily="34" charset="-122"/>
                <a:sym typeface="方正兰亭黑_GBK" pitchFamily="2" charset="-122"/>
              </a:rPr>
              <a:t>二</a:t>
            </a:r>
            <a:r>
              <a:rPr lang="en-US" altLang="zh-CN" sz="44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zh-CN" altLang="en-US" sz="4400" b="1" dirty="0">
                <a:solidFill>
                  <a:srgbClr val="002060"/>
                </a:solidFill>
                <a:latin typeface="微软雅黑" panose="020B0503020204020204" pitchFamily="34" charset="-122"/>
                <a:ea typeface="微软雅黑" panose="020B0503020204020204" pitchFamily="34" charset="-122"/>
                <a:sym typeface="方正兰亭黑_GBK" pitchFamily="2" charset="-122"/>
              </a:rPr>
              <a:t>大数据治理方案</a:t>
            </a:r>
            <a:endParaRPr lang="zh-CN" altLang="en-US" sz="4000" b="1" dirty="0">
              <a:solidFill>
                <a:srgbClr val="002060"/>
              </a:solidFill>
              <a:latin typeface="AvantGarde LT Book" pitchFamily="2" charset="0"/>
              <a:ea typeface="方正兰亭黑_GBK" pitchFamily="2" charset="-122"/>
              <a:sym typeface="Arial" panose="020B0604020202020204" pitchFamily="34" charset="0"/>
            </a:endParaRPr>
          </a:p>
        </p:txBody>
      </p:sp>
      <p:sp>
        <p:nvSpPr>
          <p:cNvPr id="1049551" name="直接连接符 4"/>
          <p:cNvSpPr>
            <a:spLocks noChangeShapeType="1"/>
          </p:cNvSpPr>
          <p:nvPr/>
        </p:nvSpPr>
        <p:spPr bwMode="auto">
          <a:xfrm flipV="1">
            <a:off x="3402850" y="4049618"/>
            <a:ext cx="7849349" cy="0"/>
          </a:xfrm>
          <a:prstGeom prst="line">
            <a:avLst/>
          </a:prstGeom>
          <a:noFill/>
          <a:ln w="19050">
            <a:solidFill>
              <a:schemeClr val="accent2"/>
            </a:solidFill>
            <a:bevel/>
          </a:ln>
        </p:spPr>
        <p:txBody>
          <a:bodyPr/>
          <a:lstStyle/>
          <a:p>
            <a:endParaRPr lang="zh-CN" altLang="en-US">
              <a:solidFill>
                <a:srgbClr val="002060"/>
              </a:solidFill>
            </a:endParaRPr>
          </a:p>
        </p:txBody>
      </p:sp>
      <p:sp>
        <p:nvSpPr>
          <p:cNvPr id="1049552" name="TextBox 64"/>
          <p:cNvSpPr>
            <a:spLocks noChangeArrowheads="1"/>
          </p:cNvSpPr>
          <p:nvPr/>
        </p:nvSpPr>
        <p:spPr bwMode="auto">
          <a:xfrm>
            <a:off x="3402850" y="4819059"/>
            <a:ext cx="8344650" cy="769441"/>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三</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大数据案例解析</a:t>
            </a:r>
            <a:endParaRPr lang="zh-CN" altLang="en-US" sz="4000" b="1" dirty="0">
              <a:solidFill>
                <a:srgbClr val="FF0000"/>
              </a:solidFill>
              <a:latin typeface="AvantGarde LT Book" pitchFamily="2" charset="0"/>
              <a:ea typeface="方正兰亭黑_GBK" pitchFamily="2" charset="-122"/>
              <a:sym typeface="Arial" panose="020B0604020202020204" pitchFamily="34" charset="0"/>
            </a:endParaRPr>
          </a:p>
        </p:txBody>
      </p:sp>
      <p:sp>
        <p:nvSpPr>
          <p:cNvPr id="1049553" name="直接连接符 6"/>
          <p:cNvSpPr>
            <a:spLocks noChangeShapeType="1"/>
          </p:cNvSpPr>
          <p:nvPr/>
        </p:nvSpPr>
        <p:spPr bwMode="auto">
          <a:xfrm flipV="1">
            <a:off x="3402850" y="5588500"/>
            <a:ext cx="7849349" cy="0"/>
          </a:xfrm>
          <a:prstGeom prst="line">
            <a:avLst/>
          </a:prstGeom>
          <a:noFill/>
          <a:ln w="19050">
            <a:solidFill>
              <a:schemeClr val="accent2"/>
            </a:solidFill>
            <a:bevel/>
          </a:ln>
        </p:spPr>
        <p:txBody>
          <a:bodyPr/>
          <a:lstStyle/>
          <a:p>
            <a:endParaRPr lang="zh-CN" altLang="en-US">
              <a:solidFill>
                <a:srgbClr val="002060"/>
              </a:solidFill>
            </a:endParaRPr>
          </a:p>
        </p:txBody>
      </p:sp>
      <p:sp>
        <p:nvSpPr>
          <p:cNvPr id="1049554" name="Freeform 129"/>
          <p:cNvSpPr>
            <a:spLocks noChangeAspect="1" noEditPoints="1" noChangeArrowheads="1"/>
          </p:cNvSpPr>
          <p:nvPr/>
        </p:nvSpPr>
        <p:spPr bwMode="auto">
          <a:xfrm>
            <a:off x="444500" y="2774834"/>
            <a:ext cx="2044225" cy="2044225"/>
          </a:xfrm>
          <a:custGeom>
            <a:avLst/>
            <a:gdLst>
              <a:gd name="T0" fmla="*/ 48 w 97"/>
              <a:gd name="T1" fmla="*/ 0 h 97"/>
              <a:gd name="T2" fmla="*/ 50 w 97"/>
              <a:gd name="T3" fmla="*/ 0 h 97"/>
              <a:gd name="T4" fmla="*/ 53 w 97"/>
              <a:gd name="T5" fmla="*/ 27 h 97"/>
              <a:gd name="T6" fmla="*/ 49 w 97"/>
              <a:gd name="T7" fmla="*/ 33 h 97"/>
              <a:gd name="T8" fmla="*/ 49 w 97"/>
              <a:gd name="T9" fmla="*/ 34 h 97"/>
              <a:gd name="T10" fmla="*/ 37 w 97"/>
              <a:gd name="T11" fmla="*/ 40 h 97"/>
              <a:gd name="T12" fmla="*/ 23 w 97"/>
              <a:gd name="T13" fmla="*/ 46 h 97"/>
              <a:gd name="T14" fmla="*/ 18 w 97"/>
              <a:gd name="T15" fmla="*/ 43 h 97"/>
              <a:gd name="T16" fmla="*/ 13 w 97"/>
              <a:gd name="T17" fmla="*/ 45 h 97"/>
              <a:gd name="T18" fmla="*/ 1 w 97"/>
              <a:gd name="T19" fmla="*/ 38 h 97"/>
              <a:gd name="T20" fmla="*/ 48 w 97"/>
              <a:gd name="T21" fmla="*/ 0 h 97"/>
              <a:gd name="T22" fmla="*/ 57 w 97"/>
              <a:gd name="T23" fmla="*/ 1 h 97"/>
              <a:gd name="T24" fmla="*/ 81 w 97"/>
              <a:gd name="T25" fmla="*/ 12 h 97"/>
              <a:gd name="T26" fmla="*/ 61 w 97"/>
              <a:gd name="T27" fmla="*/ 27 h 97"/>
              <a:gd name="T28" fmla="*/ 60 w 97"/>
              <a:gd name="T29" fmla="*/ 26 h 97"/>
              <a:gd name="T30" fmla="*/ 57 w 97"/>
              <a:gd name="T31" fmla="*/ 1 h 97"/>
              <a:gd name="T32" fmla="*/ 86 w 97"/>
              <a:gd name="T33" fmla="*/ 17 h 97"/>
              <a:gd name="T34" fmla="*/ 65 w 97"/>
              <a:gd name="T35" fmla="*/ 33 h 97"/>
              <a:gd name="T36" fmla="*/ 65 w 97"/>
              <a:gd name="T37" fmla="*/ 33 h 97"/>
              <a:gd name="T38" fmla="*/ 59 w 97"/>
              <a:gd name="T39" fmla="*/ 40 h 97"/>
              <a:gd name="T40" fmla="*/ 59 w 97"/>
              <a:gd name="T41" fmla="*/ 45 h 97"/>
              <a:gd name="T42" fmla="*/ 57 w 97"/>
              <a:gd name="T43" fmla="*/ 63 h 97"/>
              <a:gd name="T44" fmla="*/ 60 w 97"/>
              <a:gd name="T45" fmla="*/ 68 h 97"/>
              <a:gd name="T46" fmla="*/ 89 w 97"/>
              <a:gd name="T47" fmla="*/ 75 h 97"/>
              <a:gd name="T48" fmla="*/ 97 w 97"/>
              <a:gd name="T49" fmla="*/ 48 h 97"/>
              <a:gd name="T50" fmla="*/ 86 w 97"/>
              <a:gd name="T51" fmla="*/ 17 h 97"/>
              <a:gd name="T52" fmla="*/ 85 w 97"/>
              <a:gd name="T53" fmla="*/ 81 h 97"/>
              <a:gd name="T54" fmla="*/ 49 w 97"/>
              <a:gd name="T55" fmla="*/ 97 h 97"/>
              <a:gd name="T56" fmla="*/ 54 w 97"/>
              <a:gd name="T57" fmla="*/ 77 h 97"/>
              <a:gd name="T58" fmla="*/ 58 w 97"/>
              <a:gd name="T59" fmla="*/ 74 h 97"/>
              <a:gd name="T60" fmla="*/ 85 w 97"/>
              <a:gd name="T61" fmla="*/ 81 h 97"/>
              <a:gd name="T62" fmla="*/ 42 w 97"/>
              <a:gd name="T63" fmla="*/ 97 h 97"/>
              <a:gd name="T64" fmla="*/ 1 w 97"/>
              <a:gd name="T65" fmla="*/ 60 h 97"/>
              <a:gd name="T66" fmla="*/ 12 w 97"/>
              <a:gd name="T67" fmla="*/ 57 h 97"/>
              <a:gd name="T68" fmla="*/ 18 w 97"/>
              <a:gd name="T69" fmla="*/ 59 h 97"/>
              <a:gd name="T70" fmla="*/ 21 w 97"/>
              <a:gd name="T71" fmla="*/ 58 h 97"/>
              <a:gd name="T72" fmla="*/ 45 w 97"/>
              <a:gd name="T73" fmla="*/ 70 h 97"/>
              <a:gd name="T74" fmla="*/ 48 w 97"/>
              <a:gd name="T75" fmla="*/ 75 h 97"/>
              <a:gd name="T76" fmla="*/ 42 w 97"/>
              <a:gd name="T77" fmla="*/ 97 h 97"/>
              <a:gd name="T78" fmla="*/ 0 w 97"/>
              <a:gd name="T79" fmla="*/ 53 h 97"/>
              <a:gd name="T80" fmla="*/ 8 w 97"/>
              <a:gd name="T81" fmla="*/ 51 h 97"/>
              <a:gd name="T82" fmla="*/ 0 w 97"/>
              <a:gd name="T83" fmla="*/ 45 h 97"/>
              <a:gd name="T84" fmla="*/ 0 w 97"/>
              <a:gd name="T85" fmla="*/ 48 h 97"/>
              <a:gd name="T86" fmla="*/ 0 w 97"/>
              <a:gd name="T87" fmla="*/ 53 h 97"/>
              <a:gd name="T88" fmla="*/ 52 w 97"/>
              <a:gd name="T89" fmla="*/ 40 h 97"/>
              <a:gd name="T90" fmla="*/ 40 w 97"/>
              <a:gd name="T91" fmla="*/ 46 h 97"/>
              <a:gd name="T92" fmla="*/ 25 w 97"/>
              <a:gd name="T93" fmla="*/ 52 h 97"/>
              <a:gd name="T94" fmla="*/ 25 w 97"/>
              <a:gd name="T95" fmla="*/ 52 h 97"/>
              <a:gd name="T96" fmla="*/ 48 w 97"/>
              <a:gd name="T97" fmla="*/ 63 h 97"/>
              <a:gd name="T98" fmla="*/ 50 w 97"/>
              <a:gd name="T99" fmla="*/ 62 h 97"/>
              <a:gd name="T100" fmla="*/ 52 w 97"/>
              <a:gd name="T101" fmla="*/ 44 h 97"/>
              <a:gd name="T102" fmla="*/ 52 w 97"/>
              <a:gd name="T103" fmla="*/ 4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97">
                <a:moveTo>
                  <a:pt x="48" y="0"/>
                </a:moveTo>
                <a:cubicBezTo>
                  <a:pt x="49" y="0"/>
                  <a:pt x="50" y="0"/>
                  <a:pt x="50" y="0"/>
                </a:cubicBezTo>
                <a:cubicBezTo>
                  <a:pt x="52" y="9"/>
                  <a:pt x="53" y="18"/>
                  <a:pt x="53" y="27"/>
                </a:cubicBezTo>
                <a:cubicBezTo>
                  <a:pt x="51" y="28"/>
                  <a:pt x="49" y="30"/>
                  <a:pt x="49" y="33"/>
                </a:cubicBezTo>
                <a:cubicBezTo>
                  <a:pt x="49" y="33"/>
                  <a:pt x="49" y="34"/>
                  <a:pt x="49" y="34"/>
                </a:cubicBezTo>
                <a:cubicBezTo>
                  <a:pt x="45" y="36"/>
                  <a:pt x="41" y="38"/>
                  <a:pt x="37" y="40"/>
                </a:cubicBezTo>
                <a:cubicBezTo>
                  <a:pt x="33" y="42"/>
                  <a:pt x="28" y="44"/>
                  <a:pt x="23" y="46"/>
                </a:cubicBezTo>
                <a:cubicBezTo>
                  <a:pt x="22" y="44"/>
                  <a:pt x="20" y="43"/>
                  <a:pt x="18" y="43"/>
                </a:cubicBezTo>
                <a:cubicBezTo>
                  <a:pt x="16" y="43"/>
                  <a:pt x="14" y="44"/>
                  <a:pt x="13" y="45"/>
                </a:cubicBezTo>
                <a:cubicBezTo>
                  <a:pt x="9" y="43"/>
                  <a:pt x="5" y="40"/>
                  <a:pt x="1" y="38"/>
                </a:cubicBezTo>
                <a:cubicBezTo>
                  <a:pt x="6" y="16"/>
                  <a:pt x="25" y="0"/>
                  <a:pt x="48" y="0"/>
                </a:cubicBezTo>
                <a:close/>
                <a:moveTo>
                  <a:pt x="57" y="1"/>
                </a:moveTo>
                <a:cubicBezTo>
                  <a:pt x="66" y="2"/>
                  <a:pt x="74" y="6"/>
                  <a:pt x="81" y="12"/>
                </a:cubicBezTo>
                <a:cubicBezTo>
                  <a:pt x="75" y="17"/>
                  <a:pt x="68" y="22"/>
                  <a:pt x="61" y="27"/>
                </a:cubicBezTo>
                <a:cubicBezTo>
                  <a:pt x="61" y="26"/>
                  <a:pt x="60" y="26"/>
                  <a:pt x="60" y="26"/>
                </a:cubicBezTo>
                <a:cubicBezTo>
                  <a:pt x="60" y="17"/>
                  <a:pt x="59" y="9"/>
                  <a:pt x="57" y="1"/>
                </a:cubicBezTo>
                <a:close/>
                <a:moveTo>
                  <a:pt x="86" y="17"/>
                </a:moveTo>
                <a:cubicBezTo>
                  <a:pt x="79" y="23"/>
                  <a:pt x="72" y="28"/>
                  <a:pt x="65" y="33"/>
                </a:cubicBezTo>
                <a:cubicBezTo>
                  <a:pt x="65" y="33"/>
                  <a:pt x="65" y="33"/>
                  <a:pt x="65" y="33"/>
                </a:cubicBezTo>
                <a:cubicBezTo>
                  <a:pt x="65" y="36"/>
                  <a:pt x="62" y="39"/>
                  <a:pt x="59" y="40"/>
                </a:cubicBezTo>
                <a:cubicBezTo>
                  <a:pt x="59" y="42"/>
                  <a:pt x="59" y="43"/>
                  <a:pt x="59" y="45"/>
                </a:cubicBezTo>
                <a:cubicBezTo>
                  <a:pt x="59" y="51"/>
                  <a:pt x="58" y="57"/>
                  <a:pt x="57" y="63"/>
                </a:cubicBezTo>
                <a:cubicBezTo>
                  <a:pt x="59" y="64"/>
                  <a:pt x="60" y="66"/>
                  <a:pt x="60" y="68"/>
                </a:cubicBezTo>
                <a:cubicBezTo>
                  <a:pt x="70" y="71"/>
                  <a:pt x="80" y="73"/>
                  <a:pt x="89" y="75"/>
                </a:cubicBezTo>
                <a:cubicBezTo>
                  <a:pt x="94" y="67"/>
                  <a:pt x="97" y="58"/>
                  <a:pt x="97" y="48"/>
                </a:cubicBezTo>
                <a:cubicBezTo>
                  <a:pt x="97" y="36"/>
                  <a:pt x="93" y="25"/>
                  <a:pt x="86" y="17"/>
                </a:cubicBezTo>
                <a:close/>
                <a:moveTo>
                  <a:pt x="85" y="81"/>
                </a:moveTo>
                <a:cubicBezTo>
                  <a:pt x="76" y="91"/>
                  <a:pt x="63" y="97"/>
                  <a:pt x="49" y="97"/>
                </a:cubicBezTo>
                <a:cubicBezTo>
                  <a:pt x="51" y="90"/>
                  <a:pt x="53" y="83"/>
                  <a:pt x="54" y="77"/>
                </a:cubicBezTo>
                <a:cubicBezTo>
                  <a:pt x="56" y="76"/>
                  <a:pt x="57" y="75"/>
                  <a:pt x="58" y="74"/>
                </a:cubicBezTo>
                <a:cubicBezTo>
                  <a:pt x="67" y="77"/>
                  <a:pt x="76" y="79"/>
                  <a:pt x="85" y="81"/>
                </a:cubicBezTo>
                <a:close/>
                <a:moveTo>
                  <a:pt x="42" y="97"/>
                </a:moveTo>
                <a:cubicBezTo>
                  <a:pt x="22" y="94"/>
                  <a:pt x="6" y="79"/>
                  <a:pt x="1" y="60"/>
                </a:cubicBezTo>
                <a:cubicBezTo>
                  <a:pt x="5" y="59"/>
                  <a:pt x="9" y="58"/>
                  <a:pt x="12" y="57"/>
                </a:cubicBezTo>
                <a:cubicBezTo>
                  <a:pt x="14" y="58"/>
                  <a:pt x="16" y="59"/>
                  <a:pt x="18" y="59"/>
                </a:cubicBezTo>
                <a:cubicBezTo>
                  <a:pt x="19" y="59"/>
                  <a:pt x="20" y="58"/>
                  <a:pt x="21" y="58"/>
                </a:cubicBezTo>
                <a:cubicBezTo>
                  <a:pt x="29" y="62"/>
                  <a:pt x="37" y="66"/>
                  <a:pt x="45" y="70"/>
                </a:cubicBezTo>
                <a:cubicBezTo>
                  <a:pt x="45" y="72"/>
                  <a:pt x="46" y="73"/>
                  <a:pt x="48" y="75"/>
                </a:cubicBezTo>
                <a:cubicBezTo>
                  <a:pt x="46" y="82"/>
                  <a:pt x="44" y="89"/>
                  <a:pt x="42" y="97"/>
                </a:cubicBezTo>
                <a:close/>
                <a:moveTo>
                  <a:pt x="0" y="53"/>
                </a:moveTo>
                <a:cubicBezTo>
                  <a:pt x="3" y="52"/>
                  <a:pt x="5" y="51"/>
                  <a:pt x="8" y="51"/>
                </a:cubicBezTo>
                <a:cubicBezTo>
                  <a:pt x="5" y="49"/>
                  <a:pt x="3" y="47"/>
                  <a:pt x="0" y="45"/>
                </a:cubicBezTo>
                <a:cubicBezTo>
                  <a:pt x="0" y="46"/>
                  <a:pt x="0" y="47"/>
                  <a:pt x="0" y="48"/>
                </a:cubicBezTo>
                <a:cubicBezTo>
                  <a:pt x="0" y="50"/>
                  <a:pt x="0" y="51"/>
                  <a:pt x="0" y="53"/>
                </a:cubicBezTo>
                <a:close/>
                <a:moveTo>
                  <a:pt x="52" y="40"/>
                </a:moveTo>
                <a:cubicBezTo>
                  <a:pt x="48" y="42"/>
                  <a:pt x="44" y="44"/>
                  <a:pt x="40" y="46"/>
                </a:cubicBezTo>
                <a:cubicBezTo>
                  <a:pt x="35" y="48"/>
                  <a:pt x="30" y="50"/>
                  <a:pt x="25" y="52"/>
                </a:cubicBezTo>
                <a:cubicBezTo>
                  <a:pt x="25" y="52"/>
                  <a:pt x="25" y="52"/>
                  <a:pt x="25" y="52"/>
                </a:cubicBezTo>
                <a:cubicBezTo>
                  <a:pt x="33" y="56"/>
                  <a:pt x="40" y="60"/>
                  <a:pt x="48" y="63"/>
                </a:cubicBezTo>
                <a:cubicBezTo>
                  <a:pt x="48" y="63"/>
                  <a:pt x="49" y="62"/>
                  <a:pt x="50" y="62"/>
                </a:cubicBezTo>
                <a:cubicBezTo>
                  <a:pt x="51" y="56"/>
                  <a:pt x="52" y="50"/>
                  <a:pt x="52" y="44"/>
                </a:cubicBezTo>
                <a:cubicBezTo>
                  <a:pt x="52" y="43"/>
                  <a:pt x="52" y="42"/>
                  <a:pt x="52" y="40"/>
                </a:cubicBezTo>
                <a:close/>
              </a:path>
            </a:pathLst>
          </a:cu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endParaRPr>
          </a:p>
        </p:txBody>
      </p:sp>
      <p:sp>
        <p:nvSpPr>
          <p:cNvPr id="1049555" name="标题 1"/>
          <p:cNvSpPr>
            <a:spLocks noGrp="1"/>
          </p:cNvSpPr>
          <p:nvPr>
            <p:ph type="title"/>
          </p:nvPr>
        </p:nvSpPr>
        <p:spPr>
          <a:xfrm>
            <a:off x="719403" y="-165097"/>
            <a:ext cx="9347200" cy="1204810"/>
          </a:xfrm>
        </p:spPr>
        <p:txBody>
          <a:bodyPr>
            <a:normAutofit/>
          </a:bodyPr>
          <a:lstStyle/>
          <a:p>
            <a:r>
              <a:rPr lang="zh-CN" altLang="en-US" sz="4000" dirty="0">
                <a:latin typeface="微软雅黑" panose="020B0503020204020204" pitchFamily="34" charset="-122"/>
                <a:ea typeface="微软雅黑" panose="020B0503020204020204" pitchFamily="34" charset="-122"/>
              </a:rPr>
              <a:t>目录</a:t>
            </a:r>
          </a:p>
        </p:txBody>
      </p:sp>
    </p:spTree>
  </p:cSld>
  <p:clrMapOvr>
    <a:masterClrMapping/>
  </p:clrMapOvr>
  <p:transition advTm="6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9554"/>
                                        </p:tgtEl>
                                        <p:attrNameLst>
                                          <p:attrName>style.visibility</p:attrName>
                                        </p:attrNameLst>
                                      </p:cBhvr>
                                      <p:to>
                                        <p:strVal val="visible"/>
                                      </p:to>
                                    </p:set>
                                    <p:animEffect filter="fade">
                                      <p:cBhvr>
                                        <p:cTn id="7" dur="500"/>
                                        <p:tgtEl>
                                          <p:spTgt spid="1049554"/>
                                        </p:tgtEl>
                                      </p:cBhvr>
                                    </p:animEffect>
                                  </p:childTnLst>
                                </p:cTn>
                              </p:par>
                              <p:par>
                                <p:cTn id="8" presetID="26" presetClass="emph" presetSubtype="0" fill="hold" nodeType="withEffect">
                                  <p:stCondLst>
                                    <p:cond delay="250"/>
                                  </p:stCondLst>
                                  <p:childTnLst>
                                    <p:animEffect filter="fade">
                                      <p:cBhvr>
                                        <p:cTn id="9" dur="500" tmFilter="0, 0; .2, .5; .8, .5; 1, 0"/>
                                        <p:tgtEl>
                                          <p:spTgt spid="1049554"/>
                                        </p:tgtEl>
                                      </p:cBhvr>
                                    </p:animEffect>
                                    <p:animScale>
                                      <p:cBhvr>
                                        <p:cTn id="10" dur="250" autoRev="1" fill="hold"/>
                                        <p:tgtEl>
                                          <p:spTgt spid="104955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59" name="标题 1"/>
          <p:cNvSpPr>
            <a:spLocks noGrp="1"/>
          </p:cNvSpPr>
          <p:nvPr>
            <p:ph type="title"/>
          </p:nvPr>
        </p:nvSpPr>
        <p:spPr>
          <a:xfrm>
            <a:off x="288032" y="116633"/>
            <a:ext cx="10200456" cy="563563"/>
          </a:xfrm>
        </p:spPr>
        <p:txBody>
          <a:bodyPr>
            <a:normAutofit/>
          </a:bodyPr>
          <a:lstStyle/>
          <a:p>
            <a:r>
              <a:rPr lang="zh-CN" altLang="en-US" sz="3200" dirty="0">
                <a:solidFill>
                  <a:srgbClr val="FF0000"/>
                </a:solidFill>
                <a:latin typeface="微软雅黑" panose="020B0503020204020204" pitchFamily="34" charset="-122"/>
                <a:ea typeface="微软雅黑" panose="020B0503020204020204" pitchFamily="34" charset="-122"/>
                <a:sym typeface="方正兰亭黑_GBK" pitchFamily="2" charset="-122"/>
              </a:rPr>
              <a:t>大数据案例解析</a:t>
            </a:r>
            <a:r>
              <a:rPr lang="en-US" altLang="zh-CN" sz="3200" dirty="0">
                <a:solidFill>
                  <a:srgbClr val="FF0000"/>
                </a:solidFill>
                <a:latin typeface="微软雅黑" panose="020B0503020204020204" pitchFamily="34" charset="-122"/>
                <a:ea typeface="微软雅黑" panose="020B0503020204020204" pitchFamily="34" charset="-122"/>
                <a:sym typeface="方正兰亭黑_GBK" pitchFamily="2" charset="-122"/>
              </a:rPr>
              <a:t>-</a:t>
            </a:r>
            <a:r>
              <a:rPr lang="zh-CN" altLang="en-US" sz="3000" dirty="0">
                <a:solidFill>
                  <a:srgbClr val="FF0000"/>
                </a:solidFill>
                <a:latin typeface="微软雅黑" panose="020B0503020204020204" pitchFamily="34" charset="-122"/>
                <a:ea typeface="微软雅黑" panose="020B0503020204020204" pitchFamily="34" charset="-122"/>
              </a:rPr>
              <a:t>深圳龙岗智慧城区</a:t>
            </a:r>
            <a:endParaRPr lang="zh-CN" altLang="en-US" sz="30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9560" name="AutoShape 1" descr="C:\Users\Administrator\AppData\Roaming\Tencent\Users\2639680927\QQ\WinTemp\RichOle\3PEI[5S$53Y}Q0{~CG3NW.png"/>
          <p:cNvSpPr>
            <a:spLocks noChangeAspect="1" noChangeArrowheads="1"/>
          </p:cNvSpPr>
          <p:nvPr/>
        </p:nvSpPr>
        <p:spPr bwMode="auto">
          <a:xfrm>
            <a:off x="0" y="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49561" name="AutoShape 2" descr="C:\Users\Administrator\AppData\Roaming\Tencent\Users\2639680927\QQ\WinTemp\RichOle\3PEI[5S$53Y}Q0{~CG3NW.png"/>
          <p:cNvSpPr>
            <a:spLocks noChangeAspect="1" noChangeArrowheads="1"/>
          </p:cNvSpPr>
          <p:nvPr/>
        </p:nvSpPr>
        <p:spPr bwMode="auto">
          <a:xfrm>
            <a:off x="152400" y="152400"/>
            <a:ext cx="304800" cy="304800"/>
          </a:xfrm>
          <a:prstGeom prst="rect">
            <a:avLst/>
          </a:prstGeom>
          <a:noFill/>
        </p:spPr>
        <p:txBody>
          <a:bodyPr vert="horz" wrap="square" lIns="91440" tIns="45720" rIns="91440" bIns="45720" numCol="1" anchor="t" anchorCtr="0" compatLnSpc="1"/>
          <a:lstStyle/>
          <a:p>
            <a:endParaRPr lang="zh-CN" altLang="en-US" b="1" dirty="0"/>
          </a:p>
        </p:txBody>
      </p:sp>
      <p:sp>
        <p:nvSpPr>
          <p:cNvPr id="1049562" name="AutoShape 3" descr="C:\Users\Administrator\AppData\Roaming\Tencent\Users\2639680927\QQ\WinTemp\RichOle\3PEI[5S$53Y}Q0{~CG3NW.png"/>
          <p:cNvSpPr>
            <a:spLocks noChangeAspect="1" noChangeArrowheads="1"/>
          </p:cNvSpPr>
          <p:nvPr/>
        </p:nvSpPr>
        <p:spPr bwMode="auto">
          <a:xfrm>
            <a:off x="304800" y="30480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49563" name="AutoShape 4" descr="C:\Users\Administrator\AppData\Roaming\Tencent\Users\2639680927\QQ\WinTemp\RichOle\3PEI[5S$53Y}Q0{~CG3NW.png"/>
          <p:cNvSpPr>
            <a:spLocks noChangeAspect="1" noChangeArrowheads="1"/>
          </p:cNvSpPr>
          <p:nvPr/>
        </p:nvSpPr>
        <p:spPr bwMode="auto">
          <a:xfrm>
            <a:off x="457200" y="457200"/>
            <a:ext cx="304800" cy="304800"/>
          </a:xfrm>
          <a:prstGeom prst="rect">
            <a:avLst/>
          </a:prstGeom>
          <a:noFill/>
        </p:spPr>
        <p:txBody>
          <a:bodyPr vert="horz" wrap="square" lIns="91440" tIns="45720" rIns="91440" bIns="45720" numCol="1" anchor="t" anchorCtr="0" compatLnSpc="1"/>
          <a:lstStyle/>
          <a:p>
            <a:endParaRPr lang="zh-CN" altLang="en-US"/>
          </a:p>
        </p:txBody>
      </p:sp>
      <p:sp>
        <p:nvSpPr>
          <p:cNvPr id="1049564" name="Rectangle 2"/>
          <p:cNvSpPr>
            <a:spLocks noChangeArrowheads="1"/>
          </p:cNvSpPr>
          <p:nvPr/>
        </p:nvSpPr>
        <p:spPr bwMode="auto">
          <a:xfrm>
            <a:off x="0" y="0"/>
            <a:ext cx="12192000" cy="0"/>
          </a:xfrm>
          <a:prstGeom prst="rect">
            <a:avLst/>
          </a:prstGeom>
          <a:noFill/>
          <a:ln>
            <a:noFill/>
          </a:ln>
          <a:effectLst/>
        </p:spPr>
        <p:txBody>
          <a:bodyPr vert="horz" wrap="none" lIns="91440" tIns="45720" rIns="91440" bIns="45720" numCol="1" anchor="ctr" anchorCtr="0" compatLnSpc="1">
            <a:spAutoFit/>
          </a:bodyPr>
          <a:lstStyle/>
          <a:p>
            <a:endParaRPr lang="zh-CN" altLang="en-US"/>
          </a:p>
        </p:txBody>
      </p:sp>
      <p:sp>
        <p:nvSpPr>
          <p:cNvPr id="1049565" name="文本框 58"/>
          <p:cNvSpPr txBox="1"/>
          <p:nvPr/>
        </p:nvSpPr>
        <p:spPr>
          <a:xfrm>
            <a:off x="315682" y="908720"/>
            <a:ext cx="3663182" cy="553998"/>
          </a:xfrm>
          <a:prstGeom prst="rect">
            <a:avLst/>
          </a:prstGeom>
          <a:noFill/>
        </p:spPr>
        <p:txBody>
          <a:bodyPr wrap="none" rtlCol="0">
            <a:spAutoFit/>
          </a:bodyPr>
          <a:lstStyle/>
          <a:p>
            <a:r>
              <a:rPr lang="en-US" altLang="zh-CN" sz="3000" b="1" dirty="0">
                <a:solidFill>
                  <a:srgbClr val="000000"/>
                </a:solidFill>
                <a:latin typeface="黑体" panose="02010609060101010101" charset="-122"/>
                <a:ea typeface="黑体" panose="02010609060101010101" charset="-122"/>
              </a:rPr>
              <a:t>XX</a:t>
            </a:r>
            <a:r>
              <a:rPr lang="zh-CN" altLang="en-US" sz="3000" b="1" dirty="0">
                <a:solidFill>
                  <a:srgbClr val="000000"/>
                </a:solidFill>
                <a:latin typeface="黑体" panose="02010609060101010101" charset="-122"/>
                <a:ea typeface="黑体" panose="02010609060101010101" charset="-122"/>
              </a:rPr>
              <a:t>信息化现状与问题</a:t>
            </a:r>
          </a:p>
        </p:txBody>
      </p:sp>
      <p:sp>
        <p:nvSpPr>
          <p:cNvPr id="1049566" name="椭圆 10"/>
          <p:cNvSpPr/>
          <p:nvPr/>
        </p:nvSpPr>
        <p:spPr>
          <a:xfrm>
            <a:off x="10344472" y="4354896"/>
            <a:ext cx="1512168" cy="1584176"/>
          </a:xfrm>
          <a:prstGeom prst="ellipse">
            <a:avLst/>
          </a:prstGeom>
          <a:blipFill>
            <a:blip r:embed="rId3"/>
            <a:srcRect/>
            <a:stretch>
              <a:fillRect t="-1000" b="-1000"/>
            </a:stretch>
          </a:blip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049567" name="矩形 11"/>
          <p:cNvSpPr/>
          <p:nvPr/>
        </p:nvSpPr>
        <p:spPr>
          <a:xfrm>
            <a:off x="489152" y="1550208"/>
            <a:ext cx="11367487" cy="2695610"/>
          </a:xfrm>
          <a:prstGeom prst="rect">
            <a:avLst/>
          </a:prstGeom>
        </p:spPr>
        <p:txBody>
          <a:bodyPr wrap="square">
            <a:spAutoFit/>
          </a:bodyPr>
          <a:lstStyle/>
          <a:p>
            <a:pPr marL="0" lvl="1" eaLnBrk="0" hangingPunct="0">
              <a:lnSpc>
                <a:spcPts val="2900"/>
              </a:lnSpc>
            </a:pPr>
            <a:r>
              <a:rPr lang="zh-CN" altLang="en-US" dirty="0">
                <a:solidFill>
                  <a:schemeClr val="tx2"/>
                </a:solidFill>
                <a:latin typeface="微软雅黑" panose="020B0503020204020204" pitchFamily="34" charset="-122"/>
                <a:ea typeface="微软雅黑" panose="020B0503020204020204" pitchFamily="34" charset="-122"/>
              </a:rPr>
              <a:t>         随着</a:t>
            </a:r>
            <a:r>
              <a:rPr lang="en-US" altLang="zh-CN" dirty="0">
                <a:solidFill>
                  <a:schemeClr val="tx2"/>
                </a:solidFill>
                <a:latin typeface="微软雅黑" panose="020B0503020204020204" pitchFamily="34" charset="-122"/>
                <a:ea typeface="微软雅黑" panose="020B0503020204020204" pitchFamily="34" charset="-122"/>
              </a:rPr>
              <a:t>XX</a:t>
            </a:r>
            <a:r>
              <a:rPr lang="zh-CN" altLang="en-US" dirty="0">
                <a:solidFill>
                  <a:schemeClr val="tx2"/>
                </a:solidFill>
                <a:latin typeface="微软雅黑" panose="020B0503020204020204" pitchFamily="34" charset="-122"/>
                <a:ea typeface="微软雅黑" panose="020B0503020204020204" pitchFamily="34" charset="-122"/>
              </a:rPr>
              <a:t>智慧城区项目建设的推进，已经取得较显著成效，但通过前置机方式从各部门、各系统采集数据时，却遇到以下诸多问题：</a:t>
            </a:r>
            <a:br>
              <a:rPr lang="en-US" altLang="zh-CN" dirty="0">
                <a:solidFill>
                  <a:schemeClr val="tx2"/>
                </a:solidFill>
                <a:latin typeface="微软雅黑" panose="020B0503020204020204" pitchFamily="34" charset="-122"/>
                <a:ea typeface="微软雅黑" panose="020B0503020204020204" pitchFamily="34" charset="-122"/>
              </a:rPr>
            </a:b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1</a:t>
            </a:r>
            <a:r>
              <a:rPr lang="zh-CN" altLang="en-US" dirty="0">
                <a:solidFill>
                  <a:schemeClr val="tx2"/>
                </a:solidFill>
                <a:latin typeface="微软雅黑" panose="020B0503020204020204" pitchFamily="34" charset="-122"/>
                <a:ea typeface="微软雅黑" panose="020B0503020204020204" pitchFamily="34" charset="-122"/>
              </a:rPr>
              <a:t>）数据</a:t>
            </a:r>
            <a:r>
              <a:rPr lang="zh-CN" altLang="en-US" b="1" dirty="0">
                <a:solidFill>
                  <a:srgbClr val="FF0000"/>
                </a:solidFill>
                <a:latin typeface="微软雅黑" panose="020B0503020204020204" pitchFamily="34" charset="-122"/>
                <a:ea typeface="微软雅黑" panose="020B0503020204020204" pitchFamily="34" charset="-122"/>
              </a:rPr>
              <a:t>不能实时</a:t>
            </a:r>
            <a:r>
              <a:rPr lang="zh-CN" altLang="en-US" dirty="0">
                <a:solidFill>
                  <a:schemeClr val="tx2"/>
                </a:solidFill>
                <a:latin typeface="微软雅黑" panose="020B0503020204020204" pitchFamily="34" charset="-122"/>
                <a:ea typeface="微软雅黑" panose="020B0503020204020204" pitchFamily="34" charset="-122"/>
              </a:rPr>
              <a:t>从各系统同步到大数据中心，导致不能实时统计与分析；</a:t>
            </a:r>
            <a:br>
              <a:rPr lang="en-US" altLang="zh-CN" dirty="0">
                <a:solidFill>
                  <a:schemeClr val="tx2"/>
                </a:solidFill>
                <a:latin typeface="微软雅黑" panose="020B0503020204020204" pitchFamily="34" charset="-122"/>
                <a:ea typeface="微软雅黑" panose="020B0503020204020204" pitchFamily="34" charset="-122"/>
              </a:rPr>
            </a:b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2</a:t>
            </a:r>
            <a:r>
              <a:rPr lang="zh-CN" altLang="en-US" dirty="0">
                <a:solidFill>
                  <a:schemeClr val="tx2"/>
                </a:solidFill>
                <a:latin typeface="微软雅黑" panose="020B0503020204020204" pitchFamily="34" charset="-122"/>
                <a:ea typeface="微软雅黑" panose="020B0503020204020204" pitchFamily="34" charset="-122"/>
              </a:rPr>
              <a:t>）前置机由所属单位进行管理，</a:t>
            </a:r>
            <a:r>
              <a:rPr lang="zh-CN" altLang="en-US" b="1" dirty="0">
                <a:solidFill>
                  <a:srgbClr val="FF0000"/>
                </a:solidFill>
                <a:latin typeface="微软雅黑" panose="020B0503020204020204" pitchFamily="34" charset="-122"/>
                <a:ea typeface="微软雅黑" panose="020B0503020204020204" pitchFamily="34" charset="-122"/>
              </a:rPr>
              <a:t>出现问题不能及时发现和提醒</a:t>
            </a:r>
            <a:r>
              <a:rPr lang="zh-CN" altLang="en-US" dirty="0">
                <a:solidFill>
                  <a:schemeClr val="tx2"/>
                </a:solidFill>
                <a:latin typeface="微软雅黑" panose="020B0503020204020204" pitchFamily="34" charset="-122"/>
                <a:ea typeface="微软雅黑" panose="020B0503020204020204" pitchFamily="34" charset="-122"/>
              </a:rPr>
              <a:t>；</a:t>
            </a:r>
            <a:br>
              <a:rPr lang="en-US" altLang="zh-CN" dirty="0">
                <a:solidFill>
                  <a:schemeClr val="tx2"/>
                </a:solidFill>
                <a:latin typeface="微软雅黑" panose="020B0503020204020204" pitchFamily="34" charset="-122"/>
                <a:ea typeface="微软雅黑" panose="020B0503020204020204" pitchFamily="34" charset="-122"/>
              </a:rPr>
            </a:b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3</a:t>
            </a:r>
            <a:r>
              <a:rPr lang="zh-CN" altLang="en-US" dirty="0">
                <a:solidFill>
                  <a:schemeClr val="tx2"/>
                </a:solidFill>
                <a:latin typeface="微软雅黑" panose="020B0503020204020204" pitchFamily="34" charset="-122"/>
                <a:ea typeface="微软雅黑" panose="020B0503020204020204" pitchFamily="34" charset="-122"/>
              </a:rPr>
              <a:t>）建设智慧城区项目，前置机</a:t>
            </a:r>
            <a:r>
              <a:rPr lang="zh-CN" altLang="en-US" b="1" dirty="0">
                <a:solidFill>
                  <a:srgbClr val="FF0000"/>
                </a:solidFill>
                <a:latin typeface="微软雅黑" panose="020B0503020204020204" pitchFamily="34" charset="-122"/>
                <a:ea typeface="微软雅黑" panose="020B0503020204020204" pitchFamily="34" charset="-122"/>
              </a:rPr>
              <a:t>无法采集非结构化的海量数据</a:t>
            </a:r>
            <a:r>
              <a:rPr lang="zh-CN" altLang="en-US" dirty="0">
                <a:solidFill>
                  <a:schemeClr val="tx2"/>
                </a:solidFill>
                <a:latin typeface="微软雅黑" panose="020B0503020204020204" pitchFamily="34" charset="-122"/>
                <a:ea typeface="微软雅黑" panose="020B0503020204020204" pitchFamily="34" charset="-122"/>
              </a:rPr>
              <a:t>（如交通视频、安防视频、物联网数据等），导致无法实现智能图像识别、智能运维能等人工智能服务，</a:t>
            </a:r>
            <a:r>
              <a:rPr lang="zh-CN" altLang="en-US" b="1" dirty="0">
                <a:solidFill>
                  <a:srgbClr val="FF0000"/>
                </a:solidFill>
                <a:latin typeface="微软雅黑" panose="020B0503020204020204" pitchFamily="34" charset="-122"/>
                <a:ea typeface="微软雅黑" panose="020B0503020204020204" pitchFamily="34" charset="-122"/>
              </a:rPr>
              <a:t>城市智慧难以充分体现</a:t>
            </a:r>
            <a:r>
              <a:rPr lang="zh-CN" altLang="en-US" dirty="0">
                <a:solidFill>
                  <a:schemeClr val="tx2"/>
                </a:solidFill>
                <a:latin typeface="微软雅黑" panose="020B0503020204020204" pitchFamily="34" charset="-122"/>
                <a:ea typeface="微软雅黑" panose="020B0503020204020204" pitchFamily="34" charset="-122"/>
              </a:rPr>
              <a:t>；</a:t>
            </a:r>
            <a:br>
              <a:rPr lang="en-US" altLang="zh-CN" dirty="0">
                <a:solidFill>
                  <a:schemeClr val="tx2"/>
                </a:solidFill>
                <a:latin typeface="微软雅黑" panose="020B0503020204020204" pitchFamily="34" charset="-122"/>
                <a:ea typeface="微软雅黑" panose="020B0503020204020204" pitchFamily="34" charset="-122"/>
              </a:rPr>
            </a:br>
            <a:r>
              <a:rPr lang="zh-CN" altLang="en-US" dirty="0">
                <a:solidFill>
                  <a:schemeClr val="tx2"/>
                </a:solidFill>
                <a:latin typeface="微软雅黑" panose="020B0503020204020204" pitchFamily="34" charset="-122"/>
                <a:ea typeface="微软雅黑" panose="020B0503020204020204" pitchFamily="34" charset="-122"/>
              </a:rPr>
              <a:t>（</a:t>
            </a:r>
            <a:r>
              <a:rPr lang="en-US" altLang="zh-CN" dirty="0">
                <a:solidFill>
                  <a:schemeClr val="tx2"/>
                </a:solidFill>
                <a:latin typeface="微软雅黑" panose="020B0503020204020204" pitchFamily="34" charset="-122"/>
                <a:ea typeface="微软雅黑" panose="020B0503020204020204" pitchFamily="34" charset="-122"/>
              </a:rPr>
              <a:t>4</a:t>
            </a:r>
            <a:r>
              <a:rPr lang="zh-CN" altLang="en-US" dirty="0">
                <a:solidFill>
                  <a:schemeClr val="tx2"/>
                </a:solidFill>
                <a:latin typeface="微软雅黑" panose="020B0503020204020204" pitchFamily="34" charset="-122"/>
                <a:ea typeface="微软雅黑" panose="020B0503020204020204" pitchFamily="34" charset="-122"/>
              </a:rPr>
              <a:t>）前置机实施需要原厂商较多配合和开发工作，</a:t>
            </a:r>
            <a:r>
              <a:rPr lang="zh-CN" altLang="en-US" b="1" dirty="0">
                <a:solidFill>
                  <a:srgbClr val="FF0000"/>
                </a:solidFill>
                <a:latin typeface="微软雅黑" panose="020B0503020204020204" pitchFamily="34" charset="-122"/>
                <a:ea typeface="微软雅黑" panose="020B0503020204020204" pitchFamily="34" charset="-122"/>
              </a:rPr>
              <a:t>推进、协调、运维都难度较大。</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1049568" name="Text Box 45"/>
          <p:cNvSpPr txBox="1">
            <a:spLocks noChangeArrowheads="1"/>
          </p:cNvSpPr>
          <p:nvPr/>
        </p:nvSpPr>
        <p:spPr bwMode="auto">
          <a:xfrm>
            <a:off x="407670" y="4580890"/>
            <a:ext cx="9648825" cy="1570355"/>
          </a:xfrm>
          <a:prstGeom prst="rect">
            <a:avLst/>
          </a:prstGeom>
          <a:solidFill>
            <a:schemeClr val="tx2"/>
          </a:solidFill>
          <a:ln>
            <a:noFill/>
          </a:ln>
          <a:effectLst>
            <a:prstShdw prst="shdw17" dist="17961" dir="2700000">
              <a:schemeClr val="tx1"/>
            </a:prstShdw>
          </a:effectLst>
        </p:spPr>
        <p:txBody>
          <a:bodyPr lIns="91434" tIns="45717" rIns="91434" bIns="45717" anchor="ctr"/>
          <a:lstStyle>
            <a:lvl1pPr>
              <a:defRPr>
                <a:solidFill>
                  <a:schemeClr val="tx1"/>
                </a:solidFill>
                <a:latin typeface="Constantia" panose="02030602050306030303" pitchFamily="18" charset="0"/>
                <a:ea typeface="宋体" panose="02010600030101010101" pitchFamily="2" charset="-122"/>
              </a:defRPr>
            </a:lvl1pPr>
            <a:lvl2pPr marL="742950" indent="-285750">
              <a:defRPr>
                <a:solidFill>
                  <a:schemeClr val="tx1"/>
                </a:solidFill>
                <a:latin typeface="Constantia" panose="02030602050306030303" pitchFamily="18" charset="0"/>
                <a:ea typeface="宋体" panose="02010600030101010101" pitchFamily="2" charset="-122"/>
              </a:defRPr>
            </a:lvl2pPr>
            <a:lvl3pPr marL="1143000" indent="-228600">
              <a:defRPr>
                <a:solidFill>
                  <a:schemeClr val="tx1"/>
                </a:solidFill>
                <a:latin typeface="Constantia" panose="02030602050306030303" pitchFamily="18" charset="0"/>
                <a:ea typeface="宋体" panose="02010600030101010101" pitchFamily="2" charset="-122"/>
              </a:defRPr>
            </a:lvl3pPr>
            <a:lvl4pPr marL="1600200" indent="-228600">
              <a:defRPr>
                <a:solidFill>
                  <a:schemeClr val="tx1"/>
                </a:solidFill>
                <a:latin typeface="Constantia" panose="02030602050306030303" pitchFamily="18" charset="0"/>
                <a:ea typeface="宋体" panose="02010600030101010101" pitchFamily="2" charset="-122"/>
              </a:defRPr>
            </a:lvl4pPr>
            <a:lvl5pPr marL="2057400" indent="-228600">
              <a:defRPr>
                <a:solidFill>
                  <a:schemeClr val="tx1"/>
                </a:solidFill>
                <a:latin typeface="Constantia" panose="020306020503060303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onstantia" panose="02030602050306030303" pitchFamily="18" charset="0"/>
                <a:ea typeface="宋体" panose="02010600030101010101" pitchFamily="2" charset="-122"/>
              </a:defRPr>
            </a:lvl9pPr>
          </a:lstStyle>
          <a:p>
            <a:r>
              <a:rPr lang="zh-CN" altLang="en-US" sz="2400" b="1" dirty="0">
                <a:solidFill>
                  <a:schemeClr val="bg1"/>
                </a:solidFill>
                <a:latin typeface="Arial" panose="020B0604020202020204" pitchFamily="34" charset="0"/>
                <a:ea typeface="华文细黑" panose="02010600040101010101" pitchFamily="2" charset="-122"/>
              </a:rPr>
              <a:t>        在大数据和人工智能时代，迫切需要利用大数据复制技术、实时流技术、大数据采集与集成技术、人工智能技术等建设</a:t>
            </a:r>
            <a:r>
              <a:rPr lang="zh-CN" altLang="en-US" sz="2400" b="1" dirty="0">
                <a:solidFill>
                  <a:srgbClr val="FF0000"/>
                </a:solidFill>
                <a:latin typeface="Arial" panose="020B0604020202020204" pitchFamily="34" charset="0"/>
                <a:ea typeface="华文细黑" panose="02010600040101010101" pitchFamily="2" charset="-122"/>
              </a:rPr>
              <a:t>龙岗智慧城区大数据集成与交换平台</a:t>
            </a:r>
            <a:r>
              <a:rPr lang="zh-CN" altLang="en-US" sz="2400" b="1" dirty="0">
                <a:solidFill>
                  <a:schemeClr val="bg1"/>
                </a:solidFill>
                <a:latin typeface="Arial" panose="020B0604020202020204" pitchFamily="34" charset="0"/>
                <a:ea typeface="华文细黑" panose="02010600040101010101" pitchFamily="2" charset="-122"/>
              </a:rPr>
              <a:t>，解决传统前置机采集数据方式的上述诸多问题。</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72" name="标题 1"/>
          <p:cNvSpPr>
            <a:spLocks noGrp="1"/>
          </p:cNvSpPr>
          <p:nvPr>
            <p:ph type="title"/>
          </p:nvPr>
        </p:nvSpPr>
        <p:spPr/>
        <p:txBody>
          <a:bodyPr>
            <a:normAutofit fontScale="90000"/>
          </a:bodyPr>
          <a:lstStyle/>
          <a:p>
            <a:r>
              <a:rPr lang="zh-CN" altLang="en-US" dirty="0"/>
              <a:t>某区政府数据共享交换平台</a:t>
            </a:r>
          </a:p>
        </p:txBody>
      </p:sp>
      <p:pic>
        <p:nvPicPr>
          <p:cNvPr id="2097228" name="图片 1"/>
          <p:cNvPicPr>
            <a:picLocks noChangeAspect="1" noChangeArrowheads="1"/>
          </p:cNvPicPr>
          <p:nvPr/>
        </p:nvPicPr>
        <p:blipFill>
          <a:blip r:embed="rId3"/>
          <a:srcRect/>
          <a:stretch>
            <a:fillRect/>
          </a:stretch>
        </p:blipFill>
        <p:spPr bwMode="auto">
          <a:xfrm>
            <a:off x="105040" y="1049550"/>
            <a:ext cx="9004285" cy="5436091"/>
          </a:xfrm>
          <a:prstGeom prst="rect">
            <a:avLst/>
          </a:prstGeom>
          <a:noFill/>
          <a:ln>
            <a:noFill/>
          </a:ln>
        </p:spPr>
      </p:pic>
      <p:sp>
        <p:nvSpPr>
          <p:cNvPr id="1049573" name="矩形 3"/>
          <p:cNvSpPr/>
          <p:nvPr/>
        </p:nvSpPr>
        <p:spPr>
          <a:xfrm>
            <a:off x="9109324" y="1049550"/>
            <a:ext cx="2977635" cy="5632311"/>
          </a:xfrm>
          <a:prstGeom prst="rect">
            <a:avLst/>
          </a:prstGeom>
        </p:spPr>
        <p:txBody>
          <a:bodyPr wrap="squar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数据采集与交换、数据治理。将现有信息系统与各部门相关的信息资源进行统一采集、清洗、脱敏和标准化。</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zh-CN" dirty="0">
                <a:latin typeface="微软雅黑" panose="020B0503020204020204" pitchFamily="34" charset="-122"/>
                <a:ea typeface="微软雅黑" panose="020B0503020204020204" pitchFamily="34" charset="-122"/>
              </a:rPr>
              <a:t>信息资源目录遵循统一的标准规范组织管理所有政务信息资源，釆用元数据对信息资源特征进行描述，形成统一规范的目录内容，通过对目录内容的有效组织和管理，形成目录信息库，为信息资源的汇聚、共享以及对应用的支撑提供信息资源的发现定位服务。</a:t>
            </a:r>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公共信息资源共享交换平台门户和与市级共享交换平台的对接。门户实现各类应用的统一入口，统一管理和统一登录。</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advTm="6000"/>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77" name="文本框 58"/>
          <p:cNvSpPr txBox="1"/>
          <p:nvPr/>
        </p:nvSpPr>
        <p:spPr>
          <a:xfrm>
            <a:off x="9264352" y="1005821"/>
            <a:ext cx="2736303" cy="5937779"/>
          </a:xfrm>
          <a:prstGeom prst="rect">
            <a:avLst/>
          </a:prstGeom>
          <a:noFill/>
        </p:spPr>
        <p:txBody>
          <a:bodyPr wrap="square" rtlCol="0">
            <a:spAutoFit/>
          </a:bodyPr>
          <a:lstStyle/>
          <a:p>
            <a:pPr>
              <a:lnSpc>
                <a:spcPct val="150000"/>
              </a:lnSpc>
            </a:pPr>
            <a:r>
              <a:rPr lang="zh-CN" altLang="en-US" sz="1500" b="1" dirty="0">
                <a:solidFill>
                  <a:schemeClr val="tx2"/>
                </a:solidFill>
                <a:latin typeface="微软雅黑" panose="020B0503020204020204" pitchFamily="34" charset="-122"/>
                <a:ea typeface="微软雅黑" panose="020B0503020204020204" pitchFamily="34" charset="-122"/>
              </a:rPr>
              <a:t>①</a:t>
            </a:r>
            <a:r>
              <a:rPr lang="zh-CN" altLang="en-US" sz="1500" dirty="0">
                <a:solidFill>
                  <a:schemeClr val="tx2"/>
                </a:solidFill>
                <a:latin typeface="微软雅黑" panose="020B0503020204020204" pitchFamily="34" charset="-122"/>
                <a:ea typeface="微软雅黑" panose="020B0503020204020204" pitchFamily="34" charset="-122"/>
              </a:rPr>
              <a:t>构建大数据治理体系，成立数据治理组织结构、治理流程、治理制度等方面，遵循平台建设先行，将数据治理作为推进平台建设的重要手段和措施，加快智慧城区数据资产化进程；</a:t>
            </a:r>
            <a:endParaRPr lang="en-US" altLang="zh-CN" sz="1500"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1500" b="1" dirty="0">
                <a:solidFill>
                  <a:schemeClr val="tx2"/>
                </a:solidFill>
                <a:latin typeface="宋体" panose="02010600030101010101" pitchFamily="2" charset="-122"/>
                <a:ea typeface="宋体" panose="02010600030101010101" pitchFamily="2" charset="-122"/>
              </a:rPr>
              <a:t>②</a:t>
            </a:r>
            <a:r>
              <a:rPr lang="zh-CN" altLang="en-US" sz="1500" dirty="0">
                <a:solidFill>
                  <a:schemeClr val="tx2"/>
                </a:solidFill>
                <a:latin typeface="微软雅黑" panose="020B0503020204020204" pitchFamily="34" charset="-122"/>
                <a:ea typeface="微软雅黑" panose="020B0503020204020204" pitchFamily="34" charset="-122"/>
              </a:rPr>
              <a:t>基于迪思杰</a:t>
            </a:r>
            <a:r>
              <a:rPr lang="en-US" altLang="zh-CN" sz="1500" dirty="0" err="1">
                <a:solidFill>
                  <a:schemeClr val="tx2"/>
                </a:solidFill>
                <a:latin typeface="微软雅黑" panose="020B0503020204020204" pitchFamily="34" charset="-122"/>
                <a:ea typeface="微软雅黑" panose="020B0503020204020204" pitchFamily="34" charset="-122"/>
              </a:rPr>
              <a:t>Data</a:t>
            </a:r>
            <a:r>
              <a:rPr lang="en-US" altLang="en-US" sz="1500" dirty="0" err="1">
                <a:solidFill>
                  <a:schemeClr val="tx2"/>
                </a:solidFill>
                <a:latin typeface="微软雅黑" panose="020B0503020204020204" pitchFamily="34" charset="-122"/>
                <a:ea typeface="微软雅黑" panose="020B0503020204020204" pitchFamily="34" charset="-122"/>
              </a:rPr>
              <a:t>X</a:t>
            </a:r>
            <a:r>
              <a:rPr lang="en-US" altLang="zh-CN" sz="1500" dirty="0" err="1">
                <a:solidFill>
                  <a:schemeClr val="tx2"/>
                </a:solidFill>
                <a:latin typeface="微软雅黑" panose="020B0503020204020204" pitchFamily="34" charset="-122"/>
                <a:ea typeface="微软雅黑" panose="020B0503020204020204" pitchFamily="34" charset="-122"/>
              </a:rPr>
              <a:t>One</a:t>
            </a:r>
            <a:r>
              <a:rPr lang="en-US" altLang="en-US" sz="1500" dirty="0">
                <a:solidFill>
                  <a:schemeClr val="tx2"/>
                </a:solidFill>
                <a:latin typeface="微软雅黑" panose="020B0503020204020204" pitchFamily="34" charset="-122"/>
                <a:ea typeface="微软雅黑" panose="020B0503020204020204" pitchFamily="34" charset="-122"/>
              </a:rPr>
              <a:t> + </a:t>
            </a:r>
            <a:r>
              <a:rPr lang="en-US" altLang="en-US" sz="1500" dirty="0" err="1">
                <a:solidFill>
                  <a:schemeClr val="tx2"/>
                </a:solidFill>
                <a:latin typeface="微软雅黑" panose="020B0503020204020204" pitchFamily="34" charset="-122"/>
                <a:ea typeface="微软雅黑" panose="020B0503020204020204" pitchFamily="34" charset="-122"/>
              </a:rPr>
              <a:t>DataLKOne</a:t>
            </a:r>
            <a:r>
              <a:rPr lang="en-US" altLang="en-US" sz="1500" dirty="0">
                <a:solidFill>
                  <a:schemeClr val="tx2"/>
                </a:solidFill>
                <a:latin typeface="微软雅黑" panose="020B0503020204020204" pitchFamily="34" charset="-122"/>
                <a:ea typeface="微软雅黑" panose="020B0503020204020204" pitchFamily="34" charset="-122"/>
              </a:rPr>
              <a:t> + </a:t>
            </a:r>
            <a:r>
              <a:rPr lang="zh-CN" altLang="en-US" sz="1500" dirty="0">
                <a:solidFill>
                  <a:schemeClr val="tx2"/>
                </a:solidFill>
                <a:latin typeface="微软雅黑" panose="020B0503020204020204" pitchFamily="34" charset="-122"/>
                <a:ea typeface="微软雅黑" panose="020B0503020204020204" pitchFamily="34" charset="-122"/>
              </a:rPr>
              <a:t>大数据平台，可以快速定制与开发龙岗智慧城区大数据集成和交换平台、大数据中心；</a:t>
            </a:r>
            <a:endParaRPr lang="en-US" altLang="zh-CN" sz="1500" dirty="0">
              <a:solidFill>
                <a:schemeClr val="tx2"/>
              </a:solidFill>
              <a:latin typeface="微软雅黑" panose="020B0503020204020204" pitchFamily="34" charset="-122"/>
              <a:ea typeface="微软雅黑" panose="020B0503020204020204" pitchFamily="34" charset="-122"/>
            </a:endParaRPr>
          </a:p>
          <a:p>
            <a:pPr>
              <a:lnSpc>
                <a:spcPct val="150000"/>
              </a:lnSpc>
            </a:pPr>
            <a:r>
              <a:rPr lang="zh-CN" altLang="en-US" sz="1500" b="1" dirty="0">
                <a:solidFill>
                  <a:schemeClr val="tx2"/>
                </a:solidFill>
                <a:latin typeface="宋体" panose="02010600030101010101" pitchFamily="2" charset="-122"/>
                <a:ea typeface="宋体" panose="02010600030101010101" pitchFamily="2" charset="-122"/>
              </a:rPr>
              <a:t>③</a:t>
            </a:r>
            <a:r>
              <a:rPr lang="zh-CN" altLang="en-US" sz="1500" dirty="0">
                <a:solidFill>
                  <a:schemeClr val="tx2"/>
                </a:solidFill>
                <a:latin typeface="微软雅黑" panose="020B0503020204020204" pitchFamily="34" charset="-122"/>
                <a:ea typeface="微软雅黑" panose="020B0503020204020204" pitchFamily="34" charset="-122"/>
              </a:rPr>
              <a:t>建设龙岗智慧城区大数据中心，分为区基础库、</a:t>
            </a:r>
            <a:r>
              <a:rPr lang="en-US" altLang="zh-CN" sz="1500" dirty="0">
                <a:solidFill>
                  <a:schemeClr val="tx2"/>
                </a:solidFill>
                <a:latin typeface="微软雅黑" panose="020B0503020204020204" pitchFamily="34" charset="-122"/>
                <a:ea typeface="微软雅黑" panose="020B0503020204020204" pitchFamily="34" charset="-122"/>
              </a:rPr>
              <a:t>8+1</a:t>
            </a:r>
            <a:r>
              <a:rPr lang="zh-CN" altLang="en-US" sz="1500" dirty="0">
                <a:solidFill>
                  <a:schemeClr val="tx2"/>
                </a:solidFill>
                <a:latin typeface="微软雅黑" panose="020B0503020204020204" pitchFamily="34" charset="-122"/>
                <a:ea typeface="微软雅黑" panose="020B0503020204020204" pitchFamily="34" charset="-122"/>
              </a:rPr>
              <a:t>行业应用库、交换和共享库等，将分散在各个业务系统数据统一集中，便于各部门、各系统进行数据共享和数据交换；</a:t>
            </a:r>
            <a:endParaRPr lang="en-US" altLang="zh-CN" sz="1500" dirty="0">
              <a:solidFill>
                <a:schemeClr val="tx2"/>
              </a:solidFill>
              <a:latin typeface="微软雅黑" panose="020B0503020204020204" pitchFamily="34" charset="-122"/>
              <a:ea typeface="微软雅黑" panose="020B0503020204020204" pitchFamily="34" charset="-122"/>
            </a:endParaRPr>
          </a:p>
        </p:txBody>
      </p:sp>
      <p:sp>
        <p:nvSpPr>
          <p:cNvPr id="1049578" name="矩形 4"/>
          <p:cNvSpPr/>
          <p:nvPr/>
        </p:nvSpPr>
        <p:spPr>
          <a:xfrm>
            <a:off x="5888251" y="3244334"/>
            <a:ext cx="415498" cy="369332"/>
          </a:xfrm>
          <a:prstGeom prst="rect">
            <a:avLst/>
          </a:prstGeom>
        </p:spPr>
        <p:txBody>
          <a:bodyPr wrap="none">
            <a:spAutoFit/>
          </a:bodyPr>
          <a:lstStyle/>
          <a:p>
            <a:r>
              <a:rPr lang="zh-CN" altLang="en-US" dirty="0"/>
              <a:t>嗯</a:t>
            </a:r>
          </a:p>
        </p:txBody>
      </p:sp>
      <p:sp>
        <p:nvSpPr>
          <p:cNvPr id="1049579" name="矩形 5"/>
          <p:cNvSpPr/>
          <p:nvPr/>
        </p:nvSpPr>
        <p:spPr>
          <a:xfrm>
            <a:off x="5888251" y="3244334"/>
            <a:ext cx="415498" cy="369332"/>
          </a:xfrm>
          <a:prstGeom prst="rect">
            <a:avLst/>
          </a:prstGeom>
        </p:spPr>
        <p:txBody>
          <a:bodyPr wrap="none">
            <a:spAutoFit/>
          </a:bodyPr>
          <a:lstStyle/>
          <a:p>
            <a:r>
              <a:rPr lang="zh-CN" altLang="en-US" dirty="0"/>
              <a:t>嗯</a:t>
            </a:r>
          </a:p>
        </p:txBody>
      </p:sp>
      <p:sp>
        <p:nvSpPr>
          <p:cNvPr id="1049580" name="标题 1"/>
          <p:cNvSpPr>
            <a:spLocks noGrp="1"/>
          </p:cNvSpPr>
          <p:nvPr>
            <p:ph type="title"/>
          </p:nvPr>
        </p:nvSpPr>
        <p:spPr>
          <a:xfrm>
            <a:off x="191344" y="201141"/>
            <a:ext cx="9793088" cy="563563"/>
          </a:xfrm>
        </p:spPr>
        <p:txBody>
          <a:bodyPr>
            <a:normAutofit/>
          </a:bodyPr>
          <a:lstStyle/>
          <a:p>
            <a:r>
              <a:rPr lang="en-US" altLang="zh-CN" sz="3000" dirty="0">
                <a:solidFill>
                  <a:srgbClr val="FF0000"/>
                </a:solidFill>
                <a:latin typeface="微软雅黑" panose="020B0503020204020204" pitchFamily="34" charset="-122"/>
                <a:ea typeface="微软雅黑" panose="020B0503020204020204" pitchFamily="34" charset="-122"/>
              </a:rPr>
              <a:t>XX</a:t>
            </a:r>
            <a:r>
              <a:rPr lang="zh-CN" altLang="en-US" sz="3000" dirty="0">
                <a:solidFill>
                  <a:srgbClr val="FF0000"/>
                </a:solidFill>
                <a:latin typeface="微软雅黑" panose="020B0503020204020204" pitchFamily="34" charset="-122"/>
                <a:ea typeface="微软雅黑" panose="020B0503020204020204" pitchFamily="34" charset="-122"/>
              </a:rPr>
              <a:t>智慧城区大数据</a:t>
            </a:r>
            <a:r>
              <a:rPr lang="en-US" altLang="en-US" sz="3000" dirty="0">
                <a:solidFill>
                  <a:srgbClr val="FF0000"/>
                </a:solidFill>
                <a:latin typeface="微软雅黑" panose="020B0503020204020204" pitchFamily="34" charset="-122"/>
                <a:ea typeface="微软雅黑" panose="020B0503020204020204" pitchFamily="34" charset="-122"/>
              </a:rPr>
              <a:t>治理1期</a:t>
            </a:r>
            <a:endParaRPr lang="zh-CN" altLang="en-US" sz="3000"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49581" name="文本框 58"/>
          <p:cNvSpPr txBox="1"/>
          <p:nvPr/>
        </p:nvSpPr>
        <p:spPr>
          <a:xfrm>
            <a:off x="210547" y="908720"/>
            <a:ext cx="5593198" cy="553998"/>
          </a:xfrm>
          <a:prstGeom prst="rect">
            <a:avLst/>
          </a:prstGeom>
          <a:noFill/>
        </p:spPr>
        <p:txBody>
          <a:bodyPr wrap="none" rtlCol="0">
            <a:spAutoFit/>
          </a:bodyPr>
          <a:lstStyle/>
          <a:p>
            <a:r>
              <a:rPr lang="zh-CN" altLang="en-US" sz="3000" b="1" dirty="0">
                <a:solidFill>
                  <a:srgbClr val="000000"/>
                </a:solidFill>
                <a:latin typeface="黑体" panose="02010609060101010101" charset="-122"/>
                <a:ea typeface="黑体" panose="02010609060101010101" charset="-122"/>
              </a:rPr>
              <a:t>大数据集成与交换平台</a:t>
            </a:r>
            <a:r>
              <a:rPr lang="en-US" altLang="en-US" sz="3000" b="1" dirty="0">
                <a:solidFill>
                  <a:srgbClr val="000000"/>
                </a:solidFill>
                <a:latin typeface="黑体" panose="02010609060101010101" charset="-122"/>
                <a:ea typeface="黑体" panose="02010609060101010101" charset="-122"/>
              </a:rPr>
              <a:t>方案架构</a:t>
            </a:r>
            <a:endParaRPr lang="zh-CN" altLang="en-US" sz="3000" b="1" dirty="0">
              <a:solidFill>
                <a:srgbClr val="000000"/>
              </a:solidFill>
              <a:latin typeface="黑体" panose="02010609060101010101" charset="-122"/>
              <a:ea typeface="黑体" panose="02010609060101010101" charset="-122"/>
            </a:endParaRPr>
          </a:p>
        </p:txBody>
      </p:sp>
      <p:sp>
        <p:nvSpPr>
          <p:cNvPr id="1049582" name="矩形 2"/>
          <p:cNvSpPr/>
          <p:nvPr/>
        </p:nvSpPr>
        <p:spPr>
          <a:xfrm>
            <a:off x="9264352" y="980728"/>
            <a:ext cx="2736304" cy="5832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97229" name="Picture 1" descr="C:\Users\whj\AppData\Roaming\Tencent\Users\2639680927\QQ\WinTemp\RichOle\)JFU~V3BW89{P4B]T3JW{%A.png"/>
          <p:cNvPicPr>
            <a:picLocks noChangeAspect="1" noChangeArrowheads="1"/>
          </p:cNvPicPr>
          <p:nvPr/>
        </p:nvPicPr>
        <p:blipFill>
          <a:blip r:embed="rId3"/>
          <a:srcRect/>
          <a:stretch>
            <a:fillRect/>
          </a:stretch>
        </p:blipFill>
        <p:spPr bwMode="auto">
          <a:xfrm>
            <a:off x="-24680" y="1513689"/>
            <a:ext cx="9282384" cy="5011655"/>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86"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kumimoji="1" lang="zh-CN" altLang="en-US" sz="3200" b="0" dirty="0">
                <a:latin typeface="微软雅黑" panose="020B0503020204020204" pitchFamily="34" charset="-122"/>
                <a:ea typeface="微软雅黑" panose="020B0503020204020204" pitchFamily="34" charset="-122"/>
              </a:rPr>
              <a:t>某市卫计委区域医疗健康大数据</a:t>
            </a:r>
          </a:p>
        </p:txBody>
      </p:sp>
      <p:grpSp>
        <p:nvGrpSpPr>
          <p:cNvPr id="300" name="组合 69"/>
          <p:cNvGrpSpPr/>
          <p:nvPr/>
        </p:nvGrpSpPr>
        <p:grpSpPr bwMode="auto">
          <a:xfrm>
            <a:off x="349888" y="221558"/>
            <a:ext cx="263525" cy="393700"/>
            <a:chOff x="0" y="0"/>
            <a:chExt cx="213756" cy="427512"/>
          </a:xfrm>
        </p:grpSpPr>
        <p:sp>
          <p:nvSpPr>
            <p:cNvPr id="1049587"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588"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589" name="文本框 65"/>
          <p:cNvSpPr txBox="1"/>
          <p:nvPr/>
        </p:nvSpPr>
        <p:spPr>
          <a:xfrm>
            <a:off x="738688" y="5687944"/>
            <a:ext cx="10434446" cy="584775"/>
          </a:xfrm>
          <a:prstGeom prst="rect">
            <a:avLst/>
          </a:prstGeom>
          <a:solidFill>
            <a:srgbClr val="FFFF99"/>
          </a:solidFill>
        </p:spPr>
        <p:txBody>
          <a:bodyPr wrap="square" rtlCol="0">
            <a:spAutoFit/>
          </a:bodyPr>
          <a:lstStyle/>
          <a:p>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实现以患者为中心、以时间为轴线，将多源端病历数据聚合、形成统一标准病历，支持分级诊疗与双向转诊等业务，并且大数据还可以挖掘价值，实现人工智能时代的智慧医疗</a:t>
            </a:r>
          </a:p>
        </p:txBody>
      </p:sp>
      <p:pic>
        <p:nvPicPr>
          <p:cNvPr id="2097230" name="图片 1"/>
          <p:cNvPicPr>
            <a:picLocks noChangeAspect="1"/>
          </p:cNvPicPr>
          <p:nvPr/>
        </p:nvPicPr>
        <p:blipFill>
          <a:blip r:embed="rId3"/>
          <a:stretch>
            <a:fillRect/>
          </a:stretch>
        </p:blipFill>
        <p:spPr>
          <a:xfrm>
            <a:off x="93339" y="1307623"/>
            <a:ext cx="12005321" cy="4088533"/>
          </a:xfrm>
          <a:prstGeom prst="rect">
            <a:avLst/>
          </a:prstGeom>
        </p:spPr>
      </p:pic>
    </p:spTree>
  </p:cSld>
  <p:clrMapOvr>
    <a:masterClrMapping/>
  </p:clrMapOvr>
  <p:transition advTm="6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Effect filter="fade">
                                      <p:cBhvr>
                                        <p:cTn id="7" dur="1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93" name="文本框 1"/>
          <p:cNvSpPr txBox="1"/>
          <p:nvPr/>
        </p:nvSpPr>
        <p:spPr>
          <a:xfrm>
            <a:off x="6219024" y="1368711"/>
            <a:ext cx="5666650" cy="526297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indent="360045">
              <a:lnSpc>
                <a:spcPct val="150000"/>
              </a:lnSpc>
            </a:pPr>
            <a:r>
              <a:rPr lang="en-US" altLang="zh-CN" sz="1400" dirty="0">
                <a:solidFill>
                  <a:srgbClr val="002060"/>
                </a:solidFill>
              </a:rPr>
              <a:t>XX</a:t>
            </a:r>
            <a:r>
              <a:rPr lang="zh-CN" altLang="en-US" sz="1400" dirty="0">
                <a:solidFill>
                  <a:srgbClr val="002060"/>
                </a:solidFill>
              </a:rPr>
              <a:t>市卫计委在项目前期充分调研和学习了国内各地医疗大数据项目。在以下几个方面有了明确的认识</a:t>
            </a:r>
            <a:endParaRPr lang="en-US" altLang="zh-CN" sz="1400" dirty="0">
              <a:solidFill>
                <a:srgbClr val="002060"/>
              </a:solidFill>
            </a:endParaRPr>
          </a:p>
          <a:p>
            <a:pPr marL="800100" lvl="1" indent="-342900">
              <a:lnSpc>
                <a:spcPct val="150000"/>
              </a:lnSpc>
              <a:buFont typeface="Wingdings" panose="05000000000000000000" pitchFamily="2" charset="2"/>
              <a:buChar char="p"/>
            </a:pPr>
            <a:r>
              <a:rPr lang="zh-CN" altLang="en-US" sz="1400" dirty="0">
                <a:solidFill>
                  <a:srgbClr val="002060"/>
                </a:solidFill>
              </a:rPr>
              <a:t>专业的数据治理在项目中的重要性</a:t>
            </a:r>
            <a:endParaRPr lang="en-US" altLang="zh-CN" sz="1400" dirty="0">
              <a:solidFill>
                <a:srgbClr val="002060"/>
              </a:solidFill>
            </a:endParaRPr>
          </a:p>
          <a:p>
            <a:pPr indent="360045">
              <a:lnSpc>
                <a:spcPct val="150000"/>
              </a:lnSpc>
            </a:pPr>
            <a:r>
              <a:rPr lang="zh-CN" altLang="en-US" sz="1400" dirty="0">
                <a:solidFill>
                  <a:srgbClr val="002060"/>
                </a:solidFill>
              </a:rPr>
              <a:t>卫计委在近两年完成的大数据项目中发现，在项目建设初期普遍关注大数据的上层应用，忽视数据治理的重要性。当项目上线以后才发现因为数据采集工具的选择不当，数据质量不达标等问题导致的上层应用的搁置和新业务无法拓展的问题比比皆是。因此在与</a:t>
            </a:r>
            <a:r>
              <a:rPr lang="en-US" altLang="zh-CN" sz="1400" dirty="0">
                <a:solidFill>
                  <a:srgbClr val="002060"/>
                </a:solidFill>
              </a:rPr>
              <a:t>XX</a:t>
            </a:r>
            <a:r>
              <a:rPr lang="zh-CN" altLang="en-US" sz="1400" dirty="0">
                <a:solidFill>
                  <a:srgbClr val="002060"/>
                </a:solidFill>
              </a:rPr>
              <a:t>市卫计委沟通的过程中，卫计委对数据的采集方式，数据质量和大数据平台的存储方面提出了高标准、严要求。</a:t>
            </a:r>
            <a:endParaRPr lang="en-US" altLang="zh-CN" sz="1400" dirty="0">
              <a:solidFill>
                <a:srgbClr val="002060"/>
              </a:solidFill>
            </a:endParaRPr>
          </a:p>
          <a:p>
            <a:pPr marL="742950" lvl="1" indent="-285750">
              <a:lnSpc>
                <a:spcPct val="150000"/>
              </a:lnSpc>
              <a:buFont typeface="Wingdings" panose="05000000000000000000" pitchFamily="2" charset="2"/>
              <a:buChar char="p"/>
            </a:pPr>
            <a:r>
              <a:rPr lang="en-US" altLang="zh-CN" sz="1400" dirty="0">
                <a:solidFill>
                  <a:srgbClr val="002060"/>
                </a:solidFill>
              </a:rPr>
              <a:t>	</a:t>
            </a:r>
            <a:r>
              <a:rPr lang="zh-CN" altLang="en-US" sz="1400" dirty="0">
                <a:solidFill>
                  <a:srgbClr val="002060"/>
                </a:solidFill>
              </a:rPr>
              <a:t>是专业的数据治理公司</a:t>
            </a:r>
            <a:endParaRPr lang="en-US" altLang="zh-CN" sz="1400" dirty="0">
              <a:solidFill>
                <a:srgbClr val="002060"/>
              </a:solidFill>
            </a:endParaRPr>
          </a:p>
          <a:p>
            <a:pPr marL="0" lvl="1" indent="360045">
              <a:lnSpc>
                <a:spcPct val="150000"/>
              </a:lnSpc>
            </a:pPr>
            <a:r>
              <a:rPr lang="zh-CN" altLang="en-US" sz="1400" dirty="0">
                <a:solidFill>
                  <a:srgbClr val="002060"/>
                </a:solidFill>
              </a:rPr>
              <a:t>卫计委了解到市面上做大数据项目的公司在数据采集方面普遍采用不支持</a:t>
            </a:r>
            <a:r>
              <a:rPr lang="en-US" altLang="zh-CN" sz="1400" dirty="0" err="1">
                <a:solidFill>
                  <a:srgbClr val="002060"/>
                </a:solidFill>
              </a:rPr>
              <a:t>ddl</a:t>
            </a:r>
            <a:r>
              <a:rPr lang="zh-CN" altLang="en-US" sz="1400" dirty="0">
                <a:solidFill>
                  <a:srgbClr val="002060"/>
                </a:solidFill>
              </a:rPr>
              <a:t>，低效的</a:t>
            </a:r>
            <a:r>
              <a:rPr lang="en-US" altLang="zh-CN" sz="1400" dirty="0" err="1">
                <a:solidFill>
                  <a:srgbClr val="002060"/>
                </a:solidFill>
              </a:rPr>
              <a:t>jdbc</a:t>
            </a:r>
            <a:r>
              <a:rPr lang="en-US" altLang="zh-CN" sz="1400" dirty="0">
                <a:solidFill>
                  <a:srgbClr val="002060"/>
                </a:solidFill>
              </a:rPr>
              <a:t>/</a:t>
            </a:r>
            <a:r>
              <a:rPr lang="en-US" altLang="zh-CN" sz="1400" dirty="0" err="1">
                <a:solidFill>
                  <a:srgbClr val="002060"/>
                </a:solidFill>
              </a:rPr>
              <a:t>odbc</a:t>
            </a:r>
            <a:r>
              <a:rPr lang="zh-CN" altLang="en-US" sz="1400" dirty="0">
                <a:solidFill>
                  <a:srgbClr val="002060"/>
                </a:solidFill>
              </a:rPr>
              <a:t>技术。而的</a:t>
            </a:r>
            <a:r>
              <a:rPr lang="en-US" altLang="zh-CN" sz="1400" dirty="0">
                <a:solidFill>
                  <a:srgbClr val="002060"/>
                </a:solidFill>
              </a:rPr>
              <a:t>Enhanced </a:t>
            </a:r>
            <a:r>
              <a:rPr lang="en-US" altLang="zh-CN" sz="1400" dirty="0" err="1">
                <a:solidFill>
                  <a:srgbClr val="002060"/>
                </a:solidFill>
              </a:rPr>
              <a:t>ETL</a:t>
            </a:r>
            <a:r>
              <a:rPr lang="zh-CN" altLang="en-US" sz="1400" dirty="0">
                <a:solidFill>
                  <a:srgbClr val="002060"/>
                </a:solidFill>
              </a:rPr>
              <a:t>在关系型数据采集领域性能优越。并且有完整的数据治理体系，不是简单进行数据加工存储后提供给上层应用就竣工了。的数据治理不仅要保证数据质量，还对数据进行血统分析、生命周期的管理。真正的将数据作为资产进行归置和管理。</a:t>
            </a:r>
            <a:endParaRPr lang="en-US" altLang="zh-CN" sz="1400" dirty="0">
              <a:solidFill>
                <a:srgbClr val="002060"/>
              </a:solidFill>
            </a:endParaRPr>
          </a:p>
        </p:txBody>
      </p:sp>
      <p:sp>
        <p:nvSpPr>
          <p:cNvPr id="1049594" name="矩形 8"/>
          <p:cNvSpPr/>
          <p:nvPr/>
        </p:nvSpPr>
        <p:spPr>
          <a:xfrm>
            <a:off x="152617" y="1357801"/>
            <a:ext cx="5413994" cy="529967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lnSpc>
                <a:spcPct val="150000"/>
              </a:lnSpc>
              <a:buFont typeface="Wingdings" panose="05000000000000000000" pitchFamily="2" charset="2"/>
              <a:buChar char="ü"/>
            </a:pPr>
            <a:r>
              <a:rPr lang="zh-CN" altLang="en-US" sz="1400" dirty="0">
                <a:solidFill>
                  <a:srgbClr val="002060"/>
                </a:solidFill>
              </a:rPr>
              <a:t>从架构层面，迪思杰提供了</a:t>
            </a:r>
            <a:r>
              <a:rPr lang="zh-CN" altLang="zh-CN" sz="1400" dirty="0">
                <a:solidFill>
                  <a:srgbClr val="002060"/>
                </a:solidFill>
              </a:rPr>
              <a:t>高标准</a:t>
            </a:r>
            <a:r>
              <a:rPr lang="zh-CN" altLang="en-US" sz="1400" dirty="0">
                <a:solidFill>
                  <a:srgbClr val="002060"/>
                </a:solidFill>
              </a:rPr>
              <a:t>的</a:t>
            </a:r>
            <a:r>
              <a:rPr lang="zh-CN" altLang="zh-CN" sz="1400" dirty="0">
                <a:solidFill>
                  <a:srgbClr val="002060"/>
                </a:solidFill>
              </a:rPr>
              <a:t>大数据平台</a:t>
            </a:r>
            <a:r>
              <a:rPr lang="zh-CN" altLang="en-US" sz="1400" dirty="0">
                <a:solidFill>
                  <a:srgbClr val="002060"/>
                </a:solidFill>
              </a:rPr>
              <a:t>建设的三层</a:t>
            </a:r>
            <a:r>
              <a:rPr lang="zh-CN" altLang="zh-CN" sz="1400" dirty="0">
                <a:solidFill>
                  <a:srgbClr val="002060"/>
                </a:solidFill>
              </a:rPr>
              <a:t>架构</a:t>
            </a:r>
            <a:r>
              <a:rPr lang="zh-CN" altLang="zh-CN" sz="1400" b="1" dirty="0">
                <a:solidFill>
                  <a:srgbClr val="002060"/>
                </a:solidFill>
              </a:rPr>
              <a:t>。</a:t>
            </a:r>
            <a:endParaRPr lang="en-US" altLang="zh-CN" sz="1400" b="1" dirty="0">
              <a:solidFill>
                <a:srgbClr val="002060"/>
              </a:solidFill>
            </a:endParaRPr>
          </a:p>
          <a:p>
            <a:pPr marL="285750" indent="-285750">
              <a:lnSpc>
                <a:spcPct val="150000"/>
              </a:lnSpc>
              <a:buFont typeface="Wingdings" panose="05000000000000000000" pitchFamily="2" charset="2"/>
              <a:buChar char="ü"/>
            </a:pPr>
            <a:r>
              <a:rPr lang="en-US" altLang="zh-CN" sz="1400" dirty="0" err="1">
                <a:solidFill>
                  <a:srgbClr val="002060"/>
                </a:solidFill>
              </a:rPr>
              <a:t>DataXone</a:t>
            </a:r>
            <a:r>
              <a:rPr lang="zh-CN" altLang="en-US" sz="1400" dirty="0">
                <a:solidFill>
                  <a:srgbClr val="002060"/>
                </a:solidFill>
              </a:rPr>
              <a:t>集成了数据库实时复制技术 </a:t>
            </a:r>
            <a:r>
              <a:rPr lang="en-US" altLang="zh-CN" sz="1400" dirty="0">
                <a:solidFill>
                  <a:srgbClr val="002060"/>
                </a:solidFill>
              </a:rPr>
              <a:t>Enhanced </a:t>
            </a:r>
            <a:r>
              <a:rPr lang="en-US" altLang="zh-CN" sz="1400" dirty="0" err="1">
                <a:solidFill>
                  <a:srgbClr val="002060"/>
                </a:solidFill>
              </a:rPr>
              <a:t>ETL</a:t>
            </a:r>
            <a:r>
              <a:rPr lang="zh-CN" altLang="en-US" sz="1400" dirty="0">
                <a:solidFill>
                  <a:srgbClr val="002060"/>
                </a:solidFill>
              </a:rPr>
              <a:t>，也集成了 </a:t>
            </a:r>
            <a:r>
              <a:rPr lang="en-US" altLang="zh-CN" sz="1400" dirty="0">
                <a:solidFill>
                  <a:srgbClr val="002060"/>
                </a:solidFill>
              </a:rPr>
              <a:t> </a:t>
            </a:r>
            <a:r>
              <a:rPr lang="zh-CN" altLang="en-US" sz="1400" dirty="0">
                <a:solidFill>
                  <a:srgbClr val="002060"/>
                </a:solidFill>
              </a:rPr>
              <a:t>开发的先进爬虫技术，还有大数据技术中标准的 </a:t>
            </a:r>
            <a:r>
              <a:rPr lang="en-US" altLang="zh-CN" sz="1400" dirty="0">
                <a:solidFill>
                  <a:srgbClr val="002060"/>
                </a:solidFill>
              </a:rPr>
              <a:t>Flume</a:t>
            </a:r>
            <a:r>
              <a:rPr lang="zh-CN" altLang="en-US" sz="1400" dirty="0">
                <a:solidFill>
                  <a:srgbClr val="002060"/>
                </a:solidFill>
              </a:rPr>
              <a:t>、</a:t>
            </a:r>
            <a:r>
              <a:rPr lang="en-US" altLang="zh-CN" sz="1400" dirty="0" err="1">
                <a:solidFill>
                  <a:srgbClr val="002060"/>
                </a:solidFill>
              </a:rPr>
              <a:t>Sqoop</a:t>
            </a:r>
            <a:r>
              <a:rPr lang="en-US" altLang="zh-CN" sz="1400" dirty="0">
                <a:solidFill>
                  <a:srgbClr val="002060"/>
                </a:solidFill>
              </a:rPr>
              <a:t> </a:t>
            </a:r>
            <a:r>
              <a:rPr lang="zh-CN" altLang="en-US" sz="1400" dirty="0">
                <a:solidFill>
                  <a:srgbClr val="002060"/>
                </a:solidFill>
              </a:rPr>
              <a:t>等。对外提供支持非结构化数据实时采集服务，无需开发就能快速完成文件、目录、网络日志数据采集功能，支持二次开发插件满足定制数据采集功能。</a:t>
            </a:r>
            <a:endParaRPr lang="en-US" altLang="zh-CN" sz="1400" dirty="0">
              <a:solidFill>
                <a:srgbClr val="002060"/>
              </a:solidFill>
            </a:endParaRPr>
          </a:p>
          <a:p>
            <a:pPr marL="285750" indent="-285750">
              <a:lnSpc>
                <a:spcPct val="150000"/>
              </a:lnSpc>
              <a:buFont typeface="Wingdings" panose="05000000000000000000" pitchFamily="2" charset="2"/>
              <a:buChar char="ü"/>
            </a:pPr>
            <a:r>
              <a:rPr lang="zh-CN" altLang="en-US" sz="1400" dirty="0">
                <a:solidFill>
                  <a:srgbClr val="002060"/>
                </a:solidFill>
              </a:rPr>
              <a:t>采用关系型数据库实时复制转换技术（</a:t>
            </a:r>
            <a:r>
              <a:rPr lang="en-US" altLang="zh-CN" sz="1400" dirty="0">
                <a:solidFill>
                  <a:srgbClr val="002060"/>
                </a:solidFill>
              </a:rPr>
              <a:t>Enhanced </a:t>
            </a:r>
            <a:r>
              <a:rPr lang="en-US" altLang="zh-CN" sz="1400" dirty="0" err="1">
                <a:solidFill>
                  <a:srgbClr val="002060"/>
                </a:solidFill>
              </a:rPr>
              <a:t>ETL</a:t>
            </a:r>
            <a:r>
              <a:rPr lang="zh-CN" altLang="en-US" sz="1400" dirty="0">
                <a:solidFill>
                  <a:srgbClr val="002060"/>
                </a:solidFill>
              </a:rPr>
              <a:t>），在采集数据库数据时拥有实时优势（延迟 </a:t>
            </a:r>
            <a:r>
              <a:rPr lang="en-US" altLang="zh-CN" sz="1400" dirty="0">
                <a:solidFill>
                  <a:srgbClr val="002060"/>
                </a:solidFill>
              </a:rPr>
              <a:t>1-5 </a:t>
            </a:r>
            <a:r>
              <a:rPr lang="zh-CN" altLang="en-US" sz="1400" dirty="0">
                <a:solidFill>
                  <a:srgbClr val="002060"/>
                </a:solidFill>
              </a:rPr>
              <a:t>秒钟）、高性能优势（每小时单个数据库数百 </a:t>
            </a:r>
            <a:r>
              <a:rPr lang="en-US" altLang="zh-CN" sz="1400" dirty="0">
                <a:solidFill>
                  <a:srgbClr val="002060"/>
                </a:solidFill>
              </a:rPr>
              <a:t>GB</a:t>
            </a:r>
            <a:r>
              <a:rPr lang="zh-CN" altLang="en-US" sz="1400" dirty="0">
                <a:solidFill>
                  <a:srgbClr val="002060"/>
                </a:solidFill>
              </a:rPr>
              <a:t>）、实时数据转换优势、源生产端低干扰优势。</a:t>
            </a:r>
            <a:endParaRPr lang="en-US" altLang="zh-CN" sz="1400" dirty="0">
              <a:solidFill>
                <a:srgbClr val="002060"/>
              </a:solidFill>
            </a:endParaRPr>
          </a:p>
          <a:p>
            <a:pPr marL="285750" indent="-285750">
              <a:lnSpc>
                <a:spcPct val="150000"/>
              </a:lnSpc>
              <a:buFont typeface="Wingdings" panose="05000000000000000000" pitchFamily="2" charset="2"/>
              <a:buChar char="ü"/>
            </a:pPr>
            <a:r>
              <a:rPr lang="zh-CN" altLang="en-US" sz="1400" dirty="0">
                <a:solidFill>
                  <a:srgbClr val="002060"/>
                </a:solidFill>
              </a:rPr>
              <a:t>方案采用数据湖，就能够支持不同大数据应用开发商从数据湖调取数据，避免为了特定应用四处采集数据的被动局面。</a:t>
            </a:r>
            <a:endParaRPr lang="en-US" altLang="zh-CN" sz="1400" dirty="0">
              <a:solidFill>
                <a:srgbClr val="002060"/>
              </a:solidFill>
            </a:endParaRPr>
          </a:p>
          <a:p>
            <a:pPr marL="285750" indent="-285750">
              <a:lnSpc>
                <a:spcPct val="150000"/>
              </a:lnSpc>
              <a:buFont typeface="Wingdings" panose="05000000000000000000" pitchFamily="2" charset="2"/>
              <a:buChar char="ü"/>
            </a:pPr>
            <a:r>
              <a:rPr lang="zh-CN" altLang="en-US" sz="1400" dirty="0">
                <a:solidFill>
                  <a:srgbClr val="002060"/>
                </a:solidFill>
              </a:rPr>
              <a:t>数据湖架构达到了高灵活度，低延时，开放的目的。真正将数据治理与上层应用进行剥离，为后期的专业数据治理，专业应用开发提供了可能。</a:t>
            </a:r>
            <a:endParaRPr lang="en-US" altLang="zh-CN" sz="1400" dirty="0">
              <a:solidFill>
                <a:srgbClr val="002060"/>
              </a:solidFill>
            </a:endParaRPr>
          </a:p>
        </p:txBody>
      </p:sp>
      <p:sp>
        <p:nvSpPr>
          <p:cNvPr id="1049595"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kumimoji="1" lang="zh-CN" altLang="en-US" sz="3200" b="0" dirty="0">
                <a:latin typeface="微软雅黑" panose="020B0503020204020204" pitchFamily="34" charset="-122"/>
                <a:ea typeface="微软雅黑" panose="020B0503020204020204" pitchFamily="34" charset="-122"/>
              </a:rPr>
              <a:t>案例</a:t>
            </a:r>
            <a:r>
              <a:rPr kumimoji="1" lang="en-US" altLang="zh-CN" sz="3200" b="0" dirty="0">
                <a:latin typeface="微软雅黑" panose="020B0503020204020204" pitchFamily="34" charset="-122"/>
                <a:ea typeface="微软雅黑" panose="020B0503020204020204" pitchFamily="34" charset="-122"/>
              </a:rPr>
              <a:t>——</a:t>
            </a:r>
            <a:r>
              <a:rPr kumimoji="1" lang="zh-CN" altLang="en-US" sz="3200" b="0" dirty="0">
                <a:latin typeface="微软雅黑" panose="020B0503020204020204" pitchFamily="34" charset="-122"/>
                <a:ea typeface="微软雅黑" panose="020B0503020204020204" pitchFamily="34" charset="-122"/>
              </a:rPr>
              <a:t>某省会城市卫计委医疗大数据</a:t>
            </a:r>
          </a:p>
        </p:txBody>
      </p:sp>
      <p:grpSp>
        <p:nvGrpSpPr>
          <p:cNvPr id="304" name="组合 69"/>
          <p:cNvGrpSpPr/>
          <p:nvPr/>
        </p:nvGrpSpPr>
        <p:grpSpPr bwMode="auto">
          <a:xfrm>
            <a:off x="349888" y="221558"/>
            <a:ext cx="263525" cy="393700"/>
            <a:chOff x="0" y="0"/>
            <a:chExt cx="213756" cy="427512"/>
          </a:xfrm>
        </p:grpSpPr>
        <p:sp>
          <p:nvSpPr>
            <p:cNvPr id="1049596" name="直接连接符 70"/>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597" name="直接连接符 71"/>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9598" name="文本框 9"/>
          <p:cNvSpPr txBox="1"/>
          <p:nvPr/>
        </p:nvSpPr>
        <p:spPr>
          <a:xfrm>
            <a:off x="147901" y="907046"/>
            <a:ext cx="5418710" cy="461665"/>
          </a:xfrm>
          <a:prstGeom prst="rect">
            <a:avLst/>
          </a:prstGeom>
          <a:solidFill>
            <a:schemeClr val="accent4">
              <a:lumMod val="40000"/>
              <a:lumOff val="60000"/>
            </a:schemeClr>
          </a:solidFill>
          <a:ln>
            <a:noFill/>
          </a:ln>
        </p:spPr>
        <p:txBody>
          <a:bodyPr wrap="square" rtlCol="0">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方案优势</a:t>
            </a:r>
          </a:p>
        </p:txBody>
      </p:sp>
      <p:sp>
        <p:nvSpPr>
          <p:cNvPr id="1049599" name="文本框 10"/>
          <p:cNvSpPr txBox="1"/>
          <p:nvPr/>
        </p:nvSpPr>
        <p:spPr>
          <a:xfrm>
            <a:off x="6219024" y="907046"/>
            <a:ext cx="5666650" cy="461665"/>
          </a:xfrm>
          <a:prstGeom prst="rect">
            <a:avLst/>
          </a:prstGeom>
          <a:solidFill>
            <a:schemeClr val="accent4">
              <a:lumMod val="40000"/>
              <a:lumOff val="60000"/>
            </a:schemeClr>
          </a:solidFill>
          <a:ln>
            <a:noFill/>
          </a:ln>
        </p:spPr>
        <p:txBody>
          <a:bodyPr wrap="square" rtlCol="0">
            <a:spAutoFi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为什么选择？</a:t>
            </a:r>
          </a:p>
        </p:txBody>
      </p:sp>
    </p:spTree>
  </p:cSld>
  <p:clrMapOvr>
    <a:masterClrMapping/>
  </p:clrMapOvr>
  <p:transition advTm="6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filter="fade">
                                      <p:cBhvr>
                                        <p:cTn id="7" dur="1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3" name="标题 1"/>
          <p:cNvSpPr>
            <a:spLocks noGrp="1"/>
          </p:cNvSpPr>
          <p:nvPr>
            <p:ph type="title"/>
          </p:nvPr>
        </p:nvSpPr>
        <p:spPr/>
        <p:txBody>
          <a:bodyPr>
            <a:normAutofit fontScale="90000"/>
          </a:bodyPr>
          <a:lstStyle/>
          <a:p>
            <a:r>
              <a:rPr lang="zh-CN" altLang="en-US" dirty="0"/>
              <a:t>某券商数据集成案例</a:t>
            </a:r>
          </a:p>
        </p:txBody>
      </p:sp>
      <p:grpSp>
        <p:nvGrpSpPr>
          <p:cNvPr id="308" name="组合 3"/>
          <p:cNvGrpSpPr/>
          <p:nvPr/>
        </p:nvGrpSpPr>
        <p:grpSpPr>
          <a:xfrm>
            <a:off x="449703" y="1537356"/>
            <a:ext cx="6155492" cy="4164197"/>
            <a:chOff x="-1278918" y="545397"/>
            <a:chExt cx="9731959" cy="5564913"/>
          </a:xfrm>
        </p:grpSpPr>
        <p:grpSp>
          <p:nvGrpSpPr>
            <p:cNvPr id="309" name="组合 4"/>
            <p:cNvGrpSpPr/>
            <p:nvPr/>
          </p:nvGrpSpPr>
          <p:grpSpPr>
            <a:xfrm>
              <a:off x="-1107356" y="545397"/>
              <a:ext cx="3077510" cy="1055977"/>
              <a:chOff x="-1107356" y="545397"/>
              <a:chExt cx="3077510" cy="1055977"/>
            </a:xfrm>
          </p:grpSpPr>
          <p:pic>
            <p:nvPicPr>
              <p:cNvPr id="2097231" name="图片 33"/>
              <p:cNvPicPr>
                <a:picLocks noChangeAspect="1"/>
              </p:cNvPicPr>
              <p:nvPr/>
            </p:nvPicPr>
            <p:blipFill>
              <a:blip r:embed="rId2" cstate="print"/>
              <a:stretch>
                <a:fillRect/>
              </a:stretch>
            </p:blipFill>
            <p:spPr>
              <a:xfrm>
                <a:off x="682377" y="545397"/>
                <a:ext cx="1287777" cy="1055977"/>
              </a:xfrm>
              <a:prstGeom prst="rect">
                <a:avLst/>
              </a:prstGeom>
            </p:spPr>
          </p:pic>
          <p:sp>
            <p:nvSpPr>
              <p:cNvPr id="1049604" name="文本框 34"/>
              <p:cNvSpPr txBox="1"/>
              <p:nvPr/>
            </p:nvSpPr>
            <p:spPr>
              <a:xfrm>
                <a:off x="-1107356" y="896365"/>
                <a:ext cx="2081545" cy="497986"/>
              </a:xfrm>
              <a:prstGeom prst="rect">
                <a:avLst/>
              </a:prstGeom>
              <a:noFill/>
            </p:spPr>
            <p:txBody>
              <a:bodyPr wrap="none" rtlCol="0">
                <a:spAutoFit/>
              </a:bodyPr>
              <a:lstStyle/>
              <a:p>
                <a:r>
                  <a:rPr lang="zh-CN" altLang="en-US" sz="1600" b="1" dirty="0"/>
                  <a:t>地市</a:t>
                </a:r>
                <a:r>
                  <a:rPr lang="en-US" altLang="zh-CN" sz="1600" b="1" dirty="0"/>
                  <a:t>1-oracle</a:t>
                </a:r>
                <a:endParaRPr lang="zh-CN" altLang="en-US" sz="1600" b="1" dirty="0"/>
              </a:p>
            </p:txBody>
          </p:sp>
        </p:grpSp>
        <p:grpSp>
          <p:nvGrpSpPr>
            <p:cNvPr id="310" name="组合 5"/>
            <p:cNvGrpSpPr/>
            <p:nvPr/>
          </p:nvGrpSpPr>
          <p:grpSpPr>
            <a:xfrm>
              <a:off x="-1127004" y="2078632"/>
              <a:ext cx="2955196" cy="1055977"/>
              <a:chOff x="-1066493" y="769990"/>
              <a:chExt cx="2955196" cy="1055977"/>
            </a:xfrm>
          </p:grpSpPr>
          <p:pic>
            <p:nvPicPr>
              <p:cNvPr id="2097232" name="图片 31"/>
              <p:cNvPicPr>
                <a:picLocks noChangeAspect="1"/>
              </p:cNvPicPr>
              <p:nvPr/>
            </p:nvPicPr>
            <p:blipFill>
              <a:blip r:embed="rId2" cstate="print"/>
              <a:stretch>
                <a:fillRect/>
              </a:stretch>
            </p:blipFill>
            <p:spPr>
              <a:xfrm>
                <a:off x="600926" y="769990"/>
                <a:ext cx="1287777" cy="1055977"/>
              </a:xfrm>
              <a:prstGeom prst="rect">
                <a:avLst/>
              </a:prstGeom>
            </p:spPr>
          </p:pic>
          <p:sp>
            <p:nvSpPr>
              <p:cNvPr id="1049605" name="文本框 32"/>
              <p:cNvSpPr txBox="1"/>
              <p:nvPr/>
            </p:nvSpPr>
            <p:spPr>
              <a:xfrm>
                <a:off x="-1066493" y="1179469"/>
                <a:ext cx="2081544" cy="497986"/>
              </a:xfrm>
              <a:prstGeom prst="rect">
                <a:avLst/>
              </a:prstGeom>
              <a:noFill/>
            </p:spPr>
            <p:txBody>
              <a:bodyPr wrap="none" rtlCol="0">
                <a:spAutoFit/>
              </a:bodyPr>
              <a:lstStyle/>
              <a:p>
                <a:r>
                  <a:rPr lang="zh-CN" altLang="en-US" sz="1600" b="1" dirty="0"/>
                  <a:t>地市</a:t>
                </a:r>
                <a:r>
                  <a:rPr lang="en-US" altLang="zh-CN" sz="1600" b="1" dirty="0"/>
                  <a:t>2-oracle</a:t>
                </a:r>
                <a:endParaRPr lang="zh-CN" altLang="en-US" sz="1600" b="1" dirty="0"/>
              </a:p>
            </p:txBody>
          </p:sp>
        </p:grpSp>
        <p:grpSp>
          <p:nvGrpSpPr>
            <p:cNvPr id="311" name="组合 6"/>
            <p:cNvGrpSpPr/>
            <p:nvPr/>
          </p:nvGrpSpPr>
          <p:grpSpPr>
            <a:xfrm>
              <a:off x="-1278918" y="4640300"/>
              <a:ext cx="3085225" cy="1055977"/>
              <a:chOff x="-1238436" y="-57886"/>
              <a:chExt cx="3085225" cy="1055977"/>
            </a:xfrm>
          </p:grpSpPr>
          <p:pic>
            <p:nvPicPr>
              <p:cNvPr id="2097233" name="图片 29"/>
              <p:cNvPicPr>
                <a:picLocks noChangeAspect="1"/>
              </p:cNvPicPr>
              <p:nvPr/>
            </p:nvPicPr>
            <p:blipFill>
              <a:blip r:embed="rId2" cstate="print"/>
              <a:stretch>
                <a:fillRect/>
              </a:stretch>
            </p:blipFill>
            <p:spPr>
              <a:xfrm>
                <a:off x="559012" y="-57886"/>
                <a:ext cx="1287777" cy="1055977"/>
              </a:xfrm>
              <a:prstGeom prst="rect">
                <a:avLst/>
              </a:prstGeom>
            </p:spPr>
          </p:pic>
          <p:sp>
            <p:nvSpPr>
              <p:cNvPr id="1049606" name="文本框 30"/>
              <p:cNvSpPr txBox="1"/>
              <p:nvPr/>
            </p:nvSpPr>
            <p:spPr>
              <a:xfrm>
                <a:off x="-1238436" y="391827"/>
                <a:ext cx="2098442" cy="497986"/>
              </a:xfrm>
              <a:prstGeom prst="rect">
                <a:avLst/>
              </a:prstGeom>
              <a:noFill/>
            </p:spPr>
            <p:txBody>
              <a:bodyPr wrap="none" rtlCol="0">
                <a:spAutoFit/>
              </a:bodyPr>
              <a:lstStyle/>
              <a:p>
                <a:r>
                  <a:rPr lang="zh-CN" altLang="en-US" sz="1600" b="1" dirty="0"/>
                  <a:t>地市</a:t>
                </a:r>
                <a:r>
                  <a:rPr lang="en-US" altLang="zh-CN" sz="1600" b="1" dirty="0"/>
                  <a:t>n-oracle</a:t>
                </a:r>
                <a:endParaRPr lang="zh-CN" altLang="en-US" sz="1600" b="1" dirty="0"/>
              </a:p>
            </p:txBody>
          </p:sp>
        </p:grpSp>
        <p:grpSp>
          <p:nvGrpSpPr>
            <p:cNvPr id="312" name="组合 7"/>
            <p:cNvGrpSpPr/>
            <p:nvPr/>
          </p:nvGrpSpPr>
          <p:grpSpPr>
            <a:xfrm>
              <a:off x="2622894" y="2657389"/>
              <a:ext cx="2528174" cy="2192547"/>
              <a:chOff x="3701189" y="2321022"/>
              <a:chExt cx="2528174" cy="2192547"/>
            </a:xfrm>
          </p:grpSpPr>
          <p:pic>
            <p:nvPicPr>
              <p:cNvPr id="2097234" name="图片 27"/>
              <p:cNvPicPr>
                <a:picLocks noChangeAspect="1"/>
              </p:cNvPicPr>
              <p:nvPr/>
            </p:nvPicPr>
            <p:blipFill>
              <a:blip r:embed="rId3" cstate="print"/>
              <a:stretch>
                <a:fillRect/>
              </a:stretch>
            </p:blipFill>
            <p:spPr>
              <a:xfrm>
                <a:off x="4475994" y="2321022"/>
                <a:ext cx="1174396" cy="1435373"/>
              </a:xfrm>
              <a:prstGeom prst="rect">
                <a:avLst/>
              </a:prstGeom>
            </p:spPr>
          </p:pic>
          <p:sp>
            <p:nvSpPr>
              <p:cNvPr id="1049607" name="文本框 28"/>
              <p:cNvSpPr txBox="1"/>
              <p:nvPr/>
            </p:nvSpPr>
            <p:spPr>
              <a:xfrm>
                <a:off x="3701189" y="4015583"/>
                <a:ext cx="2528174" cy="497986"/>
              </a:xfrm>
              <a:prstGeom prst="rect">
                <a:avLst/>
              </a:prstGeom>
              <a:noFill/>
            </p:spPr>
            <p:txBody>
              <a:bodyPr wrap="none" rtlCol="0">
                <a:spAutoFit/>
              </a:bodyPr>
              <a:lstStyle/>
              <a:p>
                <a:r>
                  <a:rPr lang="zh-CN" altLang="en-US" sz="1600" b="1" dirty="0">
                    <a:latin typeface="+mn-ea"/>
                  </a:rPr>
                  <a:t>数据仓库</a:t>
                </a:r>
                <a:r>
                  <a:rPr lang="en-US" altLang="zh-CN" sz="1600" b="1" dirty="0">
                    <a:latin typeface="+mn-ea"/>
                  </a:rPr>
                  <a:t>-oracle</a:t>
                </a:r>
                <a:endParaRPr lang="zh-CN" altLang="en-US" sz="1600" b="1" dirty="0">
                  <a:latin typeface="+mn-ea"/>
                </a:endParaRPr>
              </a:p>
            </p:txBody>
          </p:sp>
        </p:grpSp>
        <p:sp>
          <p:nvSpPr>
            <p:cNvPr id="1049608" name="文本框 8"/>
            <p:cNvSpPr txBox="1"/>
            <p:nvPr/>
          </p:nvSpPr>
          <p:spPr>
            <a:xfrm>
              <a:off x="651405" y="3833208"/>
              <a:ext cx="1297886" cy="807092"/>
            </a:xfrm>
            <a:prstGeom prst="rect">
              <a:avLst/>
            </a:prstGeom>
            <a:noFill/>
          </p:spPr>
          <p:txBody>
            <a:bodyPr vert="eaVert" wrap="square" rtlCol="0">
              <a:spAutoFit/>
            </a:bodyPr>
            <a:lstStyle/>
            <a:p>
              <a:r>
                <a:rPr lang="en-US" altLang="zh-CN" sz="4400" b="1" dirty="0"/>
                <a:t>…</a:t>
              </a:r>
              <a:endParaRPr lang="zh-CN" altLang="en-US" sz="4400" b="1" dirty="0"/>
            </a:p>
          </p:txBody>
        </p:sp>
        <p:grpSp>
          <p:nvGrpSpPr>
            <p:cNvPr id="313" name="组合 9"/>
            <p:cNvGrpSpPr/>
            <p:nvPr/>
          </p:nvGrpSpPr>
          <p:grpSpPr>
            <a:xfrm>
              <a:off x="5708182" y="981817"/>
              <a:ext cx="2729240" cy="1370207"/>
              <a:chOff x="5708182" y="1375713"/>
              <a:chExt cx="2729240" cy="1370207"/>
            </a:xfrm>
          </p:grpSpPr>
          <p:pic>
            <p:nvPicPr>
              <p:cNvPr id="2097235" name="图片 25"/>
              <p:cNvPicPr>
                <a:picLocks noChangeAspect="1"/>
              </p:cNvPicPr>
              <p:nvPr/>
            </p:nvPicPr>
            <p:blipFill>
              <a:blip r:embed="rId4" cstate="print"/>
              <a:stretch>
                <a:fillRect/>
              </a:stretch>
            </p:blipFill>
            <p:spPr>
              <a:xfrm>
                <a:off x="5708182" y="1375713"/>
                <a:ext cx="1258170" cy="923497"/>
              </a:xfrm>
              <a:prstGeom prst="rect">
                <a:avLst/>
              </a:prstGeom>
            </p:spPr>
          </p:pic>
          <p:sp>
            <p:nvSpPr>
              <p:cNvPr id="1049609" name="文本框 26"/>
              <p:cNvSpPr txBox="1"/>
              <p:nvPr/>
            </p:nvSpPr>
            <p:spPr>
              <a:xfrm>
                <a:off x="6355878" y="2247934"/>
                <a:ext cx="2081544" cy="497986"/>
              </a:xfrm>
              <a:prstGeom prst="rect">
                <a:avLst/>
              </a:prstGeom>
              <a:noFill/>
            </p:spPr>
            <p:txBody>
              <a:bodyPr wrap="none" rtlCol="0">
                <a:spAutoFit/>
              </a:bodyPr>
              <a:lstStyle/>
              <a:p>
                <a:r>
                  <a:rPr lang="zh-CN" altLang="en-US" sz="1600" b="1" dirty="0"/>
                  <a:t>业务</a:t>
                </a:r>
                <a:r>
                  <a:rPr lang="en-US" altLang="zh-CN" sz="1600" b="1" dirty="0"/>
                  <a:t>1-oracle</a:t>
                </a:r>
                <a:endParaRPr lang="zh-CN" altLang="en-US" sz="1600" b="1" dirty="0"/>
              </a:p>
            </p:txBody>
          </p:sp>
        </p:grpSp>
        <p:cxnSp>
          <p:nvCxnSpPr>
            <p:cNvPr id="3145836" name="连接符: 曲线 10"/>
            <p:cNvCxnSpPr>
              <a:cxnSpLocks/>
            </p:cNvCxnSpPr>
            <p:nvPr/>
          </p:nvCxnSpPr>
          <p:spPr>
            <a:xfrm>
              <a:off x="1706988" y="1375713"/>
              <a:ext cx="1667946" cy="1514047"/>
            </a:xfrm>
            <a:prstGeom prst="curvedConnector3">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45837" name="连接符: 曲线 11"/>
            <p:cNvCxnSpPr>
              <a:cxnSpLocks/>
            </p:cNvCxnSpPr>
            <p:nvPr/>
          </p:nvCxnSpPr>
          <p:spPr>
            <a:xfrm>
              <a:off x="1788310" y="2962679"/>
              <a:ext cx="1598008" cy="227904"/>
            </a:xfrm>
            <a:prstGeom prst="curvedConnector3">
              <a:avLst>
                <a:gd name="adj1" fmla="val 34565"/>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45838" name="连接符: 曲线 12"/>
            <p:cNvCxnSpPr>
              <a:cxnSpLocks/>
              <a:stCxn id="2097233" idx="3"/>
            </p:cNvCxnSpPr>
            <p:nvPr/>
          </p:nvCxnSpPr>
          <p:spPr>
            <a:xfrm flipV="1">
              <a:off x="1806307" y="3883937"/>
              <a:ext cx="1575468" cy="1284351"/>
            </a:xfrm>
            <a:prstGeom prst="curvedConnector3">
              <a:avLst>
                <a:gd name="adj1" fmla="val 50000"/>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4" name="组合 13"/>
            <p:cNvGrpSpPr/>
            <p:nvPr/>
          </p:nvGrpSpPr>
          <p:grpSpPr>
            <a:xfrm>
              <a:off x="5694114" y="2524000"/>
              <a:ext cx="2758927" cy="1428109"/>
              <a:chOff x="5708182" y="1375713"/>
              <a:chExt cx="2758927" cy="1428109"/>
            </a:xfrm>
          </p:grpSpPr>
          <p:pic>
            <p:nvPicPr>
              <p:cNvPr id="2097236" name="图片 23"/>
              <p:cNvPicPr>
                <a:picLocks noChangeAspect="1"/>
              </p:cNvPicPr>
              <p:nvPr/>
            </p:nvPicPr>
            <p:blipFill>
              <a:blip r:embed="rId4" cstate="print"/>
              <a:stretch>
                <a:fillRect/>
              </a:stretch>
            </p:blipFill>
            <p:spPr>
              <a:xfrm>
                <a:off x="5708182" y="1375713"/>
                <a:ext cx="1258170" cy="923497"/>
              </a:xfrm>
              <a:prstGeom prst="rect">
                <a:avLst/>
              </a:prstGeom>
            </p:spPr>
          </p:pic>
          <p:sp>
            <p:nvSpPr>
              <p:cNvPr id="1049610" name="文本框 24"/>
              <p:cNvSpPr txBox="1"/>
              <p:nvPr/>
            </p:nvSpPr>
            <p:spPr>
              <a:xfrm>
                <a:off x="6385565" y="2305836"/>
                <a:ext cx="2081544" cy="497986"/>
              </a:xfrm>
              <a:prstGeom prst="rect">
                <a:avLst/>
              </a:prstGeom>
              <a:noFill/>
            </p:spPr>
            <p:txBody>
              <a:bodyPr wrap="none" rtlCol="0">
                <a:spAutoFit/>
              </a:bodyPr>
              <a:lstStyle/>
              <a:p>
                <a:r>
                  <a:rPr lang="zh-CN" altLang="en-US" sz="1600" b="1" dirty="0"/>
                  <a:t>业务</a:t>
                </a:r>
                <a:r>
                  <a:rPr lang="en-US" altLang="zh-CN" sz="1600" b="1" dirty="0"/>
                  <a:t>2-oracle</a:t>
                </a:r>
                <a:endParaRPr lang="zh-CN" altLang="en-US" sz="1600" b="1" dirty="0"/>
              </a:p>
            </p:txBody>
          </p:sp>
        </p:grpSp>
        <p:grpSp>
          <p:nvGrpSpPr>
            <p:cNvPr id="315" name="组合 14"/>
            <p:cNvGrpSpPr/>
            <p:nvPr/>
          </p:nvGrpSpPr>
          <p:grpSpPr>
            <a:xfrm>
              <a:off x="5662870" y="4628265"/>
              <a:ext cx="2760084" cy="1482045"/>
              <a:chOff x="5708182" y="1375713"/>
              <a:chExt cx="2760084" cy="1482045"/>
            </a:xfrm>
          </p:grpSpPr>
          <p:pic>
            <p:nvPicPr>
              <p:cNvPr id="2097237" name="图片 21"/>
              <p:cNvPicPr>
                <a:picLocks noChangeAspect="1"/>
              </p:cNvPicPr>
              <p:nvPr/>
            </p:nvPicPr>
            <p:blipFill>
              <a:blip r:embed="rId4" cstate="print"/>
              <a:stretch>
                <a:fillRect/>
              </a:stretch>
            </p:blipFill>
            <p:spPr>
              <a:xfrm>
                <a:off x="5708182" y="1375713"/>
                <a:ext cx="1258170" cy="923497"/>
              </a:xfrm>
              <a:prstGeom prst="rect">
                <a:avLst/>
              </a:prstGeom>
            </p:spPr>
          </p:pic>
          <p:sp>
            <p:nvSpPr>
              <p:cNvPr id="1049611" name="文本框 22"/>
              <p:cNvSpPr txBox="1"/>
              <p:nvPr/>
            </p:nvSpPr>
            <p:spPr>
              <a:xfrm>
                <a:off x="6369824" y="2359772"/>
                <a:ext cx="2098442" cy="497986"/>
              </a:xfrm>
              <a:prstGeom prst="rect">
                <a:avLst/>
              </a:prstGeom>
              <a:noFill/>
            </p:spPr>
            <p:txBody>
              <a:bodyPr wrap="none" rtlCol="0">
                <a:spAutoFit/>
              </a:bodyPr>
              <a:lstStyle/>
              <a:p>
                <a:r>
                  <a:rPr lang="zh-CN" altLang="en-US" sz="1600" b="1" dirty="0"/>
                  <a:t>业务</a:t>
                </a:r>
                <a:r>
                  <a:rPr lang="en-US" altLang="zh-CN" sz="1600" b="1" dirty="0"/>
                  <a:t>n-oracle</a:t>
                </a:r>
                <a:endParaRPr lang="zh-CN" altLang="en-US" sz="1600" b="1" dirty="0"/>
              </a:p>
            </p:txBody>
          </p:sp>
        </p:grpSp>
        <p:sp>
          <p:nvSpPr>
            <p:cNvPr id="1049612" name="文本框 15"/>
            <p:cNvSpPr txBox="1"/>
            <p:nvPr/>
          </p:nvSpPr>
          <p:spPr>
            <a:xfrm>
              <a:off x="5840444" y="3833208"/>
              <a:ext cx="1297886" cy="807092"/>
            </a:xfrm>
            <a:prstGeom prst="rect">
              <a:avLst/>
            </a:prstGeom>
            <a:noFill/>
          </p:spPr>
          <p:txBody>
            <a:bodyPr vert="eaVert" wrap="square" rtlCol="0">
              <a:spAutoFit/>
            </a:bodyPr>
            <a:lstStyle/>
            <a:p>
              <a:r>
                <a:rPr lang="en-US" altLang="zh-CN" sz="4400" b="1" dirty="0"/>
                <a:t>…</a:t>
              </a:r>
              <a:endParaRPr lang="zh-CN" altLang="en-US" sz="4400" b="1" dirty="0"/>
            </a:p>
          </p:txBody>
        </p:sp>
        <p:cxnSp>
          <p:nvCxnSpPr>
            <p:cNvPr id="3145839" name="连接符: 曲线 16"/>
            <p:cNvCxnSpPr>
              <a:cxnSpLocks/>
            </p:cNvCxnSpPr>
            <p:nvPr/>
          </p:nvCxnSpPr>
          <p:spPr>
            <a:xfrm rot="5400000" flipH="1" flipV="1">
              <a:off x="4539305" y="1674854"/>
              <a:ext cx="1279336" cy="1190993"/>
            </a:xfrm>
            <a:prstGeom prst="curvedConnector3">
              <a:avLst>
                <a:gd name="adj1" fmla="val 39004"/>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45840" name="连接符: 曲线 17"/>
            <p:cNvCxnSpPr>
              <a:cxnSpLocks/>
              <a:endCxn id="2097236" idx="1"/>
            </p:cNvCxnSpPr>
            <p:nvPr/>
          </p:nvCxnSpPr>
          <p:spPr>
            <a:xfrm flipV="1">
              <a:off x="4550600" y="2985749"/>
              <a:ext cx="1143514" cy="485534"/>
            </a:xfrm>
            <a:prstGeom prst="curvedConnector3">
              <a:avLst>
                <a:gd name="adj1" fmla="val 50000"/>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45841" name="连接符: 曲线 18"/>
            <p:cNvCxnSpPr>
              <a:cxnSpLocks/>
            </p:cNvCxnSpPr>
            <p:nvPr/>
          </p:nvCxnSpPr>
          <p:spPr>
            <a:xfrm>
              <a:off x="4564668" y="3979775"/>
              <a:ext cx="1085554" cy="1022418"/>
            </a:xfrm>
            <a:prstGeom prst="curvedConnector3">
              <a:avLst>
                <a:gd name="adj1" fmla="val 50000"/>
              </a:avLst>
            </a:prstGeom>
            <a:ln w="3810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49613" name="文本框 19"/>
            <p:cNvSpPr txBox="1"/>
            <p:nvPr/>
          </p:nvSpPr>
          <p:spPr>
            <a:xfrm>
              <a:off x="666458" y="3367020"/>
              <a:ext cx="2782634" cy="543258"/>
            </a:xfrm>
            <a:prstGeom prst="rect">
              <a:avLst/>
            </a:prstGeom>
            <a:noFill/>
          </p:spPr>
          <p:txBody>
            <a:bodyPr wrap="none" rtlCol="0">
              <a:spAutoFit/>
            </a:bodyPr>
            <a:lstStyle/>
            <a:p>
              <a:r>
                <a:rPr lang="en-US" altLang="zh-CN" b="1" dirty="0">
                  <a:solidFill>
                    <a:srgbClr val="00B050"/>
                  </a:solidFill>
                </a:rPr>
                <a:t>Enhanced ETL </a:t>
              </a:r>
              <a:endParaRPr lang="zh-CN" altLang="en-US" b="1" dirty="0">
                <a:solidFill>
                  <a:srgbClr val="00B050"/>
                </a:solidFill>
              </a:endParaRPr>
            </a:p>
          </p:txBody>
        </p:sp>
        <p:sp>
          <p:nvSpPr>
            <p:cNvPr id="1049614" name="文本框 20"/>
            <p:cNvSpPr txBox="1"/>
            <p:nvPr/>
          </p:nvSpPr>
          <p:spPr>
            <a:xfrm>
              <a:off x="4756897" y="3449062"/>
              <a:ext cx="1205180" cy="543258"/>
            </a:xfrm>
            <a:prstGeom prst="rect">
              <a:avLst/>
            </a:prstGeom>
            <a:noFill/>
          </p:spPr>
          <p:txBody>
            <a:bodyPr wrap="none" rtlCol="0">
              <a:spAutoFit/>
            </a:bodyPr>
            <a:lstStyle/>
            <a:p>
              <a:r>
                <a:rPr lang="en-US" altLang="zh-CN" b="1" dirty="0">
                  <a:solidFill>
                    <a:srgbClr val="00B0F0"/>
                  </a:solidFill>
                </a:rPr>
                <a:t>QETL</a:t>
              </a:r>
              <a:endParaRPr lang="zh-CN" altLang="en-US" b="1" dirty="0">
                <a:solidFill>
                  <a:srgbClr val="00B0F0"/>
                </a:solidFill>
              </a:endParaRPr>
            </a:p>
          </p:txBody>
        </p:sp>
      </p:grpSp>
      <p:sp>
        <p:nvSpPr>
          <p:cNvPr id="1049615" name="矩形 35"/>
          <p:cNvSpPr/>
          <p:nvPr/>
        </p:nvSpPr>
        <p:spPr>
          <a:xfrm>
            <a:off x="7031023" y="1240679"/>
            <a:ext cx="4486734" cy="1246495"/>
          </a:xfrm>
          <a:prstGeom prst="rect">
            <a:avLst/>
          </a:prstGeom>
        </p:spPr>
        <p:txBody>
          <a:bodyPr wrap="square">
            <a:spAutoFit/>
          </a:bodyPr>
          <a:lstStyle/>
          <a:p>
            <a:pPr algn="just">
              <a:lnSpc>
                <a:spcPts val="1800"/>
              </a:lnSpc>
            </a:pPr>
            <a:r>
              <a:rPr lang="en-US" altLang="zh-CN" b="1" kern="100" dirty="0">
                <a:solidFill>
                  <a:srgbClr val="1D2179"/>
                </a:solidFill>
                <a:latin typeface="Calibri" panose="020F0502020204030204" pitchFamily="34" charset="0"/>
                <a:ea typeface="黑体" panose="02010609060101010101" charset="-122"/>
                <a:cs typeface="黑体" panose="02010609060101010101" charset="-122"/>
              </a:rPr>
              <a:t>                                </a:t>
            </a:r>
            <a:r>
              <a:rPr lang="zh-CN" altLang="zh-CN" b="1" kern="100" dirty="0">
                <a:solidFill>
                  <a:srgbClr val="FF0000"/>
                </a:solidFill>
                <a:latin typeface="Calibri" panose="020F0502020204030204" pitchFamily="34" charset="0"/>
                <a:ea typeface="黑体" panose="02010609060101010101" charset="-122"/>
                <a:cs typeface="黑体" panose="02010609060101010101" charset="-122"/>
              </a:rPr>
              <a:t>案例介绍</a:t>
            </a:r>
            <a:endParaRPr lang="en-US" altLang="zh-CN" b="1" kern="100" dirty="0">
              <a:solidFill>
                <a:srgbClr val="FF0000"/>
              </a:solidFill>
              <a:latin typeface="Calibri" panose="020F0502020204030204" pitchFamily="34" charset="0"/>
              <a:ea typeface="黑体" panose="02010609060101010101" charset="-122"/>
              <a:cs typeface="黑体" panose="02010609060101010101" charset="-122"/>
            </a:endParaRPr>
          </a:p>
          <a:p>
            <a:pPr algn="just">
              <a:lnSpc>
                <a:spcPts val="1800"/>
              </a:lnSpc>
            </a:pPr>
            <a:r>
              <a:rPr lang="zh-CN" altLang="zh-CN" sz="1600" dirty="0">
                <a:solidFill>
                  <a:srgbClr val="002060"/>
                </a:solidFill>
                <a:latin typeface="微软雅黑" panose="020B0503020204020204" pitchFamily="34" charset="-122"/>
                <a:ea typeface="微软雅黑" panose="020B0503020204020204" pitchFamily="34" charset="-122"/>
              </a:rPr>
              <a:t>湖北某券商客户使用</a:t>
            </a:r>
            <a:r>
              <a:rPr lang="en-US" altLang="zh-CN" sz="1600" dirty="0">
                <a:solidFill>
                  <a:srgbClr val="002060"/>
                </a:solidFill>
                <a:latin typeface="微软雅黑" panose="020B0503020204020204" pitchFamily="34" charset="-122"/>
                <a:ea typeface="微软雅黑" panose="020B0503020204020204" pitchFamily="34" charset="-122"/>
              </a:rPr>
              <a:t>Enhanced ETL </a:t>
            </a:r>
            <a:r>
              <a:rPr lang="zh-CN" altLang="zh-CN" sz="1600" dirty="0">
                <a:solidFill>
                  <a:srgbClr val="002060"/>
                </a:solidFill>
                <a:latin typeface="微软雅黑" panose="020B0503020204020204" pitchFamily="34" charset="-122"/>
                <a:ea typeface="微软雅黑" panose="020B0503020204020204" pitchFamily="34" charset="-122"/>
              </a:rPr>
              <a:t>将各地市的数据集中复制</a:t>
            </a:r>
            <a:r>
              <a:rPr lang="zh-CN" altLang="en-US" sz="1600" dirty="0">
                <a:solidFill>
                  <a:srgbClr val="002060"/>
                </a:solidFill>
                <a:latin typeface="微软雅黑" panose="020B0503020204020204" pitchFamily="34" charset="-122"/>
                <a:ea typeface="微软雅黑" panose="020B0503020204020204" pitchFamily="34" charset="-122"/>
              </a:rPr>
              <a:t>汇聚集成</a:t>
            </a:r>
            <a:r>
              <a:rPr lang="zh-CN" altLang="zh-CN" sz="1600" dirty="0">
                <a:solidFill>
                  <a:srgbClr val="002060"/>
                </a:solidFill>
                <a:latin typeface="微软雅黑" panose="020B0503020204020204" pitchFamily="34" charset="-122"/>
                <a:ea typeface="微软雅黑" panose="020B0503020204020204" pitchFamily="34" charset="-122"/>
              </a:rPr>
              <a:t>到数据仓库，然后使用</a:t>
            </a:r>
            <a:r>
              <a:rPr lang="en-US" altLang="zh-CN" sz="1600" dirty="0">
                <a:solidFill>
                  <a:srgbClr val="002060"/>
                </a:solidFill>
                <a:latin typeface="微软雅黑" panose="020B0503020204020204" pitchFamily="34" charset="-122"/>
                <a:ea typeface="微软雅黑" panose="020B0503020204020204" pitchFamily="34" charset="-122"/>
              </a:rPr>
              <a:t>QETL</a:t>
            </a:r>
            <a:r>
              <a:rPr lang="zh-CN" altLang="zh-CN" sz="1600" dirty="0">
                <a:solidFill>
                  <a:srgbClr val="002060"/>
                </a:solidFill>
                <a:latin typeface="微软雅黑" panose="020B0503020204020204" pitchFamily="34" charset="-122"/>
                <a:ea typeface="微软雅黑" panose="020B0503020204020204" pitchFamily="34" charset="-122"/>
              </a:rPr>
              <a:t>对数据实时导出并进行组合运算，将转换后的数据集实时同步到各业务库。</a:t>
            </a:r>
          </a:p>
        </p:txBody>
      </p:sp>
      <p:sp>
        <p:nvSpPr>
          <p:cNvPr id="1049616" name="矩形 36"/>
          <p:cNvSpPr/>
          <p:nvPr/>
        </p:nvSpPr>
        <p:spPr>
          <a:xfrm>
            <a:off x="7012228" y="2686109"/>
            <a:ext cx="4505529" cy="4016484"/>
          </a:xfrm>
          <a:prstGeom prst="rect">
            <a:avLst/>
          </a:prstGeom>
        </p:spPr>
        <p:txBody>
          <a:bodyPr wrap="square">
            <a:spAutoFit/>
          </a:bodyPr>
          <a:lstStyle/>
          <a:p>
            <a:pPr algn="ctr">
              <a:lnSpc>
                <a:spcPts val="1800"/>
              </a:lnSpc>
            </a:pPr>
            <a:r>
              <a:rPr lang="zh-CN" altLang="zh-CN" b="1" kern="100" dirty="0">
                <a:solidFill>
                  <a:srgbClr val="FF0000"/>
                </a:solidFill>
                <a:latin typeface="Calibri" panose="020F0502020204030204" pitchFamily="34" charset="0"/>
                <a:ea typeface="黑体" panose="02010609060101010101" charset="-122"/>
                <a:cs typeface="黑体" panose="02010609060101010101" charset="-122"/>
              </a:rPr>
              <a:t>案例功能特点</a:t>
            </a:r>
            <a:endParaRPr lang="zh-CN" altLang="zh-CN" sz="2400" kern="100" dirty="0">
              <a:solidFill>
                <a:srgbClr val="FF0000"/>
              </a:solidFill>
              <a:latin typeface="Calibri" panose="020F0502020204030204" pitchFamily="34" charset="0"/>
              <a:cs typeface="Times New Roman" panose="02020603050405020304" pitchFamily="18" charset="0"/>
            </a:endParaRPr>
          </a:p>
          <a:p>
            <a:pPr indent="-342900">
              <a:buFont typeface="Wingdings" panose="05000000000000000000" pitchFamily="2" charset="2"/>
              <a:buChar char=""/>
              <a:tabLst>
                <a:tab pos="457200" algn="l"/>
              </a:tabLst>
            </a:pPr>
            <a:r>
              <a:rPr lang="zh-CN" altLang="zh-CN" sz="1600" dirty="0">
                <a:solidFill>
                  <a:srgbClr val="002060"/>
                </a:solidFill>
                <a:latin typeface="微软雅黑" panose="020B0503020204020204" pitchFamily="34" charset="-122"/>
                <a:ea typeface="微软雅黑" panose="020B0503020204020204" pitchFamily="34" charset="-122"/>
              </a:rPr>
              <a:t>源端为组合视图，目标端直接同步的结果集为表中；</a:t>
            </a:r>
          </a:p>
          <a:p>
            <a:pPr indent="-342900">
              <a:buFont typeface="Wingdings" panose="05000000000000000000" pitchFamily="2" charset="2"/>
              <a:buChar char=""/>
              <a:tabLst>
                <a:tab pos="457200" algn="l"/>
              </a:tabLst>
            </a:pPr>
            <a:r>
              <a:rPr lang="zh-CN" altLang="zh-CN" sz="1600" dirty="0">
                <a:solidFill>
                  <a:srgbClr val="002060"/>
                </a:solidFill>
                <a:latin typeface="微软雅黑" panose="020B0503020204020204" pitchFamily="34" charset="-122"/>
                <a:ea typeface="微软雅黑" panose="020B0503020204020204" pitchFamily="34" charset="-122"/>
              </a:rPr>
              <a:t>目标数据涉及多个用户下的多张表，</a:t>
            </a:r>
            <a:r>
              <a:rPr lang="en-US" altLang="zh-CN" sz="1600" dirty="0">
                <a:solidFill>
                  <a:srgbClr val="002060"/>
                </a:solidFill>
                <a:latin typeface="微软雅黑" panose="020B0503020204020204" pitchFamily="34" charset="-122"/>
                <a:ea typeface="微软雅黑" panose="020B0503020204020204" pitchFamily="34" charset="-122"/>
              </a:rPr>
              <a:t>QETL</a:t>
            </a:r>
            <a:r>
              <a:rPr lang="zh-CN" altLang="zh-CN" sz="1600" dirty="0">
                <a:solidFill>
                  <a:srgbClr val="002060"/>
                </a:solidFill>
                <a:latin typeface="微软雅黑" panose="020B0503020204020204" pitchFamily="34" charset="-122"/>
                <a:ea typeface="微软雅黑" panose="020B0503020204020204" pitchFamily="34" charset="-122"/>
              </a:rPr>
              <a:t>只关注客户所需数据，最小化同步范围，节省系统资源；</a:t>
            </a:r>
          </a:p>
          <a:p>
            <a:pPr indent="-342900">
              <a:buFont typeface="Wingdings" panose="05000000000000000000" pitchFamily="2" charset="2"/>
              <a:buChar char=""/>
              <a:tabLst>
                <a:tab pos="457200" algn="l"/>
              </a:tabLst>
            </a:pPr>
            <a:r>
              <a:rPr lang="zh-CN" altLang="zh-CN" sz="1600" dirty="0">
                <a:solidFill>
                  <a:srgbClr val="002060"/>
                </a:solidFill>
                <a:latin typeface="微软雅黑" panose="020B0503020204020204" pitchFamily="34" charset="-122"/>
                <a:ea typeface="微软雅黑" panose="020B0503020204020204" pitchFamily="34" charset="-122"/>
              </a:rPr>
              <a:t>只跟踪业务所需字段，避免了敏感字段数据的向下传递；</a:t>
            </a:r>
          </a:p>
          <a:p>
            <a:pPr indent="-342900">
              <a:buFont typeface="Wingdings" panose="05000000000000000000" pitchFamily="2" charset="2"/>
              <a:buChar char=""/>
              <a:tabLst>
                <a:tab pos="457200" algn="l"/>
              </a:tabLst>
            </a:pPr>
            <a:r>
              <a:rPr lang="zh-CN" altLang="zh-CN" sz="1600" dirty="0">
                <a:solidFill>
                  <a:srgbClr val="002060"/>
                </a:solidFill>
                <a:latin typeface="微软雅黑" panose="020B0503020204020204" pitchFamily="34" charset="-122"/>
                <a:ea typeface="微软雅黑" panose="020B0503020204020204" pitchFamily="34" charset="-122"/>
              </a:rPr>
              <a:t>某行业某块业务所需的数据，业务上仅需要通过一条</a:t>
            </a:r>
            <a:r>
              <a:rPr lang="en-US" altLang="zh-CN" sz="1600" dirty="0">
                <a:solidFill>
                  <a:srgbClr val="002060"/>
                </a:solidFill>
                <a:latin typeface="微软雅黑" panose="020B0503020204020204" pitchFamily="34" charset="-122"/>
                <a:ea typeface="微软雅黑" panose="020B0503020204020204" pitchFamily="34" charset="-122"/>
              </a:rPr>
              <a:t>SQL</a:t>
            </a:r>
            <a:r>
              <a:rPr lang="zh-CN" altLang="zh-CN" sz="1600" dirty="0">
                <a:solidFill>
                  <a:srgbClr val="002060"/>
                </a:solidFill>
                <a:latin typeface="微软雅黑" panose="020B0503020204020204" pitchFamily="34" charset="-122"/>
                <a:ea typeface="微软雅黑" panose="020B0503020204020204" pitchFamily="34" charset="-122"/>
              </a:rPr>
              <a:t>从多张分别拥有百万和几亿条的数据表中提取所需结果，该结果返回仅有几十条数据，传统的推送方式要么达不到实时要求，要么占用较大资源，现通过</a:t>
            </a:r>
            <a:r>
              <a:rPr lang="en-US" altLang="zh-CN" sz="1600" dirty="0">
                <a:solidFill>
                  <a:srgbClr val="002060"/>
                </a:solidFill>
                <a:latin typeface="微软雅黑" panose="020B0503020204020204" pitchFamily="34" charset="-122"/>
                <a:ea typeface="微软雅黑" panose="020B0503020204020204" pitchFamily="34" charset="-122"/>
              </a:rPr>
              <a:t>QETL </a:t>
            </a:r>
            <a:r>
              <a:rPr lang="zh-CN" altLang="zh-CN" sz="1600" dirty="0">
                <a:solidFill>
                  <a:srgbClr val="002060"/>
                </a:solidFill>
                <a:latin typeface="微软雅黑" panose="020B0503020204020204" pitchFamily="34" charset="-122"/>
                <a:ea typeface="微软雅黑" panose="020B0503020204020204" pitchFamily="34" charset="-122"/>
              </a:rPr>
              <a:t>实时的推送所需的几十条数据的结果集，简化了同步方式、大大提高了同步效率，深受客户好评，并将大量推广应用。</a:t>
            </a:r>
          </a:p>
        </p:txBody>
      </p:sp>
    </p:spTree>
  </p:cSld>
  <p:clrMapOvr>
    <a:masterClrMapping/>
  </p:clrMapOvr>
  <p:transition advTm="600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17" name="标题 1"/>
          <p:cNvSpPr>
            <a:spLocks noGrp="1"/>
          </p:cNvSpPr>
          <p:nvPr>
            <p:ph type="title"/>
          </p:nvPr>
        </p:nvSpPr>
        <p:spPr/>
        <p:txBody>
          <a:bodyPr>
            <a:normAutofit fontScale="90000"/>
          </a:bodyPr>
          <a:lstStyle/>
          <a:p>
            <a:r>
              <a:rPr lang="zh-CN" altLang="en-US" dirty="0"/>
              <a:t>某省交警大数据应急指挥平台</a:t>
            </a:r>
          </a:p>
        </p:txBody>
      </p:sp>
      <p:pic>
        <p:nvPicPr>
          <p:cNvPr id="2097238" name="图片 3"/>
          <p:cNvPicPr>
            <a:picLocks noChangeAspect="1"/>
          </p:cNvPicPr>
          <p:nvPr/>
        </p:nvPicPr>
        <p:blipFill>
          <a:blip r:embed="rId2"/>
          <a:stretch>
            <a:fillRect/>
          </a:stretch>
        </p:blipFill>
        <p:spPr>
          <a:xfrm>
            <a:off x="1163901" y="1002198"/>
            <a:ext cx="9864197" cy="5739169"/>
          </a:xfrm>
          <a:prstGeom prst="rect">
            <a:avLst/>
          </a:prstGeom>
        </p:spPr>
      </p:pic>
    </p:spTree>
  </p:cSld>
  <p:clrMapOvr>
    <a:masterClrMapping/>
  </p:clrMapOvr>
  <p:transition advTm="6000"/>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91" name="TextBox 64"/>
          <p:cNvSpPr>
            <a:spLocks noChangeArrowheads="1"/>
          </p:cNvSpPr>
          <p:nvPr/>
        </p:nvSpPr>
        <p:spPr bwMode="auto">
          <a:xfrm>
            <a:off x="3402851" y="1775504"/>
            <a:ext cx="7849348" cy="76835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latin typeface="微软雅黑" panose="020B0503020204020204" pitchFamily="34" charset="-122"/>
                <a:ea typeface="微软雅黑" panose="020B0503020204020204" pitchFamily="34" charset="-122"/>
                <a:sym typeface="方正兰亭黑_GBK" pitchFamily="2" charset="-122"/>
              </a:rPr>
              <a:t>一</a:t>
            </a:r>
            <a:r>
              <a:rPr lang="en-US" altLang="zh-CN" sz="4400" b="1" dirty="0">
                <a:latin typeface="微软雅黑" panose="020B0503020204020204" pitchFamily="34" charset="-122"/>
                <a:ea typeface="微软雅黑" panose="020B0503020204020204" pitchFamily="34" charset="-122"/>
                <a:sym typeface="方正兰亭黑_GBK" pitchFamily="2" charset="-122"/>
              </a:rPr>
              <a:t>. </a:t>
            </a:r>
            <a:r>
              <a:rPr lang="zh-CN" altLang="en-US" sz="4400" b="1" dirty="0">
                <a:latin typeface="微软雅黑" panose="020B0503020204020204" pitchFamily="34" charset="-122"/>
                <a:ea typeface="微软雅黑" panose="020B0503020204020204" pitchFamily="34" charset="-122"/>
                <a:sym typeface="方正兰亭黑_GBK" pitchFamily="2" charset="-122"/>
              </a:rPr>
              <a:t>大数据现状</a:t>
            </a:r>
            <a:endParaRPr lang="zh-CN" altLang="en-US" sz="4000" b="1" dirty="0">
              <a:latin typeface="AvantGarde LT Book" pitchFamily="2" charset="0"/>
              <a:ea typeface="方正兰亭黑_GBK" pitchFamily="2" charset="-122"/>
              <a:sym typeface="Arial" panose="020B0604020202020204" pitchFamily="34" charset="0"/>
            </a:endParaRPr>
          </a:p>
        </p:txBody>
      </p:sp>
      <p:sp>
        <p:nvSpPr>
          <p:cNvPr id="1048692" name="直接连接符 4"/>
          <p:cNvSpPr>
            <a:spLocks noChangeShapeType="1"/>
          </p:cNvSpPr>
          <p:nvPr/>
        </p:nvSpPr>
        <p:spPr bwMode="auto">
          <a:xfrm flipV="1">
            <a:off x="3402851" y="2578600"/>
            <a:ext cx="7849348" cy="0"/>
          </a:xfrm>
          <a:prstGeom prst="line">
            <a:avLst/>
          </a:prstGeom>
          <a:noFill/>
          <a:ln w="19050">
            <a:solidFill>
              <a:schemeClr val="accent2"/>
            </a:solidFill>
            <a:bevel/>
          </a:ln>
        </p:spPr>
        <p:txBody>
          <a:bodyPr/>
          <a:lstStyle/>
          <a:p>
            <a:endParaRPr lang="zh-CN" altLang="en-US">
              <a:solidFill>
                <a:srgbClr val="002060"/>
              </a:solidFill>
            </a:endParaRPr>
          </a:p>
        </p:txBody>
      </p:sp>
      <p:sp>
        <p:nvSpPr>
          <p:cNvPr id="1048693" name="TextBox 64"/>
          <p:cNvSpPr>
            <a:spLocks noChangeArrowheads="1"/>
          </p:cNvSpPr>
          <p:nvPr/>
        </p:nvSpPr>
        <p:spPr bwMode="auto">
          <a:xfrm>
            <a:off x="3402850" y="3280177"/>
            <a:ext cx="8344650" cy="76835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二</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大数据治理</a:t>
            </a:r>
            <a:r>
              <a:rPr lang="en-US" altLang="en-US" sz="4400" b="1" dirty="0" err="1">
                <a:solidFill>
                  <a:srgbClr val="FF0000"/>
                </a:solidFill>
                <a:latin typeface="微软雅黑" panose="020B0503020204020204" pitchFamily="34" charset="-122"/>
                <a:ea typeface="微软雅黑" panose="020B0503020204020204" pitchFamily="34" charset="-122"/>
                <a:sym typeface="方正兰亭黑_GBK" pitchFamily="2" charset="-122"/>
              </a:rPr>
              <a:t>方案</a:t>
            </a:r>
            <a:endParaRPr lang="zh-CN" altLang="en-US" sz="4000" b="1" dirty="0">
              <a:solidFill>
                <a:srgbClr val="FF0000"/>
              </a:solidFill>
              <a:latin typeface="AvantGarde LT Book" pitchFamily="2" charset="0"/>
              <a:ea typeface="方正兰亭黑_GBK" pitchFamily="2" charset="-122"/>
              <a:sym typeface="Arial" panose="020B0604020202020204" pitchFamily="34" charset="0"/>
            </a:endParaRPr>
          </a:p>
        </p:txBody>
      </p:sp>
      <p:sp>
        <p:nvSpPr>
          <p:cNvPr id="1048694" name="直接连接符 4"/>
          <p:cNvSpPr>
            <a:spLocks noChangeShapeType="1"/>
          </p:cNvSpPr>
          <p:nvPr/>
        </p:nvSpPr>
        <p:spPr bwMode="auto">
          <a:xfrm flipV="1">
            <a:off x="3402850" y="4049618"/>
            <a:ext cx="7849349" cy="0"/>
          </a:xfrm>
          <a:prstGeom prst="line">
            <a:avLst/>
          </a:prstGeom>
          <a:noFill/>
          <a:ln w="19050">
            <a:solidFill>
              <a:schemeClr val="accent2"/>
            </a:solidFill>
            <a:bevel/>
          </a:ln>
        </p:spPr>
        <p:txBody>
          <a:bodyPr/>
          <a:lstStyle/>
          <a:p>
            <a:endParaRPr lang="zh-CN" altLang="en-US">
              <a:solidFill>
                <a:srgbClr val="002060"/>
              </a:solidFill>
            </a:endParaRPr>
          </a:p>
        </p:txBody>
      </p:sp>
      <p:sp>
        <p:nvSpPr>
          <p:cNvPr id="1048695" name="TextBox 64"/>
          <p:cNvSpPr>
            <a:spLocks noChangeArrowheads="1"/>
          </p:cNvSpPr>
          <p:nvPr/>
        </p:nvSpPr>
        <p:spPr bwMode="auto">
          <a:xfrm>
            <a:off x="3402850" y="4819059"/>
            <a:ext cx="8344650" cy="769441"/>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002060"/>
                </a:solidFill>
                <a:latin typeface="微软雅黑" panose="020B0503020204020204" pitchFamily="34" charset="-122"/>
                <a:ea typeface="微软雅黑" panose="020B0503020204020204" pitchFamily="34" charset="-122"/>
                <a:sym typeface="方正兰亭黑_GBK" pitchFamily="2" charset="-122"/>
              </a:rPr>
              <a:t>三</a:t>
            </a:r>
            <a:r>
              <a:rPr lang="en-US" altLang="zh-CN" sz="44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zh-CN" altLang="en-US" sz="4400" b="1" dirty="0">
                <a:solidFill>
                  <a:srgbClr val="002060"/>
                </a:solidFill>
                <a:latin typeface="微软雅黑" panose="020B0503020204020204" pitchFamily="34" charset="-122"/>
                <a:ea typeface="微软雅黑" panose="020B0503020204020204" pitchFamily="34" charset="-122"/>
                <a:sym typeface="方正兰亭黑_GBK" pitchFamily="2" charset="-122"/>
              </a:rPr>
              <a:t>大数据案例解析</a:t>
            </a:r>
            <a:endParaRPr lang="zh-CN" altLang="en-US" sz="4000" b="1" dirty="0">
              <a:solidFill>
                <a:srgbClr val="002060"/>
              </a:solidFill>
              <a:latin typeface="AvantGarde LT Book" pitchFamily="2" charset="0"/>
              <a:ea typeface="方正兰亭黑_GBK" pitchFamily="2" charset="-122"/>
              <a:sym typeface="Arial" panose="020B0604020202020204" pitchFamily="34" charset="0"/>
            </a:endParaRPr>
          </a:p>
        </p:txBody>
      </p:sp>
      <p:sp>
        <p:nvSpPr>
          <p:cNvPr id="1048696" name="直接连接符 6"/>
          <p:cNvSpPr>
            <a:spLocks noChangeShapeType="1"/>
          </p:cNvSpPr>
          <p:nvPr/>
        </p:nvSpPr>
        <p:spPr bwMode="auto">
          <a:xfrm flipV="1">
            <a:off x="3402850" y="5588500"/>
            <a:ext cx="7849349" cy="0"/>
          </a:xfrm>
          <a:prstGeom prst="line">
            <a:avLst/>
          </a:prstGeom>
          <a:noFill/>
          <a:ln w="19050">
            <a:solidFill>
              <a:schemeClr val="accent2"/>
            </a:solidFill>
            <a:bevel/>
          </a:ln>
        </p:spPr>
        <p:txBody>
          <a:bodyPr/>
          <a:lstStyle/>
          <a:p>
            <a:endParaRPr lang="zh-CN" altLang="en-US">
              <a:solidFill>
                <a:srgbClr val="002060"/>
              </a:solidFill>
            </a:endParaRPr>
          </a:p>
        </p:txBody>
      </p:sp>
      <p:sp>
        <p:nvSpPr>
          <p:cNvPr id="1048697" name="Freeform 129"/>
          <p:cNvSpPr>
            <a:spLocks noChangeAspect="1" noEditPoints="1" noChangeArrowheads="1"/>
          </p:cNvSpPr>
          <p:nvPr/>
        </p:nvSpPr>
        <p:spPr bwMode="auto">
          <a:xfrm>
            <a:off x="444500" y="2774834"/>
            <a:ext cx="2044225" cy="2044225"/>
          </a:xfrm>
          <a:custGeom>
            <a:avLst/>
            <a:gdLst>
              <a:gd name="T0" fmla="*/ 48 w 97"/>
              <a:gd name="T1" fmla="*/ 0 h 97"/>
              <a:gd name="T2" fmla="*/ 50 w 97"/>
              <a:gd name="T3" fmla="*/ 0 h 97"/>
              <a:gd name="T4" fmla="*/ 53 w 97"/>
              <a:gd name="T5" fmla="*/ 27 h 97"/>
              <a:gd name="T6" fmla="*/ 49 w 97"/>
              <a:gd name="T7" fmla="*/ 33 h 97"/>
              <a:gd name="T8" fmla="*/ 49 w 97"/>
              <a:gd name="T9" fmla="*/ 34 h 97"/>
              <a:gd name="T10" fmla="*/ 37 w 97"/>
              <a:gd name="T11" fmla="*/ 40 h 97"/>
              <a:gd name="T12" fmla="*/ 23 w 97"/>
              <a:gd name="T13" fmla="*/ 46 h 97"/>
              <a:gd name="T14" fmla="*/ 18 w 97"/>
              <a:gd name="T15" fmla="*/ 43 h 97"/>
              <a:gd name="T16" fmla="*/ 13 w 97"/>
              <a:gd name="T17" fmla="*/ 45 h 97"/>
              <a:gd name="T18" fmla="*/ 1 w 97"/>
              <a:gd name="T19" fmla="*/ 38 h 97"/>
              <a:gd name="T20" fmla="*/ 48 w 97"/>
              <a:gd name="T21" fmla="*/ 0 h 97"/>
              <a:gd name="T22" fmla="*/ 57 w 97"/>
              <a:gd name="T23" fmla="*/ 1 h 97"/>
              <a:gd name="T24" fmla="*/ 81 w 97"/>
              <a:gd name="T25" fmla="*/ 12 h 97"/>
              <a:gd name="T26" fmla="*/ 61 w 97"/>
              <a:gd name="T27" fmla="*/ 27 h 97"/>
              <a:gd name="T28" fmla="*/ 60 w 97"/>
              <a:gd name="T29" fmla="*/ 26 h 97"/>
              <a:gd name="T30" fmla="*/ 57 w 97"/>
              <a:gd name="T31" fmla="*/ 1 h 97"/>
              <a:gd name="T32" fmla="*/ 86 w 97"/>
              <a:gd name="T33" fmla="*/ 17 h 97"/>
              <a:gd name="T34" fmla="*/ 65 w 97"/>
              <a:gd name="T35" fmla="*/ 33 h 97"/>
              <a:gd name="T36" fmla="*/ 65 w 97"/>
              <a:gd name="T37" fmla="*/ 33 h 97"/>
              <a:gd name="T38" fmla="*/ 59 w 97"/>
              <a:gd name="T39" fmla="*/ 40 h 97"/>
              <a:gd name="T40" fmla="*/ 59 w 97"/>
              <a:gd name="T41" fmla="*/ 45 h 97"/>
              <a:gd name="T42" fmla="*/ 57 w 97"/>
              <a:gd name="T43" fmla="*/ 63 h 97"/>
              <a:gd name="T44" fmla="*/ 60 w 97"/>
              <a:gd name="T45" fmla="*/ 68 h 97"/>
              <a:gd name="T46" fmla="*/ 89 w 97"/>
              <a:gd name="T47" fmla="*/ 75 h 97"/>
              <a:gd name="T48" fmla="*/ 97 w 97"/>
              <a:gd name="T49" fmla="*/ 48 h 97"/>
              <a:gd name="T50" fmla="*/ 86 w 97"/>
              <a:gd name="T51" fmla="*/ 17 h 97"/>
              <a:gd name="T52" fmla="*/ 85 w 97"/>
              <a:gd name="T53" fmla="*/ 81 h 97"/>
              <a:gd name="T54" fmla="*/ 49 w 97"/>
              <a:gd name="T55" fmla="*/ 97 h 97"/>
              <a:gd name="T56" fmla="*/ 54 w 97"/>
              <a:gd name="T57" fmla="*/ 77 h 97"/>
              <a:gd name="T58" fmla="*/ 58 w 97"/>
              <a:gd name="T59" fmla="*/ 74 h 97"/>
              <a:gd name="T60" fmla="*/ 85 w 97"/>
              <a:gd name="T61" fmla="*/ 81 h 97"/>
              <a:gd name="T62" fmla="*/ 42 w 97"/>
              <a:gd name="T63" fmla="*/ 97 h 97"/>
              <a:gd name="T64" fmla="*/ 1 w 97"/>
              <a:gd name="T65" fmla="*/ 60 h 97"/>
              <a:gd name="T66" fmla="*/ 12 w 97"/>
              <a:gd name="T67" fmla="*/ 57 h 97"/>
              <a:gd name="T68" fmla="*/ 18 w 97"/>
              <a:gd name="T69" fmla="*/ 59 h 97"/>
              <a:gd name="T70" fmla="*/ 21 w 97"/>
              <a:gd name="T71" fmla="*/ 58 h 97"/>
              <a:gd name="T72" fmla="*/ 45 w 97"/>
              <a:gd name="T73" fmla="*/ 70 h 97"/>
              <a:gd name="T74" fmla="*/ 48 w 97"/>
              <a:gd name="T75" fmla="*/ 75 h 97"/>
              <a:gd name="T76" fmla="*/ 42 w 97"/>
              <a:gd name="T77" fmla="*/ 97 h 97"/>
              <a:gd name="T78" fmla="*/ 0 w 97"/>
              <a:gd name="T79" fmla="*/ 53 h 97"/>
              <a:gd name="T80" fmla="*/ 8 w 97"/>
              <a:gd name="T81" fmla="*/ 51 h 97"/>
              <a:gd name="T82" fmla="*/ 0 w 97"/>
              <a:gd name="T83" fmla="*/ 45 h 97"/>
              <a:gd name="T84" fmla="*/ 0 w 97"/>
              <a:gd name="T85" fmla="*/ 48 h 97"/>
              <a:gd name="T86" fmla="*/ 0 w 97"/>
              <a:gd name="T87" fmla="*/ 53 h 97"/>
              <a:gd name="T88" fmla="*/ 52 w 97"/>
              <a:gd name="T89" fmla="*/ 40 h 97"/>
              <a:gd name="T90" fmla="*/ 40 w 97"/>
              <a:gd name="T91" fmla="*/ 46 h 97"/>
              <a:gd name="T92" fmla="*/ 25 w 97"/>
              <a:gd name="T93" fmla="*/ 52 h 97"/>
              <a:gd name="T94" fmla="*/ 25 w 97"/>
              <a:gd name="T95" fmla="*/ 52 h 97"/>
              <a:gd name="T96" fmla="*/ 48 w 97"/>
              <a:gd name="T97" fmla="*/ 63 h 97"/>
              <a:gd name="T98" fmla="*/ 50 w 97"/>
              <a:gd name="T99" fmla="*/ 62 h 97"/>
              <a:gd name="T100" fmla="*/ 52 w 97"/>
              <a:gd name="T101" fmla="*/ 44 h 97"/>
              <a:gd name="T102" fmla="*/ 52 w 97"/>
              <a:gd name="T103" fmla="*/ 4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7" h="97">
                <a:moveTo>
                  <a:pt x="48" y="0"/>
                </a:moveTo>
                <a:cubicBezTo>
                  <a:pt x="49" y="0"/>
                  <a:pt x="50" y="0"/>
                  <a:pt x="50" y="0"/>
                </a:cubicBezTo>
                <a:cubicBezTo>
                  <a:pt x="52" y="9"/>
                  <a:pt x="53" y="18"/>
                  <a:pt x="53" y="27"/>
                </a:cubicBezTo>
                <a:cubicBezTo>
                  <a:pt x="51" y="28"/>
                  <a:pt x="49" y="30"/>
                  <a:pt x="49" y="33"/>
                </a:cubicBezTo>
                <a:cubicBezTo>
                  <a:pt x="49" y="33"/>
                  <a:pt x="49" y="34"/>
                  <a:pt x="49" y="34"/>
                </a:cubicBezTo>
                <a:cubicBezTo>
                  <a:pt x="45" y="36"/>
                  <a:pt x="41" y="38"/>
                  <a:pt x="37" y="40"/>
                </a:cubicBezTo>
                <a:cubicBezTo>
                  <a:pt x="33" y="42"/>
                  <a:pt x="28" y="44"/>
                  <a:pt x="23" y="46"/>
                </a:cubicBezTo>
                <a:cubicBezTo>
                  <a:pt x="22" y="44"/>
                  <a:pt x="20" y="43"/>
                  <a:pt x="18" y="43"/>
                </a:cubicBezTo>
                <a:cubicBezTo>
                  <a:pt x="16" y="43"/>
                  <a:pt x="14" y="44"/>
                  <a:pt x="13" y="45"/>
                </a:cubicBezTo>
                <a:cubicBezTo>
                  <a:pt x="9" y="43"/>
                  <a:pt x="5" y="40"/>
                  <a:pt x="1" y="38"/>
                </a:cubicBezTo>
                <a:cubicBezTo>
                  <a:pt x="6" y="16"/>
                  <a:pt x="25" y="0"/>
                  <a:pt x="48" y="0"/>
                </a:cubicBezTo>
                <a:close/>
                <a:moveTo>
                  <a:pt x="57" y="1"/>
                </a:moveTo>
                <a:cubicBezTo>
                  <a:pt x="66" y="2"/>
                  <a:pt x="74" y="6"/>
                  <a:pt x="81" y="12"/>
                </a:cubicBezTo>
                <a:cubicBezTo>
                  <a:pt x="75" y="17"/>
                  <a:pt x="68" y="22"/>
                  <a:pt x="61" y="27"/>
                </a:cubicBezTo>
                <a:cubicBezTo>
                  <a:pt x="61" y="26"/>
                  <a:pt x="60" y="26"/>
                  <a:pt x="60" y="26"/>
                </a:cubicBezTo>
                <a:cubicBezTo>
                  <a:pt x="60" y="17"/>
                  <a:pt x="59" y="9"/>
                  <a:pt x="57" y="1"/>
                </a:cubicBezTo>
                <a:close/>
                <a:moveTo>
                  <a:pt x="86" y="17"/>
                </a:moveTo>
                <a:cubicBezTo>
                  <a:pt x="79" y="23"/>
                  <a:pt x="72" y="28"/>
                  <a:pt x="65" y="33"/>
                </a:cubicBezTo>
                <a:cubicBezTo>
                  <a:pt x="65" y="33"/>
                  <a:pt x="65" y="33"/>
                  <a:pt x="65" y="33"/>
                </a:cubicBezTo>
                <a:cubicBezTo>
                  <a:pt x="65" y="36"/>
                  <a:pt x="62" y="39"/>
                  <a:pt x="59" y="40"/>
                </a:cubicBezTo>
                <a:cubicBezTo>
                  <a:pt x="59" y="42"/>
                  <a:pt x="59" y="43"/>
                  <a:pt x="59" y="45"/>
                </a:cubicBezTo>
                <a:cubicBezTo>
                  <a:pt x="59" y="51"/>
                  <a:pt x="58" y="57"/>
                  <a:pt x="57" y="63"/>
                </a:cubicBezTo>
                <a:cubicBezTo>
                  <a:pt x="59" y="64"/>
                  <a:pt x="60" y="66"/>
                  <a:pt x="60" y="68"/>
                </a:cubicBezTo>
                <a:cubicBezTo>
                  <a:pt x="70" y="71"/>
                  <a:pt x="80" y="73"/>
                  <a:pt x="89" y="75"/>
                </a:cubicBezTo>
                <a:cubicBezTo>
                  <a:pt x="94" y="67"/>
                  <a:pt x="97" y="58"/>
                  <a:pt x="97" y="48"/>
                </a:cubicBezTo>
                <a:cubicBezTo>
                  <a:pt x="97" y="36"/>
                  <a:pt x="93" y="25"/>
                  <a:pt x="86" y="17"/>
                </a:cubicBezTo>
                <a:close/>
                <a:moveTo>
                  <a:pt x="85" y="81"/>
                </a:moveTo>
                <a:cubicBezTo>
                  <a:pt x="76" y="91"/>
                  <a:pt x="63" y="97"/>
                  <a:pt x="49" y="97"/>
                </a:cubicBezTo>
                <a:cubicBezTo>
                  <a:pt x="51" y="90"/>
                  <a:pt x="53" y="83"/>
                  <a:pt x="54" y="77"/>
                </a:cubicBezTo>
                <a:cubicBezTo>
                  <a:pt x="56" y="76"/>
                  <a:pt x="57" y="75"/>
                  <a:pt x="58" y="74"/>
                </a:cubicBezTo>
                <a:cubicBezTo>
                  <a:pt x="67" y="77"/>
                  <a:pt x="76" y="79"/>
                  <a:pt x="85" y="81"/>
                </a:cubicBezTo>
                <a:close/>
                <a:moveTo>
                  <a:pt x="42" y="97"/>
                </a:moveTo>
                <a:cubicBezTo>
                  <a:pt x="22" y="94"/>
                  <a:pt x="6" y="79"/>
                  <a:pt x="1" y="60"/>
                </a:cubicBezTo>
                <a:cubicBezTo>
                  <a:pt x="5" y="59"/>
                  <a:pt x="9" y="58"/>
                  <a:pt x="12" y="57"/>
                </a:cubicBezTo>
                <a:cubicBezTo>
                  <a:pt x="14" y="58"/>
                  <a:pt x="16" y="59"/>
                  <a:pt x="18" y="59"/>
                </a:cubicBezTo>
                <a:cubicBezTo>
                  <a:pt x="19" y="59"/>
                  <a:pt x="20" y="58"/>
                  <a:pt x="21" y="58"/>
                </a:cubicBezTo>
                <a:cubicBezTo>
                  <a:pt x="29" y="62"/>
                  <a:pt x="37" y="66"/>
                  <a:pt x="45" y="70"/>
                </a:cubicBezTo>
                <a:cubicBezTo>
                  <a:pt x="45" y="72"/>
                  <a:pt x="46" y="73"/>
                  <a:pt x="48" y="75"/>
                </a:cubicBezTo>
                <a:cubicBezTo>
                  <a:pt x="46" y="82"/>
                  <a:pt x="44" y="89"/>
                  <a:pt x="42" y="97"/>
                </a:cubicBezTo>
                <a:close/>
                <a:moveTo>
                  <a:pt x="0" y="53"/>
                </a:moveTo>
                <a:cubicBezTo>
                  <a:pt x="3" y="52"/>
                  <a:pt x="5" y="51"/>
                  <a:pt x="8" y="51"/>
                </a:cubicBezTo>
                <a:cubicBezTo>
                  <a:pt x="5" y="49"/>
                  <a:pt x="3" y="47"/>
                  <a:pt x="0" y="45"/>
                </a:cubicBezTo>
                <a:cubicBezTo>
                  <a:pt x="0" y="46"/>
                  <a:pt x="0" y="47"/>
                  <a:pt x="0" y="48"/>
                </a:cubicBezTo>
                <a:cubicBezTo>
                  <a:pt x="0" y="50"/>
                  <a:pt x="0" y="51"/>
                  <a:pt x="0" y="53"/>
                </a:cubicBezTo>
                <a:close/>
                <a:moveTo>
                  <a:pt x="52" y="40"/>
                </a:moveTo>
                <a:cubicBezTo>
                  <a:pt x="48" y="42"/>
                  <a:pt x="44" y="44"/>
                  <a:pt x="40" y="46"/>
                </a:cubicBezTo>
                <a:cubicBezTo>
                  <a:pt x="35" y="48"/>
                  <a:pt x="30" y="50"/>
                  <a:pt x="25" y="52"/>
                </a:cubicBezTo>
                <a:cubicBezTo>
                  <a:pt x="25" y="52"/>
                  <a:pt x="25" y="52"/>
                  <a:pt x="25" y="52"/>
                </a:cubicBezTo>
                <a:cubicBezTo>
                  <a:pt x="33" y="56"/>
                  <a:pt x="40" y="60"/>
                  <a:pt x="48" y="63"/>
                </a:cubicBezTo>
                <a:cubicBezTo>
                  <a:pt x="48" y="63"/>
                  <a:pt x="49" y="62"/>
                  <a:pt x="50" y="62"/>
                </a:cubicBezTo>
                <a:cubicBezTo>
                  <a:pt x="51" y="56"/>
                  <a:pt x="52" y="50"/>
                  <a:pt x="52" y="44"/>
                </a:cubicBezTo>
                <a:cubicBezTo>
                  <a:pt x="52" y="43"/>
                  <a:pt x="52" y="42"/>
                  <a:pt x="52" y="40"/>
                </a:cubicBezTo>
                <a:close/>
              </a:path>
            </a:pathLst>
          </a:custGeom>
          <a:solidFill>
            <a:schemeClr val="accent2"/>
          </a:solidFill>
          <a:ln>
            <a:noFill/>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solidFill>
                <a:srgbClr val="002060"/>
              </a:solidFill>
            </a:endParaRPr>
          </a:p>
        </p:txBody>
      </p:sp>
      <p:sp>
        <p:nvSpPr>
          <p:cNvPr id="1048698" name="标题 1"/>
          <p:cNvSpPr>
            <a:spLocks noGrp="1"/>
          </p:cNvSpPr>
          <p:nvPr>
            <p:ph type="title"/>
          </p:nvPr>
        </p:nvSpPr>
        <p:spPr>
          <a:xfrm>
            <a:off x="719403" y="-165097"/>
            <a:ext cx="9347200" cy="1204810"/>
          </a:xfrm>
        </p:spPr>
        <p:txBody>
          <a:bodyPr>
            <a:normAutofit/>
          </a:bodyPr>
          <a:lstStyle/>
          <a:p>
            <a:r>
              <a:rPr lang="zh-CN" altLang="en-US" sz="4000" dirty="0">
                <a:latin typeface="微软雅黑" panose="020B0503020204020204" pitchFamily="34" charset="-122"/>
                <a:ea typeface="微软雅黑" panose="020B0503020204020204" pitchFamily="34" charset="-122"/>
              </a:rPr>
              <a:t>目录</a:t>
            </a:r>
          </a:p>
        </p:txBody>
      </p:sp>
    </p:spTree>
  </p:cSld>
  <p:clrMapOvr>
    <a:masterClrMapping/>
  </p:clrMapOvr>
  <p:transition advTm="6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8697"/>
                                        </p:tgtEl>
                                        <p:attrNameLst>
                                          <p:attrName>style.visibility</p:attrName>
                                        </p:attrNameLst>
                                      </p:cBhvr>
                                      <p:to>
                                        <p:strVal val="visible"/>
                                      </p:to>
                                    </p:set>
                                    <p:animEffect filter="fade">
                                      <p:cBhvr>
                                        <p:cTn id="7" dur="500"/>
                                        <p:tgtEl>
                                          <p:spTgt spid="1048697"/>
                                        </p:tgtEl>
                                      </p:cBhvr>
                                    </p:animEffect>
                                  </p:childTnLst>
                                </p:cTn>
                              </p:par>
                              <p:par>
                                <p:cTn id="8" presetID="26" presetClass="emph" presetSubtype="0" fill="hold" nodeType="withEffect">
                                  <p:stCondLst>
                                    <p:cond delay="250"/>
                                  </p:stCondLst>
                                  <p:childTnLst>
                                    <p:animEffect filter="fade">
                                      <p:cBhvr>
                                        <p:cTn id="9" dur="500" tmFilter="0, 0; .2, .5; .8, .5; 1, 0"/>
                                        <p:tgtEl>
                                          <p:spTgt spid="1048697"/>
                                        </p:tgtEl>
                                      </p:cBhvr>
                                    </p:animEffect>
                                    <p:animScale>
                                      <p:cBhvr>
                                        <p:cTn id="10" dur="250" autoRev="1" fill="hold"/>
                                        <p:tgtEl>
                                          <p:spTgt spid="104869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18" name="标题 1"/>
          <p:cNvSpPr>
            <a:spLocks noGrp="1"/>
          </p:cNvSpPr>
          <p:nvPr>
            <p:ph type="title"/>
          </p:nvPr>
        </p:nvSpPr>
        <p:spPr/>
        <p:txBody>
          <a:bodyPr>
            <a:normAutofit fontScale="90000"/>
          </a:bodyPr>
          <a:lstStyle/>
          <a:p>
            <a:r>
              <a:rPr lang="en-US" altLang="zh-CN" dirty="0"/>
              <a:t>XX</a:t>
            </a:r>
            <a:r>
              <a:rPr lang="zh-CN" altLang="en-US" dirty="0"/>
              <a:t>交警大数据应急指挥平台</a:t>
            </a:r>
          </a:p>
        </p:txBody>
      </p:sp>
      <p:pic>
        <p:nvPicPr>
          <p:cNvPr id="2097239" name="Picture 2" descr="%E5%AE%9E%E6%97%B6%E8%A7%86%E9%A2%91%E7%BB%93%E6%9E%84%E5%8C%96"/>
          <p:cNvPicPr>
            <a:picLocks noChangeAspect="1" noChangeArrowheads="1"/>
          </p:cNvPicPr>
          <p:nvPr/>
        </p:nvPicPr>
        <p:blipFill>
          <a:blip r:embed="rId2" cstate="print"/>
          <a:srcRect/>
          <a:stretch>
            <a:fillRect/>
          </a:stretch>
        </p:blipFill>
        <p:spPr bwMode="auto">
          <a:xfrm>
            <a:off x="0" y="1243256"/>
            <a:ext cx="3121749" cy="2032379"/>
          </a:xfrm>
          <a:prstGeom prst="rect">
            <a:avLst/>
          </a:prstGeom>
          <a:noFill/>
          <a:ln>
            <a:noFill/>
          </a:ln>
        </p:spPr>
      </p:pic>
      <p:pic>
        <p:nvPicPr>
          <p:cNvPr id="2097240" name="图片 1"/>
          <p:cNvPicPr>
            <a:picLocks noChangeAspect="1" noChangeArrowheads="1"/>
          </p:cNvPicPr>
          <p:nvPr/>
        </p:nvPicPr>
        <p:blipFill>
          <a:blip r:embed="rId3"/>
          <a:srcRect/>
          <a:stretch>
            <a:fillRect/>
          </a:stretch>
        </p:blipFill>
        <p:spPr bwMode="auto">
          <a:xfrm>
            <a:off x="3211372" y="1243256"/>
            <a:ext cx="2974251" cy="2047845"/>
          </a:xfrm>
          <a:prstGeom prst="rect">
            <a:avLst/>
          </a:prstGeom>
          <a:noFill/>
          <a:ln>
            <a:noFill/>
          </a:ln>
        </p:spPr>
      </p:pic>
      <p:pic>
        <p:nvPicPr>
          <p:cNvPr id="2097241" name="图片 1"/>
          <p:cNvPicPr>
            <a:picLocks noChangeAspect="1" noChangeArrowheads="1"/>
          </p:cNvPicPr>
          <p:nvPr/>
        </p:nvPicPr>
        <p:blipFill>
          <a:blip r:embed="rId4"/>
          <a:srcRect/>
          <a:stretch>
            <a:fillRect/>
          </a:stretch>
        </p:blipFill>
        <p:spPr bwMode="auto">
          <a:xfrm>
            <a:off x="6275249" y="1243256"/>
            <a:ext cx="2896928" cy="2032379"/>
          </a:xfrm>
          <a:prstGeom prst="rect">
            <a:avLst/>
          </a:prstGeom>
          <a:noFill/>
          <a:ln>
            <a:noFill/>
          </a:ln>
        </p:spPr>
      </p:pic>
      <p:pic>
        <p:nvPicPr>
          <p:cNvPr id="2097242" name="图片 1"/>
          <p:cNvPicPr>
            <a:picLocks noChangeAspect="1" noChangeArrowheads="1"/>
          </p:cNvPicPr>
          <p:nvPr/>
        </p:nvPicPr>
        <p:blipFill>
          <a:blip r:embed="rId5"/>
          <a:srcRect/>
          <a:stretch>
            <a:fillRect/>
          </a:stretch>
        </p:blipFill>
        <p:spPr bwMode="auto">
          <a:xfrm>
            <a:off x="9238649" y="1243255"/>
            <a:ext cx="2974251" cy="2034037"/>
          </a:xfrm>
          <a:prstGeom prst="rect">
            <a:avLst/>
          </a:prstGeom>
          <a:noFill/>
          <a:ln>
            <a:noFill/>
          </a:ln>
        </p:spPr>
      </p:pic>
      <p:pic>
        <p:nvPicPr>
          <p:cNvPr id="2097243" name="图片 7"/>
          <p:cNvPicPr>
            <a:picLocks noChangeAspect="1"/>
          </p:cNvPicPr>
          <p:nvPr/>
        </p:nvPicPr>
        <p:blipFill>
          <a:blip r:embed="rId6" cstate="print"/>
          <a:stretch>
            <a:fillRect/>
          </a:stretch>
        </p:blipFill>
        <p:spPr>
          <a:xfrm>
            <a:off x="0" y="4045384"/>
            <a:ext cx="3818550" cy="2038850"/>
          </a:xfrm>
          <a:prstGeom prst="rect">
            <a:avLst/>
          </a:prstGeom>
        </p:spPr>
      </p:pic>
      <p:sp>
        <p:nvSpPr>
          <p:cNvPr id="1049619" name="矩形 8"/>
          <p:cNvSpPr/>
          <p:nvPr/>
        </p:nvSpPr>
        <p:spPr>
          <a:xfrm>
            <a:off x="891460" y="3321207"/>
            <a:ext cx="133882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结构化描述</a:t>
            </a:r>
            <a:endParaRPr lang="zh-CN" altLang="en-US" dirty="0"/>
          </a:p>
        </p:txBody>
      </p:sp>
      <p:sp>
        <p:nvSpPr>
          <p:cNvPr id="1049620" name="矩形 9"/>
          <p:cNvSpPr/>
          <p:nvPr/>
        </p:nvSpPr>
        <p:spPr>
          <a:xfrm>
            <a:off x="4029083" y="3321207"/>
            <a:ext cx="133882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行人结构化</a:t>
            </a:r>
            <a:endParaRPr lang="zh-CN" altLang="en-US" dirty="0"/>
          </a:p>
        </p:txBody>
      </p:sp>
      <p:sp>
        <p:nvSpPr>
          <p:cNvPr id="1049621" name="矩形 10"/>
          <p:cNvSpPr/>
          <p:nvPr/>
        </p:nvSpPr>
        <p:spPr>
          <a:xfrm>
            <a:off x="7054299" y="3321207"/>
            <a:ext cx="133882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车辆结构化</a:t>
            </a:r>
            <a:endParaRPr lang="zh-CN" altLang="en-US" dirty="0"/>
          </a:p>
        </p:txBody>
      </p:sp>
      <p:sp>
        <p:nvSpPr>
          <p:cNvPr id="1049622" name="矩形 11"/>
          <p:cNvSpPr/>
          <p:nvPr/>
        </p:nvSpPr>
        <p:spPr>
          <a:xfrm>
            <a:off x="10056360" y="3321207"/>
            <a:ext cx="133882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骑行结构化</a:t>
            </a:r>
            <a:endParaRPr lang="zh-CN" altLang="en-US" dirty="0"/>
          </a:p>
        </p:txBody>
      </p:sp>
      <p:sp>
        <p:nvSpPr>
          <p:cNvPr id="1049623" name="矩形 12"/>
          <p:cNvSpPr/>
          <p:nvPr/>
        </p:nvSpPr>
        <p:spPr>
          <a:xfrm>
            <a:off x="1124445" y="6100864"/>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车辆实时布控</a:t>
            </a:r>
            <a:endParaRPr lang="zh-CN" altLang="en-US" dirty="0"/>
          </a:p>
        </p:txBody>
      </p:sp>
      <p:pic>
        <p:nvPicPr>
          <p:cNvPr id="2097244" name="图片 13"/>
          <p:cNvPicPr>
            <a:picLocks noChangeAspect="1"/>
          </p:cNvPicPr>
          <p:nvPr/>
        </p:nvPicPr>
        <p:blipFill>
          <a:blip r:embed="rId7"/>
          <a:stretch>
            <a:fillRect/>
          </a:stretch>
        </p:blipFill>
        <p:spPr>
          <a:xfrm>
            <a:off x="3921463" y="4051855"/>
            <a:ext cx="2668166" cy="2032379"/>
          </a:xfrm>
          <a:prstGeom prst="rect">
            <a:avLst/>
          </a:prstGeom>
        </p:spPr>
      </p:pic>
      <p:sp>
        <p:nvSpPr>
          <p:cNvPr id="1049624" name="矩形 14"/>
          <p:cNvSpPr/>
          <p:nvPr/>
        </p:nvSpPr>
        <p:spPr>
          <a:xfrm>
            <a:off x="4432130" y="6100864"/>
            <a:ext cx="1447832"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无</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套牌分析</a:t>
            </a:r>
            <a:endParaRPr lang="zh-CN" altLang="en-US" dirty="0"/>
          </a:p>
        </p:txBody>
      </p:sp>
      <p:pic>
        <p:nvPicPr>
          <p:cNvPr id="2097245" name="图片 15"/>
          <p:cNvPicPr>
            <a:picLocks noChangeAspect="1"/>
          </p:cNvPicPr>
          <p:nvPr/>
        </p:nvPicPr>
        <p:blipFill>
          <a:blip r:embed="rId8"/>
          <a:stretch>
            <a:fillRect/>
          </a:stretch>
        </p:blipFill>
        <p:spPr>
          <a:xfrm>
            <a:off x="6659079" y="4051855"/>
            <a:ext cx="5290604" cy="2051896"/>
          </a:xfrm>
          <a:prstGeom prst="rect">
            <a:avLst/>
          </a:prstGeom>
        </p:spPr>
      </p:pic>
      <p:sp>
        <p:nvSpPr>
          <p:cNvPr id="1049625" name="矩形 16"/>
          <p:cNvSpPr/>
          <p:nvPr/>
        </p:nvSpPr>
        <p:spPr>
          <a:xfrm>
            <a:off x="7617987" y="6084234"/>
            <a:ext cx="3918060"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GIS</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应用（同行分析</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频繁过车分析）</a:t>
            </a:r>
            <a:endParaRPr lang="zh-CN" altLang="en-US" dirty="0"/>
          </a:p>
        </p:txBody>
      </p:sp>
    </p:spTree>
  </p:cSld>
  <p:clrMapOvr>
    <a:masterClrMapping/>
  </p:clrMapOvr>
  <p:transition advTm="600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26" name="标题 1"/>
          <p:cNvSpPr>
            <a:spLocks noGrp="1"/>
          </p:cNvSpPr>
          <p:nvPr>
            <p:ph type="title"/>
          </p:nvPr>
        </p:nvSpPr>
        <p:spPr/>
        <p:txBody>
          <a:bodyPr>
            <a:normAutofit fontScale="90000"/>
          </a:bodyPr>
          <a:lstStyle/>
          <a:p>
            <a:r>
              <a:rPr lang="en-US" altLang="zh-CN" dirty="0"/>
              <a:t>XX</a:t>
            </a:r>
            <a:r>
              <a:rPr lang="zh-CN" altLang="en-US" dirty="0"/>
              <a:t>交警大数据应急指挥平台</a:t>
            </a:r>
          </a:p>
        </p:txBody>
      </p:sp>
      <p:sp>
        <p:nvSpPr>
          <p:cNvPr id="1049627" name="矩形 3"/>
          <p:cNvSpPr/>
          <p:nvPr/>
        </p:nvSpPr>
        <p:spPr>
          <a:xfrm>
            <a:off x="2342450" y="926413"/>
            <a:ext cx="1107996" cy="369332"/>
          </a:xfrm>
          <a:prstGeom prst="rect">
            <a:avLst/>
          </a:prstGeom>
        </p:spPr>
        <p:txBody>
          <a:bodyPr wrap="none">
            <a:spAutoFit/>
          </a:bodyPr>
          <a:lstStyle/>
          <a:p>
            <a:r>
              <a:rPr lang="zh-CN" altLang="en-US"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数据集成</a:t>
            </a:r>
            <a:endParaRPr lang="zh-CN" altLang="en-US" dirty="0">
              <a:solidFill>
                <a:srgbClr val="002060"/>
              </a:solidFill>
            </a:endParaRPr>
          </a:p>
        </p:txBody>
      </p:sp>
      <p:cxnSp>
        <p:nvCxnSpPr>
          <p:cNvPr id="3145842" name="直接连接符 4"/>
          <p:cNvCxnSpPr>
            <a:cxnSpLocks noChangeAspect="1"/>
          </p:cNvCxnSpPr>
          <p:nvPr/>
        </p:nvCxnSpPr>
        <p:spPr>
          <a:xfrm>
            <a:off x="581114" y="3771096"/>
            <a:ext cx="110880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49628" name="矩形 5"/>
          <p:cNvSpPr/>
          <p:nvPr/>
        </p:nvSpPr>
        <p:spPr>
          <a:xfrm>
            <a:off x="223777" y="1295745"/>
            <a:ext cx="5648444" cy="2308324"/>
          </a:xfrm>
          <a:prstGeom prst="rect">
            <a:avLst/>
          </a:prstGeom>
        </p:spPr>
        <p:txBody>
          <a:bodyPr wrap="square">
            <a:spAutoFit/>
          </a:bodyPr>
          <a:lstStyle/>
          <a:p>
            <a:pPr marL="285750" indent="-285750">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源端无干扰采集</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基于日志解析的数据库实时复制采集</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rPr>
              <a:t>多源异构数据支持：</a:t>
            </a:r>
            <a:r>
              <a:rPr lang="zh-CN" altLang="en-US" sz="1600" dirty="0">
                <a:latin typeface="微软雅黑" panose="020B0503020204020204" pitchFamily="34" charset="-122"/>
                <a:ea typeface="微软雅黑" panose="020B0503020204020204" pitchFamily="34" charset="-122"/>
              </a:rPr>
              <a:t>支持</a:t>
            </a:r>
            <a:r>
              <a:rPr lang="en-US" altLang="zh-CN" sz="1600" dirty="0">
                <a:latin typeface="微软雅黑" panose="020B0503020204020204" pitchFamily="34" charset="-122"/>
                <a:ea typeface="微软雅黑" panose="020B0503020204020204" pitchFamily="34" charset="-122"/>
              </a:rPr>
              <a:t>DB2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Oracle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SQL server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MySQL</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Informix</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Dameng</a:t>
            </a:r>
            <a:r>
              <a:rPr lang="zh-CN" altLang="en-US" sz="1600" dirty="0">
                <a:latin typeface="微软雅黑" panose="020B0503020204020204" pitchFamily="34" charset="-122"/>
                <a:ea typeface="微软雅黑" panose="020B0503020204020204" pitchFamily="34" charset="-122"/>
              </a:rPr>
              <a:t>、人大金仓等等</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数据实时清洗：</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数据过滤、数据剔重、类型转换、编码映射、文件拆分与合并、维度转换等</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数据实时转换：</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数据合并、数据拆分、行列互换、</a:t>
            </a:r>
            <a:r>
              <a:rPr lang="zh-CN" altLang="zh-CN" sz="1600" dirty="0">
                <a:latin typeface="微软雅黑" panose="020B0503020204020204" pitchFamily="34" charset="-122"/>
                <a:ea typeface="微软雅黑" panose="020B0503020204020204" pitchFamily="34" charset="-122"/>
              </a:rPr>
              <a:t>排序</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修改</a:t>
            </a:r>
            <a:r>
              <a:rPr lang="zh-CN" altLang="en-US" sz="1600" dirty="0">
                <a:latin typeface="微软雅黑" panose="020B0503020204020204" pitchFamily="34" charset="-122"/>
                <a:ea typeface="微软雅黑" panose="020B0503020204020204" pitchFamily="34" charset="-122"/>
              </a:rPr>
              <a:t>、去重等</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数据实时脱敏：</a:t>
            </a:r>
            <a:r>
              <a:rPr lang="zh-CN" altLang="zh-CN" sz="1600" dirty="0">
                <a:latin typeface="微软雅黑" panose="020B0503020204020204" pitchFamily="34" charset="-122"/>
                <a:ea typeface="微软雅黑" panose="020B0503020204020204" pitchFamily="34" charset="-122"/>
              </a:rPr>
              <a:t>姓名脱敏</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地址脱敏</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随机查表替换</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洗牌混淆</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参数算数置换</a:t>
            </a:r>
            <a:r>
              <a:rPr lang="zh-CN" altLang="en-US" sz="1600" dirty="0">
                <a:latin typeface="微软雅黑" panose="020B0503020204020204" pitchFamily="34" charset="-122"/>
                <a:ea typeface="微软雅黑" panose="020B0503020204020204" pitchFamily="34" charset="-122"/>
              </a:rPr>
              <a:t>等</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9629" name="矩形 6"/>
          <p:cNvSpPr/>
          <p:nvPr/>
        </p:nvSpPr>
        <p:spPr>
          <a:xfrm>
            <a:off x="8142322" y="1040374"/>
            <a:ext cx="1569660" cy="369332"/>
          </a:xfrm>
          <a:prstGeom prst="rect">
            <a:avLst/>
          </a:prstGeom>
        </p:spPr>
        <p:txBody>
          <a:bodyPr wrap="none">
            <a:spAutoFit/>
          </a:bodyPr>
          <a:lstStyle/>
          <a:p>
            <a:r>
              <a:rPr lang="zh-CN" altLang="en-US"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数据存储检索</a:t>
            </a:r>
            <a:endParaRPr lang="zh-CN" altLang="en-US" dirty="0">
              <a:solidFill>
                <a:srgbClr val="002060"/>
              </a:solidFill>
            </a:endParaRPr>
          </a:p>
        </p:txBody>
      </p:sp>
      <p:sp>
        <p:nvSpPr>
          <p:cNvPr id="1049630" name="矩形 7"/>
          <p:cNvSpPr/>
          <p:nvPr/>
        </p:nvSpPr>
        <p:spPr>
          <a:xfrm>
            <a:off x="2111618" y="3788735"/>
            <a:ext cx="1338828" cy="369332"/>
          </a:xfrm>
          <a:prstGeom prst="rect">
            <a:avLst/>
          </a:prstGeom>
        </p:spPr>
        <p:txBody>
          <a:bodyPr wrap="none">
            <a:spAutoFit/>
          </a:bodyPr>
          <a:lstStyle/>
          <a:p>
            <a:r>
              <a:rPr lang="zh-CN" altLang="en-US"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结构化描述</a:t>
            </a:r>
            <a:endParaRPr lang="zh-CN" altLang="en-US" dirty="0">
              <a:solidFill>
                <a:srgbClr val="002060"/>
              </a:solidFill>
            </a:endParaRPr>
          </a:p>
        </p:txBody>
      </p:sp>
      <p:sp>
        <p:nvSpPr>
          <p:cNvPr id="1049631" name="矩形 8"/>
          <p:cNvSpPr/>
          <p:nvPr/>
        </p:nvSpPr>
        <p:spPr>
          <a:xfrm>
            <a:off x="223777" y="4154637"/>
            <a:ext cx="5604076" cy="2726516"/>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视频转码：</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支持多厂商（海康、大华、科达</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），多封装格式支持（</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AVI</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MP4…</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），多编码格式支持（</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H.264</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MPEG-4…</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图像识别：</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智能识别技术和先进的图像识别算法，对实时视频流、录像文件、图片的识别处理。</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结构化描述：</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视频、图片中的人、车辆、人骑车特征信息提取和结构化描述。</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人脸比对：</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人像采集及监测、人像预处理、人像特征提取以及匹配与识别。</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9632" name="矩形 9"/>
          <p:cNvSpPr/>
          <p:nvPr/>
        </p:nvSpPr>
        <p:spPr>
          <a:xfrm>
            <a:off x="8378881" y="3821856"/>
            <a:ext cx="1107996" cy="369332"/>
          </a:xfrm>
          <a:prstGeom prst="rect">
            <a:avLst/>
          </a:prstGeom>
        </p:spPr>
        <p:txBody>
          <a:bodyPr wrap="none">
            <a:spAutoFit/>
          </a:bodyPr>
          <a:lstStyle/>
          <a:p>
            <a:r>
              <a:rPr lang="zh-CN" altLang="en-US"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应用分析</a:t>
            </a:r>
            <a:endParaRPr lang="zh-CN" altLang="en-US" dirty="0">
              <a:solidFill>
                <a:srgbClr val="002060"/>
              </a:solidFill>
            </a:endParaRPr>
          </a:p>
        </p:txBody>
      </p:sp>
      <p:sp>
        <p:nvSpPr>
          <p:cNvPr id="1049633" name="矩形 10"/>
          <p:cNvSpPr/>
          <p:nvPr/>
        </p:nvSpPr>
        <p:spPr>
          <a:xfrm>
            <a:off x="6248224" y="4351878"/>
            <a:ext cx="5451852" cy="2135585"/>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数据横向关联与业务碰撞：</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利用数据湖汇聚多种业务数据，运用大数据技术加以情报比对碰撞，将提取信息与案件信息整合成一个有机整体。</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交互式多维分析：</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拖拉拽的方式进行数据建模与可视化多维分析。</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数据可视化：</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数据大屏、仪表盘基础组件、</a:t>
            </a:r>
            <a:r>
              <a:rPr lang="zh-CN" altLang="zh-CN" sz="1600" dirty="0">
                <a:latin typeface="微软雅黑" panose="020B0503020204020204" pitchFamily="34" charset="-122"/>
                <a:ea typeface="微软雅黑" panose="020B0503020204020204" pitchFamily="34" charset="-122"/>
              </a:rPr>
              <a:t>图标组件、</a:t>
            </a:r>
            <a:r>
              <a:rPr lang="en-US" altLang="zh-CN" sz="1600" dirty="0">
                <a:latin typeface="微软雅黑" panose="020B0503020204020204" pitchFamily="34" charset="-122"/>
                <a:ea typeface="微软雅黑" panose="020B0503020204020204" pitchFamily="34" charset="-122"/>
              </a:rPr>
              <a:t>GIS</a:t>
            </a:r>
            <a:r>
              <a:rPr lang="zh-CN" altLang="en-US" sz="1600" dirty="0">
                <a:latin typeface="微软雅黑" panose="020B0503020204020204" pitchFamily="34" charset="-122"/>
                <a:ea typeface="微软雅黑" panose="020B0503020204020204" pitchFamily="34" charset="-122"/>
              </a:rPr>
              <a:t>可视化等。</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49634" name="矩形 11"/>
          <p:cNvSpPr/>
          <p:nvPr/>
        </p:nvSpPr>
        <p:spPr>
          <a:xfrm>
            <a:off x="6277338" y="1498990"/>
            <a:ext cx="5422738" cy="2135585"/>
          </a:xfrm>
          <a:prstGeom prst="rect">
            <a:avLst/>
          </a:prstGeom>
        </p:spPr>
        <p:txBody>
          <a:bodyPr wrap="square">
            <a:spAutoFit/>
          </a:bodyPr>
          <a:lstStyle/>
          <a:p>
            <a:pPr marL="285750" indent="-285750">
              <a:lnSpc>
                <a:spcPct val="12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分布式存储：</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满足大规模存储应用的需要、提高了系统的可靠性、可用性和存取效率，还易于横向扩展。</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快速检索能力：</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快速的查询引擎与索引构建，秒级响应。</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特征检索：</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指定区域、活动物大小、移动方向、颜色等关键特征，对大范围的视频进行统一搜索。</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20000"/>
              </a:lnSpc>
              <a:buFont typeface="Wingdings" panose="05000000000000000000" pitchFamily="2" charset="2"/>
              <a:buChar char="l"/>
            </a:pPr>
            <a:r>
              <a:rPr lang="zh-CN" altLang="en-US" sz="16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图形检索：</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通过人脸动态目标、车辆动态目标、人形形态目标、人车图像分离等找出相似视频或图像。</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ransition advTm="600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35" name="标题 1"/>
          <p:cNvSpPr>
            <a:spLocks noGrp="1"/>
          </p:cNvSpPr>
          <p:nvPr>
            <p:ph type="title"/>
          </p:nvPr>
        </p:nvSpPr>
        <p:spPr/>
        <p:txBody>
          <a:bodyPr>
            <a:normAutofit fontScale="90000"/>
          </a:bodyPr>
          <a:lstStyle/>
          <a:p>
            <a:r>
              <a:rPr lang="en-US" altLang="zh-CN" dirty="0"/>
              <a:t>XX</a:t>
            </a:r>
            <a:r>
              <a:rPr lang="zh-CN" altLang="en-US" dirty="0"/>
              <a:t>公安数据综合管理和数据治理平台</a:t>
            </a:r>
          </a:p>
        </p:txBody>
      </p:sp>
      <p:pic>
        <p:nvPicPr>
          <p:cNvPr id="2097246" name="图片 3"/>
          <p:cNvPicPr>
            <a:picLocks noChangeAspect="1"/>
          </p:cNvPicPr>
          <p:nvPr/>
        </p:nvPicPr>
        <p:blipFill>
          <a:blip r:embed="rId2"/>
          <a:stretch>
            <a:fillRect/>
          </a:stretch>
        </p:blipFill>
        <p:spPr>
          <a:xfrm>
            <a:off x="109803" y="880707"/>
            <a:ext cx="6170895" cy="5884985"/>
          </a:xfrm>
          <a:prstGeom prst="rect">
            <a:avLst/>
          </a:prstGeom>
        </p:spPr>
      </p:pic>
      <p:sp>
        <p:nvSpPr>
          <p:cNvPr id="1049636" name="矩形 4"/>
          <p:cNvSpPr/>
          <p:nvPr/>
        </p:nvSpPr>
        <p:spPr>
          <a:xfrm>
            <a:off x="6447454" y="1145543"/>
            <a:ext cx="5634744" cy="5632311"/>
          </a:xfrm>
          <a:prstGeom prst="rect">
            <a:avLst/>
          </a:prstGeom>
        </p:spPr>
        <p:txBody>
          <a:bodyPr wrap="square">
            <a:spAutoFit/>
          </a:bodyPr>
          <a:lstStyle/>
          <a:p>
            <a:r>
              <a:rPr lang="zh-CN" altLang="zh-CN" b="1" kern="100" dirty="0">
                <a:latin typeface="黑体" panose="02010609060101010101" charset="-122"/>
                <a:ea typeface="黑体" panose="02010609060101010101" charset="-122"/>
                <a:cs typeface="Times New Roman" panose="02020603050405020304" pitchFamily="18" charset="0"/>
              </a:rPr>
              <a:t>统一的数据综合管理平台</a:t>
            </a:r>
            <a:endParaRPr lang="en-US" altLang="zh-CN" b="1" kern="100" dirty="0">
              <a:latin typeface="黑体" panose="02010609060101010101" charset="-122"/>
              <a:ea typeface="黑体" panose="02010609060101010101" charset="-122"/>
              <a:cs typeface="Times New Roman" panose="02020603050405020304" pitchFamily="18" charset="0"/>
            </a:endParaRPr>
          </a:p>
          <a:p>
            <a:r>
              <a:rPr lang="zh-CN" altLang="zh-CN" dirty="0">
                <a:latin typeface="黑体" panose="02010609060101010101" charset="-122"/>
                <a:ea typeface="黑体" panose="02010609060101010101" charset="-122"/>
              </a:rPr>
              <a:t>为上层大数据分析应用提供数据来源基础和质量保障，。通过对数据集成平台的建设实现公安内部业务系统数据、部厅下发数据、政府部门共享数据和互联网数据采集汇聚，并采用过滤、清洗、转换等数据处理，构建一个统一的、稳定的、当前的细节数据集成，实现对全警种业务源数据、各委办局源数据和公共信息的集成。</a:t>
            </a:r>
            <a:endParaRPr lang="en-US" altLang="zh-CN" dirty="0">
              <a:latin typeface="黑体" panose="02010609060101010101" charset="-122"/>
              <a:ea typeface="黑体" panose="02010609060101010101" charset="-122"/>
            </a:endParaRPr>
          </a:p>
          <a:p>
            <a:r>
              <a:rPr lang="zh-CN" altLang="zh-CN" b="1" dirty="0">
                <a:latin typeface="黑体" panose="02010609060101010101" charset="-122"/>
                <a:ea typeface="黑体" panose="02010609060101010101" charset="-122"/>
              </a:rPr>
              <a:t>数据治理统一平台</a:t>
            </a:r>
            <a:endParaRPr lang="en-US" altLang="zh-CN" b="1" dirty="0">
              <a:latin typeface="黑体" panose="02010609060101010101" charset="-122"/>
              <a:ea typeface="黑体" panose="02010609060101010101" charset="-122"/>
            </a:endParaRPr>
          </a:p>
          <a:p>
            <a:r>
              <a:rPr lang="zh-CN" altLang="zh-CN" dirty="0">
                <a:latin typeface="黑体" panose="02010609060101010101" charset="-122"/>
                <a:ea typeface="黑体" panose="02010609060101010101" charset="-122"/>
              </a:rPr>
              <a:t>通过数据管理平台的建设实现对元数据的有效管理，实现数据的有效治理，实现为持续的数据质量保障、数据可获得性和数据安全性，形成统一、完善的数据治理体系，建立</a:t>
            </a:r>
            <a:r>
              <a:rPr lang="zh-CN" altLang="en-US" dirty="0">
                <a:latin typeface="黑体" panose="02010609060101010101" charset="-122"/>
                <a:ea typeface="黑体" panose="02010609060101010101" charset="-122"/>
              </a:rPr>
              <a:t>数据资源目录，为数据</a:t>
            </a:r>
            <a:r>
              <a:rPr lang="zh-CN" altLang="zh-CN" dirty="0">
                <a:latin typeface="黑体" panose="02010609060101010101" charset="-122"/>
                <a:ea typeface="黑体" panose="02010609060101010101" charset="-122"/>
              </a:rPr>
              <a:t>共享以及对应用</a:t>
            </a:r>
            <a:r>
              <a:rPr lang="zh-CN" altLang="en-US" dirty="0">
                <a:latin typeface="黑体" panose="02010609060101010101" charset="-122"/>
                <a:ea typeface="黑体" panose="02010609060101010101" charset="-122"/>
              </a:rPr>
              <a:t>建设</a:t>
            </a:r>
            <a:r>
              <a:rPr lang="zh-CN" altLang="zh-CN" dirty="0">
                <a:latin typeface="黑体" panose="02010609060101010101" charset="-122"/>
                <a:ea typeface="黑体" panose="02010609060101010101" charset="-122"/>
              </a:rPr>
              <a:t>提供信息资源的发现定位服务</a:t>
            </a:r>
            <a:r>
              <a:rPr lang="zh-CN" altLang="en-US" dirty="0">
                <a:latin typeface="黑体" panose="02010609060101010101" charset="-122"/>
                <a:ea typeface="黑体" panose="02010609060101010101" charset="-122"/>
              </a:rPr>
              <a:t>。</a:t>
            </a:r>
            <a:endParaRPr lang="en-US" altLang="zh-CN" dirty="0">
              <a:latin typeface="黑体" panose="02010609060101010101" charset="-122"/>
              <a:ea typeface="黑体" panose="02010609060101010101" charset="-122"/>
            </a:endParaRPr>
          </a:p>
          <a:p>
            <a:r>
              <a:rPr lang="zh-CN" altLang="en-US" b="1" dirty="0">
                <a:latin typeface="黑体" panose="02010609060101010101" charset="-122"/>
                <a:ea typeface="黑体" panose="02010609060101010101" charset="-122"/>
              </a:rPr>
              <a:t>统一数据共享服务平台</a:t>
            </a:r>
            <a:endParaRPr lang="en-US" altLang="zh-CN" b="1" dirty="0">
              <a:latin typeface="黑体" panose="02010609060101010101" charset="-122"/>
              <a:ea typeface="黑体" panose="02010609060101010101" charset="-122"/>
            </a:endParaRPr>
          </a:p>
          <a:p>
            <a:r>
              <a:rPr lang="zh-CN" altLang="zh-CN" dirty="0">
                <a:latin typeface="黑体" panose="02010609060101010101" charset="-122"/>
                <a:ea typeface="黑体" panose="02010609060101010101" charset="-122"/>
              </a:rPr>
              <a:t>标准化、模块化、插件式的数据服务</a:t>
            </a:r>
            <a:r>
              <a:rPr lang="zh-CN" altLang="en-US" dirty="0">
                <a:latin typeface="黑体" panose="02010609060101010101" charset="-122"/>
                <a:ea typeface="黑体" panose="02010609060101010101" charset="-122"/>
              </a:rPr>
              <a:t>平台</a:t>
            </a:r>
            <a:r>
              <a:rPr lang="zh-CN" altLang="zh-CN" dirty="0">
                <a:latin typeface="黑体" panose="02010609060101010101" charset="-122"/>
                <a:ea typeface="黑体" panose="02010609060101010101" charset="-122"/>
              </a:rPr>
              <a:t>，实现平台数据的统一访问接口</a:t>
            </a:r>
            <a:r>
              <a:rPr lang="zh-CN" altLang="en-US" dirty="0">
                <a:latin typeface="黑体" panose="02010609060101010101" charset="-122"/>
                <a:ea typeface="黑体" panose="02010609060101010101" charset="-122"/>
              </a:rPr>
              <a:t>。</a:t>
            </a:r>
            <a:endParaRPr lang="en-US" altLang="zh-CN" dirty="0">
              <a:latin typeface="黑体" panose="02010609060101010101" charset="-122"/>
              <a:ea typeface="黑体" panose="02010609060101010101" charset="-122"/>
            </a:endParaRPr>
          </a:p>
          <a:p>
            <a:r>
              <a:rPr lang="zh-CN" altLang="en-US" b="1" dirty="0">
                <a:latin typeface="黑体" panose="02010609060101010101" charset="-122"/>
                <a:ea typeface="黑体" panose="02010609060101010101" charset="-122"/>
              </a:rPr>
              <a:t>统一数据综合应用</a:t>
            </a:r>
            <a:endParaRPr lang="en-US" altLang="zh-CN" b="1" dirty="0">
              <a:latin typeface="黑体" panose="02010609060101010101" charset="-122"/>
              <a:ea typeface="黑体" panose="02010609060101010101" charset="-122"/>
            </a:endParaRPr>
          </a:p>
          <a:p>
            <a:r>
              <a:rPr lang="zh-CN" altLang="zh-CN" dirty="0">
                <a:latin typeface="黑体" panose="02010609060101010101" charset="-122"/>
                <a:ea typeface="黑体" panose="02010609060101010101" charset="-122"/>
              </a:rPr>
              <a:t>深度挖掘数据内含的巨大价值，主动发现有实战指导意义的情报线索，实现数据的综合应用、深度应用。</a:t>
            </a:r>
            <a:endParaRPr lang="zh-CN" altLang="en-US" dirty="0">
              <a:latin typeface="黑体" panose="02010609060101010101" charset="-122"/>
              <a:ea typeface="黑体" panose="02010609060101010101" charset="-122"/>
            </a:endParaRPr>
          </a:p>
        </p:txBody>
      </p:sp>
    </p:spTree>
  </p:cSld>
  <p:clrMapOvr>
    <a:masterClrMapping/>
  </p:clrMapOvr>
  <p:transition advTm="600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47" name="Picture 2"/>
          <p:cNvPicPr>
            <a:picLocks noChangeAspect="1" noChangeArrowheads="1"/>
          </p:cNvPicPr>
          <p:nvPr/>
        </p:nvPicPr>
        <p:blipFill rotWithShape="1">
          <a:blip r:embed="rId2" cstate="print"/>
          <a:srcRect l="22424" t="3011" r="6174" b="1"/>
          <a:stretch>
            <a:fillRect/>
          </a:stretch>
        </p:blipFill>
        <p:spPr bwMode="auto">
          <a:xfrm>
            <a:off x="6774024" y="4132364"/>
            <a:ext cx="4096139" cy="2585880"/>
          </a:xfrm>
          <a:prstGeom prst="rect">
            <a:avLst/>
          </a:prstGeom>
          <a:noFill/>
          <a:ln>
            <a:noFill/>
          </a:ln>
        </p:spPr>
      </p:pic>
      <p:pic>
        <p:nvPicPr>
          <p:cNvPr id="2097248" name="Picture 3"/>
          <p:cNvPicPr>
            <a:picLocks noChangeAspect="1" noChangeArrowheads="1"/>
          </p:cNvPicPr>
          <p:nvPr/>
        </p:nvPicPr>
        <p:blipFill rotWithShape="1">
          <a:blip r:embed="rId3"/>
          <a:srcRect l="1067" t="12891" r="8379" b="2059"/>
          <a:stretch>
            <a:fillRect/>
          </a:stretch>
        </p:blipFill>
        <p:spPr bwMode="auto">
          <a:xfrm>
            <a:off x="373496" y="2552746"/>
            <a:ext cx="7305868" cy="3173659"/>
          </a:xfrm>
          <a:prstGeom prst="rect">
            <a:avLst/>
          </a:prstGeom>
          <a:noFill/>
          <a:ln>
            <a:noFill/>
          </a:ln>
        </p:spPr>
      </p:pic>
      <p:sp>
        <p:nvSpPr>
          <p:cNvPr id="1049637" name="标题 1"/>
          <p:cNvSpPr>
            <a:spLocks noGrp="1"/>
          </p:cNvSpPr>
          <p:nvPr>
            <p:ph type="title"/>
          </p:nvPr>
        </p:nvSpPr>
        <p:spPr/>
        <p:txBody>
          <a:bodyPr>
            <a:normAutofit fontScale="90000"/>
          </a:bodyPr>
          <a:lstStyle/>
          <a:p>
            <a:r>
              <a:rPr lang="en-US" altLang="zh-CN" dirty="0"/>
              <a:t>XX</a:t>
            </a:r>
            <a:r>
              <a:rPr lang="zh-CN" altLang="en-US" dirty="0"/>
              <a:t>公安数据综合管理和数据治理平台</a:t>
            </a:r>
          </a:p>
        </p:txBody>
      </p:sp>
      <p:pic>
        <p:nvPicPr>
          <p:cNvPr id="2097249" name="Picture 2"/>
          <p:cNvPicPr>
            <a:picLocks noChangeAspect="1" noChangeArrowheads="1"/>
          </p:cNvPicPr>
          <p:nvPr/>
        </p:nvPicPr>
        <p:blipFill rotWithShape="1">
          <a:blip r:embed="rId4" cstate="print"/>
          <a:srcRect l="689" t="18819"/>
          <a:stretch>
            <a:fillRect/>
          </a:stretch>
        </p:blipFill>
        <p:spPr bwMode="auto">
          <a:xfrm>
            <a:off x="5047862" y="1082352"/>
            <a:ext cx="6988628" cy="2655068"/>
          </a:xfrm>
          <a:prstGeom prst="rect">
            <a:avLst/>
          </a:prstGeom>
          <a:noFill/>
          <a:ln>
            <a:noFill/>
          </a:ln>
        </p:spPr>
      </p:pic>
      <p:sp>
        <p:nvSpPr>
          <p:cNvPr id="1049638" name="矩形 4"/>
          <p:cNvSpPr/>
          <p:nvPr/>
        </p:nvSpPr>
        <p:spPr>
          <a:xfrm>
            <a:off x="4285007" y="1082352"/>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关系查询</a:t>
            </a:r>
            <a:endParaRPr lang="zh-CN" altLang="en-US" dirty="0"/>
          </a:p>
        </p:txBody>
      </p:sp>
      <p:sp>
        <p:nvSpPr>
          <p:cNvPr id="1049639" name="矩形 7"/>
          <p:cNvSpPr/>
          <p:nvPr/>
        </p:nvSpPr>
        <p:spPr>
          <a:xfrm>
            <a:off x="873113" y="5735761"/>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快递分析</a:t>
            </a:r>
            <a:endParaRPr lang="zh-CN" altLang="en-US" dirty="0"/>
          </a:p>
        </p:txBody>
      </p:sp>
      <p:sp>
        <p:nvSpPr>
          <p:cNvPr id="1049640" name="矩形 8"/>
          <p:cNvSpPr/>
          <p:nvPr/>
        </p:nvSpPr>
        <p:spPr>
          <a:xfrm>
            <a:off x="10870163" y="5541739"/>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套牌分析</a:t>
            </a:r>
            <a:endParaRPr lang="zh-CN" altLang="en-US" dirty="0"/>
          </a:p>
        </p:txBody>
      </p:sp>
    </p:spTree>
  </p:cSld>
  <p:clrMapOvr>
    <a:masterClrMapping/>
  </p:clrMapOvr>
  <p:transition advTm="600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41" name="标题 1"/>
          <p:cNvSpPr>
            <a:spLocks noGrp="1"/>
          </p:cNvSpPr>
          <p:nvPr>
            <p:ph type="title"/>
          </p:nvPr>
        </p:nvSpPr>
        <p:spPr>
          <a:xfrm>
            <a:off x="744330" y="158855"/>
            <a:ext cx="9347073" cy="563563"/>
          </a:xfrm>
        </p:spPr>
        <p:txBody>
          <a:bodyPr>
            <a:normAutofit fontScale="90000"/>
          </a:bodyPr>
          <a:lstStyle/>
          <a:p>
            <a:r>
              <a:rPr lang="zh-CN" altLang="en-US" dirty="0"/>
              <a:t>某省公安厅警综大数据交换与治理案例</a:t>
            </a:r>
          </a:p>
        </p:txBody>
      </p:sp>
      <p:pic>
        <p:nvPicPr>
          <p:cNvPr id="2097250" name="图片 63"/>
          <p:cNvPicPr>
            <a:picLocks noChangeAspect="1"/>
          </p:cNvPicPr>
          <p:nvPr/>
        </p:nvPicPr>
        <p:blipFill>
          <a:blip r:embed="rId2"/>
          <a:stretch>
            <a:fillRect/>
          </a:stretch>
        </p:blipFill>
        <p:spPr>
          <a:xfrm>
            <a:off x="349804" y="1009266"/>
            <a:ext cx="4664203" cy="2734261"/>
          </a:xfrm>
          <a:prstGeom prst="rect">
            <a:avLst/>
          </a:prstGeom>
        </p:spPr>
      </p:pic>
      <p:pic>
        <p:nvPicPr>
          <p:cNvPr id="2097251" name="图片 64"/>
          <p:cNvPicPr>
            <a:picLocks noChangeAspect="1"/>
          </p:cNvPicPr>
          <p:nvPr/>
        </p:nvPicPr>
        <p:blipFill>
          <a:blip r:embed="rId3"/>
          <a:stretch>
            <a:fillRect/>
          </a:stretch>
        </p:blipFill>
        <p:spPr>
          <a:xfrm>
            <a:off x="981131" y="1859920"/>
            <a:ext cx="568605" cy="722913"/>
          </a:xfrm>
          <a:prstGeom prst="rect">
            <a:avLst/>
          </a:prstGeom>
        </p:spPr>
      </p:pic>
      <p:pic>
        <p:nvPicPr>
          <p:cNvPr id="2097252" name="图片 65"/>
          <p:cNvPicPr>
            <a:picLocks noChangeAspect="1"/>
          </p:cNvPicPr>
          <p:nvPr/>
        </p:nvPicPr>
        <p:blipFill>
          <a:blip r:embed="rId4"/>
          <a:stretch>
            <a:fillRect/>
          </a:stretch>
        </p:blipFill>
        <p:spPr>
          <a:xfrm>
            <a:off x="414617" y="2702364"/>
            <a:ext cx="1951399" cy="540592"/>
          </a:xfrm>
          <a:prstGeom prst="rect">
            <a:avLst/>
          </a:prstGeom>
        </p:spPr>
      </p:pic>
      <p:pic>
        <p:nvPicPr>
          <p:cNvPr id="2097253" name="图片 66"/>
          <p:cNvPicPr>
            <a:picLocks noChangeAspect="1"/>
          </p:cNvPicPr>
          <p:nvPr/>
        </p:nvPicPr>
        <p:blipFill>
          <a:blip r:embed="rId5"/>
          <a:stretch>
            <a:fillRect/>
          </a:stretch>
        </p:blipFill>
        <p:spPr>
          <a:xfrm>
            <a:off x="2775386" y="2713817"/>
            <a:ext cx="2155896" cy="529138"/>
          </a:xfrm>
          <a:prstGeom prst="rect">
            <a:avLst/>
          </a:prstGeom>
        </p:spPr>
      </p:pic>
      <p:pic>
        <p:nvPicPr>
          <p:cNvPr id="2097254" name="图片 67"/>
          <p:cNvPicPr>
            <a:picLocks noChangeAspect="1"/>
          </p:cNvPicPr>
          <p:nvPr/>
        </p:nvPicPr>
        <p:blipFill>
          <a:blip r:embed="rId6"/>
          <a:stretch>
            <a:fillRect/>
          </a:stretch>
        </p:blipFill>
        <p:spPr>
          <a:xfrm>
            <a:off x="1566605" y="2196267"/>
            <a:ext cx="2131040" cy="110891"/>
          </a:xfrm>
          <a:prstGeom prst="rect">
            <a:avLst/>
          </a:prstGeom>
        </p:spPr>
      </p:pic>
      <p:sp>
        <p:nvSpPr>
          <p:cNvPr id="1049642" name="矩形 68"/>
          <p:cNvSpPr/>
          <p:nvPr/>
        </p:nvSpPr>
        <p:spPr>
          <a:xfrm>
            <a:off x="1804013" y="1922602"/>
            <a:ext cx="1656223" cy="296556"/>
          </a:xfrm>
          <a:prstGeom prst="rect">
            <a:avLst/>
          </a:prstGeom>
        </p:spPr>
        <p:txBody>
          <a:bodyPr wrap="none">
            <a:spAutoFit/>
          </a:bodyPr>
          <a:lstStyle/>
          <a:p>
            <a:pPr algn="ctr"/>
            <a:r>
              <a:rPr lang="zh-CN" altLang="en-US" sz="1325" b="1" dirty="0">
                <a:solidFill>
                  <a:srgbClr val="3475CD"/>
                </a:solidFill>
                <a:latin typeface="微软雅黑" panose="020B0503020204020204" pitchFamily="34" charset="-122"/>
                <a:ea typeface="微软雅黑" panose="020B0503020204020204" pitchFamily="34" charset="-122"/>
              </a:rPr>
              <a:t>数据汇聚延时</a:t>
            </a:r>
            <a:r>
              <a:rPr lang="en-US" altLang="zh-CN" sz="1325" b="1" dirty="0">
                <a:solidFill>
                  <a:srgbClr val="3475CD"/>
                </a:solidFill>
                <a:latin typeface="微软雅黑" panose="020B0503020204020204" pitchFamily="34" charset="-122"/>
                <a:ea typeface="微软雅黑" panose="020B0503020204020204" pitchFamily="34" charset="-122"/>
              </a:rPr>
              <a:t>3-5</a:t>
            </a:r>
            <a:r>
              <a:rPr lang="zh-CN" altLang="en-US" sz="1325" b="1" dirty="0">
                <a:solidFill>
                  <a:srgbClr val="3475CD"/>
                </a:solidFill>
                <a:latin typeface="微软雅黑" panose="020B0503020204020204" pitchFamily="34" charset="-122"/>
                <a:ea typeface="微软雅黑" panose="020B0503020204020204" pitchFamily="34" charset="-122"/>
              </a:rPr>
              <a:t>秒</a:t>
            </a:r>
          </a:p>
        </p:txBody>
      </p:sp>
      <p:pic>
        <p:nvPicPr>
          <p:cNvPr id="2097255" name="图片 69"/>
          <p:cNvPicPr>
            <a:picLocks noChangeAspect="1"/>
          </p:cNvPicPr>
          <p:nvPr/>
        </p:nvPicPr>
        <p:blipFill>
          <a:blip r:embed="rId7"/>
          <a:stretch>
            <a:fillRect/>
          </a:stretch>
        </p:blipFill>
        <p:spPr>
          <a:xfrm>
            <a:off x="349804" y="3882642"/>
            <a:ext cx="4581479" cy="2685768"/>
          </a:xfrm>
          <a:prstGeom prst="rect">
            <a:avLst/>
          </a:prstGeom>
        </p:spPr>
      </p:pic>
      <p:pic>
        <p:nvPicPr>
          <p:cNvPr id="2097256" name="图片 70"/>
          <p:cNvPicPr>
            <a:picLocks noChangeAspect="1"/>
          </p:cNvPicPr>
          <p:nvPr/>
        </p:nvPicPr>
        <p:blipFill>
          <a:blip r:embed="rId3"/>
          <a:stretch>
            <a:fillRect/>
          </a:stretch>
        </p:blipFill>
        <p:spPr>
          <a:xfrm>
            <a:off x="2397603" y="4864069"/>
            <a:ext cx="568605" cy="722913"/>
          </a:xfrm>
          <a:prstGeom prst="rect">
            <a:avLst/>
          </a:prstGeom>
        </p:spPr>
      </p:pic>
      <p:pic>
        <p:nvPicPr>
          <p:cNvPr id="2097257" name="图片 71"/>
          <p:cNvPicPr>
            <a:picLocks noChangeAspect="1"/>
          </p:cNvPicPr>
          <p:nvPr/>
        </p:nvPicPr>
        <p:blipFill>
          <a:blip r:embed="rId4"/>
          <a:stretch>
            <a:fillRect/>
          </a:stretch>
        </p:blipFill>
        <p:spPr>
          <a:xfrm>
            <a:off x="1746246" y="5726098"/>
            <a:ext cx="1951399" cy="540592"/>
          </a:xfrm>
          <a:prstGeom prst="rect">
            <a:avLst/>
          </a:prstGeom>
        </p:spPr>
      </p:pic>
      <p:pic>
        <p:nvPicPr>
          <p:cNvPr id="2097258" name="图片 72"/>
          <p:cNvPicPr>
            <a:picLocks noChangeAspect="1"/>
          </p:cNvPicPr>
          <p:nvPr/>
        </p:nvPicPr>
        <p:blipFill>
          <a:blip r:embed="rId8"/>
          <a:stretch>
            <a:fillRect/>
          </a:stretch>
        </p:blipFill>
        <p:spPr>
          <a:xfrm>
            <a:off x="5340653" y="2790271"/>
            <a:ext cx="1466666" cy="1130114"/>
          </a:xfrm>
          <a:prstGeom prst="rect">
            <a:avLst/>
          </a:prstGeom>
        </p:spPr>
      </p:pic>
      <p:pic>
        <p:nvPicPr>
          <p:cNvPr id="2097259" name="图片 73"/>
          <p:cNvPicPr>
            <a:picLocks noChangeAspect="1"/>
          </p:cNvPicPr>
          <p:nvPr/>
        </p:nvPicPr>
        <p:blipFill>
          <a:blip r:embed="rId6"/>
          <a:stretch>
            <a:fillRect/>
          </a:stretch>
        </p:blipFill>
        <p:spPr>
          <a:xfrm>
            <a:off x="5346636" y="2493610"/>
            <a:ext cx="1542520" cy="221510"/>
          </a:xfrm>
          <a:prstGeom prst="rect">
            <a:avLst/>
          </a:prstGeom>
        </p:spPr>
      </p:pic>
      <p:pic>
        <p:nvPicPr>
          <p:cNvPr id="2097260" name="图片 74"/>
          <p:cNvPicPr>
            <a:picLocks noChangeAspect="1"/>
          </p:cNvPicPr>
          <p:nvPr/>
        </p:nvPicPr>
        <p:blipFill>
          <a:blip r:embed="rId6"/>
          <a:stretch>
            <a:fillRect/>
          </a:stretch>
        </p:blipFill>
        <p:spPr>
          <a:xfrm>
            <a:off x="5346635" y="4123975"/>
            <a:ext cx="1542520" cy="221510"/>
          </a:xfrm>
          <a:prstGeom prst="rect">
            <a:avLst/>
          </a:prstGeom>
        </p:spPr>
      </p:pic>
      <p:sp>
        <p:nvSpPr>
          <p:cNvPr id="1049643" name="矩形 75"/>
          <p:cNvSpPr/>
          <p:nvPr/>
        </p:nvSpPr>
        <p:spPr>
          <a:xfrm>
            <a:off x="3363318" y="4383734"/>
            <a:ext cx="5441098" cy="617348"/>
          </a:xfrm>
          <a:prstGeom prst="rect">
            <a:avLst/>
          </a:prstGeom>
        </p:spPr>
        <p:txBody>
          <a:bodyPr wrap="square">
            <a:spAutoFit/>
          </a:bodyPr>
          <a:lstStyle/>
          <a:p>
            <a:pPr algn="ctr"/>
            <a:r>
              <a:rPr lang="zh-CN" altLang="en-US" sz="1705" b="1" dirty="0">
                <a:solidFill>
                  <a:srgbClr val="3475CD"/>
                </a:solidFill>
                <a:latin typeface="微软雅黑" panose="020B0503020204020204" pitchFamily="34" charset="-122"/>
                <a:ea typeface="微软雅黑" panose="020B0503020204020204" pitchFamily="34" charset="-122"/>
              </a:rPr>
              <a:t>数据汇聚</a:t>
            </a:r>
          </a:p>
          <a:p>
            <a:pPr algn="ctr"/>
            <a:r>
              <a:rPr lang="zh-CN" altLang="en-US" sz="1705" b="1" dirty="0">
                <a:solidFill>
                  <a:srgbClr val="3475CD"/>
                </a:solidFill>
                <a:latin typeface="微软雅黑" panose="020B0503020204020204" pitchFamily="34" charset="-122"/>
                <a:ea typeface="微软雅黑" panose="020B0503020204020204" pitchFamily="34" charset="-122"/>
              </a:rPr>
              <a:t>延时</a:t>
            </a:r>
            <a:r>
              <a:rPr lang="en-US" altLang="zh-CN" sz="1705" b="1" dirty="0">
                <a:solidFill>
                  <a:srgbClr val="3475CD"/>
                </a:solidFill>
                <a:latin typeface="微软雅黑" panose="020B0503020204020204" pitchFamily="34" charset="-122"/>
                <a:ea typeface="微软雅黑" panose="020B0503020204020204" pitchFamily="34" charset="-122"/>
              </a:rPr>
              <a:t>3-5</a:t>
            </a:r>
            <a:r>
              <a:rPr lang="zh-CN" altLang="en-US" sz="1705" b="1" dirty="0">
                <a:solidFill>
                  <a:srgbClr val="3475CD"/>
                </a:solidFill>
                <a:latin typeface="微软雅黑" panose="020B0503020204020204" pitchFamily="34" charset="-122"/>
                <a:ea typeface="微软雅黑" panose="020B0503020204020204" pitchFamily="34" charset="-122"/>
              </a:rPr>
              <a:t>秒</a:t>
            </a:r>
          </a:p>
        </p:txBody>
      </p:sp>
      <p:pic>
        <p:nvPicPr>
          <p:cNvPr id="2097261" name="图片 76"/>
          <p:cNvPicPr>
            <a:picLocks noChangeAspect="1"/>
          </p:cNvPicPr>
          <p:nvPr/>
        </p:nvPicPr>
        <p:blipFill>
          <a:blip r:embed="rId9"/>
          <a:stretch>
            <a:fillRect/>
          </a:stretch>
        </p:blipFill>
        <p:spPr>
          <a:xfrm>
            <a:off x="7304506" y="1009266"/>
            <a:ext cx="4319586" cy="5559144"/>
          </a:xfrm>
          <a:prstGeom prst="rect">
            <a:avLst/>
          </a:prstGeom>
        </p:spPr>
      </p:pic>
      <p:pic>
        <p:nvPicPr>
          <p:cNvPr id="2097262" name="图片 77"/>
          <p:cNvPicPr>
            <a:picLocks noChangeAspect="1"/>
          </p:cNvPicPr>
          <p:nvPr/>
        </p:nvPicPr>
        <p:blipFill>
          <a:blip r:embed="rId10"/>
          <a:stretch>
            <a:fillRect/>
          </a:stretch>
        </p:blipFill>
        <p:spPr>
          <a:xfrm>
            <a:off x="7438774" y="1750159"/>
            <a:ext cx="4051046" cy="636592"/>
          </a:xfrm>
          <a:prstGeom prst="rect">
            <a:avLst/>
          </a:prstGeom>
        </p:spPr>
      </p:pic>
      <p:pic>
        <p:nvPicPr>
          <p:cNvPr id="2097263" name="图片 78"/>
          <p:cNvPicPr>
            <a:picLocks noChangeAspect="1"/>
          </p:cNvPicPr>
          <p:nvPr/>
        </p:nvPicPr>
        <p:blipFill>
          <a:blip r:embed="rId11"/>
          <a:stretch>
            <a:fillRect/>
          </a:stretch>
        </p:blipFill>
        <p:spPr>
          <a:xfrm>
            <a:off x="7438773" y="3517690"/>
            <a:ext cx="4082743" cy="1008782"/>
          </a:xfrm>
          <a:prstGeom prst="rect">
            <a:avLst/>
          </a:prstGeom>
        </p:spPr>
      </p:pic>
      <p:pic>
        <p:nvPicPr>
          <p:cNvPr id="2097264" name="图片 79"/>
          <p:cNvPicPr>
            <a:picLocks noChangeAspect="1"/>
          </p:cNvPicPr>
          <p:nvPr/>
        </p:nvPicPr>
        <p:blipFill>
          <a:blip r:embed="rId12"/>
          <a:stretch>
            <a:fillRect/>
          </a:stretch>
        </p:blipFill>
        <p:spPr>
          <a:xfrm>
            <a:off x="8320397" y="5533711"/>
            <a:ext cx="2412628" cy="805570"/>
          </a:xfrm>
          <a:prstGeom prst="rect">
            <a:avLst/>
          </a:prstGeom>
        </p:spPr>
      </p:pic>
      <p:pic>
        <p:nvPicPr>
          <p:cNvPr id="2097265" name="图片 80"/>
          <p:cNvPicPr>
            <a:picLocks noChangeAspect="1"/>
          </p:cNvPicPr>
          <p:nvPr/>
        </p:nvPicPr>
        <p:blipFill>
          <a:blip r:embed="rId13"/>
          <a:stretch>
            <a:fillRect/>
          </a:stretch>
        </p:blipFill>
        <p:spPr>
          <a:xfrm>
            <a:off x="3746965" y="1819882"/>
            <a:ext cx="595818" cy="757510"/>
          </a:xfrm>
          <a:prstGeom prst="rect">
            <a:avLst/>
          </a:prstGeom>
        </p:spPr>
      </p:pic>
      <p:pic>
        <p:nvPicPr>
          <p:cNvPr id="2097266" name="图片 81"/>
          <p:cNvPicPr>
            <a:picLocks noChangeAspect="1"/>
          </p:cNvPicPr>
          <p:nvPr/>
        </p:nvPicPr>
        <p:blipFill>
          <a:blip r:embed="rId14"/>
          <a:stretch>
            <a:fillRect/>
          </a:stretch>
        </p:blipFill>
        <p:spPr>
          <a:xfrm>
            <a:off x="8764020" y="4799574"/>
            <a:ext cx="1327383" cy="592942"/>
          </a:xfrm>
          <a:prstGeom prst="rect">
            <a:avLst/>
          </a:prstGeom>
        </p:spPr>
      </p:pic>
      <p:pic>
        <p:nvPicPr>
          <p:cNvPr id="2097267" name="图片 82"/>
          <p:cNvPicPr>
            <a:picLocks noChangeAspect="1"/>
          </p:cNvPicPr>
          <p:nvPr/>
        </p:nvPicPr>
        <p:blipFill>
          <a:blip r:embed="rId15"/>
          <a:stretch>
            <a:fillRect/>
          </a:stretch>
        </p:blipFill>
        <p:spPr>
          <a:xfrm>
            <a:off x="7795173" y="2577391"/>
            <a:ext cx="3463076" cy="749546"/>
          </a:xfrm>
          <a:prstGeom prst="rect">
            <a:avLst/>
          </a:prstGeom>
        </p:spPr>
      </p:pic>
      <p:grpSp>
        <p:nvGrpSpPr>
          <p:cNvPr id="322" name="组合 22"/>
          <p:cNvGrpSpPr/>
          <p:nvPr/>
        </p:nvGrpSpPr>
        <p:grpSpPr bwMode="auto">
          <a:xfrm>
            <a:off x="349888" y="221558"/>
            <a:ext cx="263525" cy="393700"/>
            <a:chOff x="0" y="0"/>
            <a:chExt cx="213756" cy="427512"/>
          </a:xfrm>
        </p:grpSpPr>
        <p:sp>
          <p:nvSpPr>
            <p:cNvPr id="1049644" name="直接连接符 23"/>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645" name="直接连接符 24"/>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Tree>
  </p:cSld>
  <p:clrMapOvr>
    <a:masterClrMapping/>
  </p:clrMapOvr>
  <p:transition advTm="600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46" name="内容占位符 2"/>
          <p:cNvSpPr>
            <a:spLocks noGrp="1"/>
          </p:cNvSpPr>
          <p:nvPr>
            <p:ph idx="1"/>
          </p:nvPr>
        </p:nvSpPr>
        <p:spPr>
          <a:xfrm>
            <a:off x="8322266" y="1586303"/>
            <a:ext cx="2798170" cy="397070"/>
          </a:xfrm>
        </p:spPr>
        <p:txBody>
          <a:bodyPr>
            <a:normAutofit lnSpcReduction="10000"/>
          </a:bodyPr>
          <a:lstStyle/>
          <a:p>
            <a:pPr marL="0" indent="0">
              <a:buNone/>
            </a:pPr>
            <a:r>
              <a:rPr lang="zh-CN" altLang="en-US" dirty="0"/>
              <a:t>数据运维与监控</a:t>
            </a:r>
          </a:p>
        </p:txBody>
      </p:sp>
      <p:sp>
        <p:nvSpPr>
          <p:cNvPr id="1049647" name="标题 1"/>
          <p:cNvSpPr>
            <a:spLocks noGrp="1"/>
          </p:cNvSpPr>
          <p:nvPr>
            <p:ph type="title"/>
          </p:nvPr>
        </p:nvSpPr>
        <p:spPr>
          <a:xfrm>
            <a:off x="746623" y="146089"/>
            <a:ext cx="9347073" cy="563563"/>
          </a:xfrm>
        </p:spPr>
        <p:txBody>
          <a:bodyPr>
            <a:normAutofit fontScale="90000"/>
          </a:bodyPr>
          <a:lstStyle/>
          <a:p>
            <a:r>
              <a:rPr lang="zh-CN" altLang="en-US" dirty="0"/>
              <a:t>某公安厅警综大数据交换与治理案例</a:t>
            </a:r>
          </a:p>
        </p:txBody>
      </p:sp>
      <p:pic>
        <p:nvPicPr>
          <p:cNvPr id="2097268" name="图片 4"/>
          <p:cNvPicPr>
            <a:picLocks noChangeAspect="1"/>
          </p:cNvPicPr>
          <p:nvPr/>
        </p:nvPicPr>
        <p:blipFill>
          <a:blip r:embed="rId2"/>
          <a:srcRect/>
          <a:stretch>
            <a:fillRect/>
          </a:stretch>
        </p:blipFill>
        <p:spPr bwMode="auto">
          <a:xfrm>
            <a:off x="192673" y="1155539"/>
            <a:ext cx="7584726" cy="2332141"/>
          </a:xfrm>
          <a:prstGeom prst="rect">
            <a:avLst/>
          </a:prstGeom>
          <a:noFill/>
          <a:ln>
            <a:noFill/>
          </a:ln>
        </p:spPr>
      </p:pic>
      <p:pic>
        <p:nvPicPr>
          <p:cNvPr id="2097269" name="图片 5"/>
          <p:cNvPicPr>
            <a:picLocks noChangeAspect="1"/>
          </p:cNvPicPr>
          <p:nvPr/>
        </p:nvPicPr>
        <p:blipFill>
          <a:blip r:embed="rId3"/>
          <a:srcRect/>
          <a:stretch>
            <a:fillRect/>
          </a:stretch>
        </p:blipFill>
        <p:spPr bwMode="auto">
          <a:xfrm>
            <a:off x="1079863" y="3633744"/>
            <a:ext cx="5562086" cy="2800666"/>
          </a:xfrm>
          <a:prstGeom prst="rect">
            <a:avLst/>
          </a:prstGeom>
          <a:noFill/>
          <a:ln>
            <a:noFill/>
          </a:ln>
        </p:spPr>
      </p:pic>
      <p:pic>
        <p:nvPicPr>
          <p:cNvPr id="2097270" name="图片 6"/>
          <p:cNvPicPr>
            <a:picLocks noChangeAspect="1"/>
          </p:cNvPicPr>
          <p:nvPr/>
        </p:nvPicPr>
        <p:blipFill>
          <a:blip r:embed="rId4"/>
          <a:srcRect/>
          <a:stretch>
            <a:fillRect/>
          </a:stretch>
        </p:blipFill>
        <p:spPr bwMode="auto">
          <a:xfrm>
            <a:off x="7887235" y="2552377"/>
            <a:ext cx="3668233" cy="3606544"/>
          </a:xfrm>
          <a:prstGeom prst="rect">
            <a:avLst/>
          </a:prstGeom>
          <a:noFill/>
          <a:ln>
            <a:noFill/>
          </a:ln>
        </p:spPr>
      </p:pic>
      <p:grpSp>
        <p:nvGrpSpPr>
          <p:cNvPr id="324" name="组合 7"/>
          <p:cNvGrpSpPr/>
          <p:nvPr/>
        </p:nvGrpSpPr>
        <p:grpSpPr bwMode="auto">
          <a:xfrm>
            <a:off x="349888" y="221558"/>
            <a:ext cx="263525" cy="393700"/>
            <a:chOff x="0" y="0"/>
            <a:chExt cx="213756" cy="427512"/>
          </a:xfrm>
        </p:grpSpPr>
        <p:sp>
          <p:nvSpPr>
            <p:cNvPr id="1049648" name="直接连接符 8"/>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9649" name="直接连接符 9"/>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Tree>
  </p:cSld>
  <p:clrMapOvr>
    <a:masterClrMapping/>
  </p:clrMapOvr>
  <p:transition advTm="6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97268"/>
                                        </p:tgtEl>
                                        <p:attrNameLst>
                                          <p:attrName>style.visibility</p:attrName>
                                        </p:attrNameLst>
                                      </p:cBhvr>
                                      <p:to>
                                        <p:strVal val="visible"/>
                                      </p:to>
                                    </p:set>
                                    <p:animEffect transition="in" filter="fade">
                                      <p:cBhvr>
                                        <p:cTn id="7" dur="1000"/>
                                        <p:tgtEl>
                                          <p:spTgt spid="2097268"/>
                                        </p:tgtEl>
                                      </p:cBhvr>
                                    </p:animEffect>
                                    <p:anim calcmode="lin" valueType="num">
                                      <p:cBhvr>
                                        <p:cTn id="8" dur="1000" fill="hold"/>
                                        <p:tgtEl>
                                          <p:spTgt spid="2097268"/>
                                        </p:tgtEl>
                                        <p:attrNameLst>
                                          <p:attrName>ppt_x</p:attrName>
                                        </p:attrNameLst>
                                      </p:cBhvr>
                                      <p:tavLst>
                                        <p:tav tm="0">
                                          <p:val>
                                            <p:strVal val="#ppt_x"/>
                                          </p:val>
                                        </p:tav>
                                        <p:tav tm="100000">
                                          <p:val>
                                            <p:strVal val="#ppt_x"/>
                                          </p:val>
                                        </p:tav>
                                      </p:tavLst>
                                    </p:anim>
                                    <p:anim calcmode="lin" valueType="num">
                                      <p:cBhvr>
                                        <p:cTn id="9" dur="1000" fill="hold"/>
                                        <p:tgtEl>
                                          <p:spTgt spid="20972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97269"/>
                                        </p:tgtEl>
                                        <p:attrNameLst>
                                          <p:attrName>style.visibility</p:attrName>
                                        </p:attrNameLst>
                                      </p:cBhvr>
                                      <p:to>
                                        <p:strVal val="visible"/>
                                      </p:to>
                                    </p:set>
                                    <p:animEffect transition="in" filter="fade">
                                      <p:cBhvr>
                                        <p:cTn id="14" dur="1000"/>
                                        <p:tgtEl>
                                          <p:spTgt spid="2097269"/>
                                        </p:tgtEl>
                                      </p:cBhvr>
                                    </p:animEffect>
                                    <p:anim calcmode="lin" valueType="num">
                                      <p:cBhvr>
                                        <p:cTn id="15" dur="1000" fill="hold"/>
                                        <p:tgtEl>
                                          <p:spTgt spid="2097269"/>
                                        </p:tgtEl>
                                        <p:attrNameLst>
                                          <p:attrName>ppt_x</p:attrName>
                                        </p:attrNameLst>
                                      </p:cBhvr>
                                      <p:tavLst>
                                        <p:tav tm="0">
                                          <p:val>
                                            <p:strVal val="#ppt_x"/>
                                          </p:val>
                                        </p:tav>
                                        <p:tav tm="100000">
                                          <p:val>
                                            <p:strVal val="#ppt_x"/>
                                          </p:val>
                                        </p:tav>
                                      </p:tavLst>
                                    </p:anim>
                                    <p:anim calcmode="lin" valueType="num">
                                      <p:cBhvr>
                                        <p:cTn id="16" dur="1000" fill="hold"/>
                                        <p:tgtEl>
                                          <p:spTgt spid="209726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097270"/>
                                        </p:tgtEl>
                                        <p:attrNameLst>
                                          <p:attrName>style.visibility</p:attrName>
                                        </p:attrNameLst>
                                      </p:cBhvr>
                                      <p:to>
                                        <p:strVal val="visible"/>
                                      </p:to>
                                    </p:set>
                                    <p:animEffect transition="in" filter="fade">
                                      <p:cBhvr>
                                        <p:cTn id="21" dur="1000"/>
                                        <p:tgtEl>
                                          <p:spTgt spid="2097270"/>
                                        </p:tgtEl>
                                      </p:cBhvr>
                                    </p:animEffect>
                                    <p:anim calcmode="lin" valueType="num">
                                      <p:cBhvr>
                                        <p:cTn id="22" dur="1000" fill="hold"/>
                                        <p:tgtEl>
                                          <p:spTgt spid="2097270"/>
                                        </p:tgtEl>
                                        <p:attrNameLst>
                                          <p:attrName>ppt_x</p:attrName>
                                        </p:attrNameLst>
                                      </p:cBhvr>
                                      <p:tavLst>
                                        <p:tav tm="0">
                                          <p:val>
                                            <p:strVal val="#ppt_x"/>
                                          </p:val>
                                        </p:tav>
                                        <p:tav tm="100000">
                                          <p:val>
                                            <p:strVal val="#ppt_x"/>
                                          </p:val>
                                        </p:tav>
                                      </p:tavLst>
                                    </p:anim>
                                    <p:anim calcmode="lin" valueType="num">
                                      <p:cBhvr>
                                        <p:cTn id="23" dur="1000" fill="hold"/>
                                        <p:tgtEl>
                                          <p:spTgt spid="20972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55" name="标题 1"/>
          <p:cNvSpPr>
            <a:spLocks noGrp="1"/>
          </p:cNvSpPr>
          <p:nvPr>
            <p:ph type="title" idx="13"/>
            <p:custDataLst>
              <p:tags r:id="rId2"/>
            </p:custDataLst>
          </p:nvPr>
        </p:nvSpPr>
        <p:spPr/>
        <p:txBody>
          <a:bodyPr/>
          <a:lstStyle/>
          <a:p>
            <a:r>
              <a:rPr lang="zh-CN" altLang="en-US" dirty="0"/>
              <a:t>谢谢聆听</a:t>
            </a: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2" name="TextBox 64"/>
          <p:cNvSpPr>
            <a:spLocks noChangeArrowheads="1"/>
          </p:cNvSpPr>
          <p:nvPr/>
        </p:nvSpPr>
        <p:spPr bwMode="auto">
          <a:xfrm>
            <a:off x="2115796" y="932713"/>
            <a:ext cx="8344650" cy="76835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二</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en-US"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大</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数据治理方案</a:t>
            </a:r>
            <a:endParaRPr lang="zh-CN" altLang="en-US" sz="4000" b="1" dirty="0">
              <a:solidFill>
                <a:srgbClr val="FF0000"/>
              </a:solidFill>
              <a:latin typeface="AvantGarde LT Book" pitchFamily="2" charset="0"/>
              <a:ea typeface="方正兰亭黑_GBK" pitchFamily="2" charset="-122"/>
              <a:sym typeface="Arial" panose="020B0604020202020204" pitchFamily="34" charset="0"/>
            </a:endParaRPr>
          </a:p>
        </p:txBody>
      </p:sp>
      <p:sp>
        <p:nvSpPr>
          <p:cNvPr id="1048703" name="直接连接符 25"/>
          <p:cNvSpPr>
            <a:spLocks noChangeShapeType="1"/>
          </p:cNvSpPr>
          <p:nvPr/>
        </p:nvSpPr>
        <p:spPr bwMode="auto">
          <a:xfrm flipV="1">
            <a:off x="2115796" y="1636995"/>
            <a:ext cx="8073231" cy="30869"/>
          </a:xfrm>
          <a:prstGeom prst="line">
            <a:avLst/>
          </a:prstGeom>
          <a:noFill/>
          <a:ln w="19050">
            <a:solidFill>
              <a:schemeClr val="accent2"/>
            </a:solidFill>
            <a:bevel/>
          </a:ln>
        </p:spPr>
        <p:txBody>
          <a:bodyPr/>
          <a:lstStyle/>
          <a:p>
            <a:endParaRPr lang="zh-CN" altLang="en-US">
              <a:solidFill>
                <a:srgbClr val="002060"/>
              </a:solidFill>
            </a:endParaRPr>
          </a:p>
        </p:txBody>
      </p:sp>
      <p:sp>
        <p:nvSpPr>
          <p:cNvPr id="1048704" name="直接连接符 27"/>
          <p:cNvSpPr>
            <a:spLocks noChangeShapeType="1"/>
          </p:cNvSpPr>
          <p:nvPr/>
        </p:nvSpPr>
        <p:spPr bwMode="auto">
          <a:xfrm>
            <a:off x="4683917" y="2576862"/>
            <a:ext cx="5299916" cy="9331"/>
          </a:xfrm>
          <a:prstGeom prst="line">
            <a:avLst/>
          </a:prstGeom>
          <a:noFill/>
          <a:ln w="19050">
            <a:solidFill>
              <a:schemeClr val="accent2"/>
            </a:solidFill>
            <a:bevel/>
          </a:ln>
        </p:spPr>
        <p:txBody>
          <a:bodyPr/>
          <a:lstStyle/>
          <a:p>
            <a:endParaRPr lang="zh-CN" altLang="en-US" sz="1600" dirty="0">
              <a:solidFill>
                <a:srgbClr val="002060"/>
              </a:solidFill>
            </a:endParaRPr>
          </a:p>
        </p:txBody>
      </p:sp>
      <p:sp>
        <p:nvSpPr>
          <p:cNvPr id="1048705" name="直接连接符 33"/>
          <p:cNvSpPr>
            <a:spLocks noChangeShapeType="1"/>
          </p:cNvSpPr>
          <p:nvPr/>
        </p:nvSpPr>
        <p:spPr bwMode="auto">
          <a:xfrm flipV="1">
            <a:off x="4693285" y="1667510"/>
            <a:ext cx="635" cy="4587240"/>
          </a:xfrm>
          <a:prstGeom prst="line">
            <a:avLst/>
          </a:prstGeom>
          <a:noFill/>
          <a:ln w="19050">
            <a:solidFill>
              <a:schemeClr val="accent2"/>
            </a:solidFill>
            <a:bevel/>
          </a:ln>
        </p:spPr>
        <p:txBody>
          <a:bodyPr/>
          <a:lstStyle/>
          <a:p>
            <a:endParaRPr lang="zh-CN" altLang="en-US">
              <a:solidFill>
                <a:srgbClr val="002060"/>
              </a:solidFill>
            </a:endParaRPr>
          </a:p>
        </p:txBody>
      </p:sp>
      <p:sp>
        <p:nvSpPr>
          <p:cNvPr id="1048706" name="直接连接符 35"/>
          <p:cNvSpPr>
            <a:spLocks noChangeShapeType="1"/>
          </p:cNvSpPr>
          <p:nvPr/>
        </p:nvSpPr>
        <p:spPr bwMode="auto">
          <a:xfrm flipV="1">
            <a:off x="4683281" y="3483885"/>
            <a:ext cx="5317251"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707" name="直接连接符 36"/>
          <p:cNvSpPr>
            <a:spLocks noChangeShapeType="1"/>
          </p:cNvSpPr>
          <p:nvPr/>
        </p:nvSpPr>
        <p:spPr bwMode="auto">
          <a:xfrm flipV="1">
            <a:off x="4676298" y="4024138"/>
            <a:ext cx="5317250" cy="4"/>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708" name="TextBox 64"/>
          <p:cNvSpPr>
            <a:spLocks noChangeArrowheads="1"/>
          </p:cNvSpPr>
          <p:nvPr/>
        </p:nvSpPr>
        <p:spPr bwMode="auto">
          <a:xfrm>
            <a:off x="5254870" y="2213526"/>
            <a:ext cx="3652394"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2.2  </a:t>
            </a:r>
            <a:r>
              <a:rPr lang="en-US"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数据采集交换平台</a:t>
            </a:r>
            <a:endParaRPr lang="zh-CN" altLang="en-US" sz="1600" b="1" dirty="0">
              <a:solidFill>
                <a:srgbClr val="002060"/>
              </a:solidFill>
              <a:latin typeface="AvantGarde LT Book" pitchFamily="2" charset="0"/>
              <a:ea typeface="方正兰亭黑_GBK" pitchFamily="2" charset="-122"/>
              <a:sym typeface="Arial" panose="020B0604020202020204" pitchFamily="34" charset="0"/>
            </a:endParaRPr>
          </a:p>
        </p:txBody>
      </p:sp>
      <p:sp>
        <p:nvSpPr>
          <p:cNvPr id="1048709" name="TextBox 64"/>
          <p:cNvSpPr>
            <a:spLocks noChangeArrowheads="1"/>
          </p:cNvSpPr>
          <p:nvPr/>
        </p:nvSpPr>
        <p:spPr bwMode="auto">
          <a:xfrm>
            <a:off x="5257410" y="3192696"/>
            <a:ext cx="391105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2.4 </a:t>
            </a:r>
            <a:r>
              <a:rPr lang="en-US"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大</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数据资产管理平台</a:t>
            </a:r>
            <a:endParaRPr lang="zh-CN" altLang="en-US" sz="1600" b="1" dirty="0">
              <a:solidFill>
                <a:srgbClr val="002060"/>
              </a:solidFill>
              <a:latin typeface="AvantGarde LT Book" pitchFamily="2" charset="0"/>
              <a:ea typeface="方正兰亭黑_GBK" pitchFamily="2" charset="-122"/>
              <a:sym typeface="Arial" panose="020B0604020202020204" pitchFamily="34" charset="0"/>
            </a:endParaRPr>
          </a:p>
        </p:txBody>
      </p:sp>
      <p:sp>
        <p:nvSpPr>
          <p:cNvPr id="1048710" name="直接连接符 40"/>
          <p:cNvSpPr>
            <a:spLocks noChangeShapeType="1"/>
          </p:cNvSpPr>
          <p:nvPr/>
        </p:nvSpPr>
        <p:spPr bwMode="auto">
          <a:xfrm flipV="1">
            <a:off x="4683916" y="3044026"/>
            <a:ext cx="5317283"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711" name="TextBox 64"/>
          <p:cNvSpPr>
            <a:spLocks noChangeArrowheads="1"/>
          </p:cNvSpPr>
          <p:nvPr/>
        </p:nvSpPr>
        <p:spPr bwMode="auto">
          <a:xfrm>
            <a:off x="5254870" y="2703111"/>
            <a:ext cx="3441386"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2.3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大数据处理平台</a:t>
            </a:r>
            <a:endParaRPr lang="zh-CN" altLang="en-US" sz="1600" b="1" dirty="0">
              <a:solidFill>
                <a:srgbClr val="002060"/>
              </a:solidFill>
              <a:latin typeface="AvantGarde LT Book" pitchFamily="2" charset="0"/>
              <a:ea typeface="方正兰亭黑_GBK" pitchFamily="2" charset="-122"/>
              <a:sym typeface="Arial" panose="020B0604020202020204" pitchFamily="34" charset="0"/>
            </a:endParaRPr>
          </a:p>
        </p:txBody>
      </p:sp>
      <p:sp>
        <p:nvSpPr>
          <p:cNvPr id="1048712" name="直接连接符 42"/>
          <p:cNvSpPr>
            <a:spLocks noChangeShapeType="1"/>
          </p:cNvSpPr>
          <p:nvPr/>
        </p:nvSpPr>
        <p:spPr bwMode="auto">
          <a:xfrm>
            <a:off x="4683917" y="2125571"/>
            <a:ext cx="5299916" cy="934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713" name="TextBox 64"/>
          <p:cNvSpPr>
            <a:spLocks noChangeArrowheads="1"/>
          </p:cNvSpPr>
          <p:nvPr/>
        </p:nvSpPr>
        <p:spPr bwMode="auto">
          <a:xfrm>
            <a:off x="5240620" y="1683196"/>
            <a:ext cx="4387894"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2.1 </a:t>
            </a:r>
            <a:r>
              <a:rPr lang="en-US" altLang="en-US"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大</a:t>
            </a:r>
            <a:r>
              <a:rPr lang="zh-CN" altLang="en-US"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数据整体架构</a:t>
            </a:r>
            <a:endParaRPr lang="zh-CN" altLang="en-US" sz="2400" b="1" dirty="0">
              <a:solidFill>
                <a:srgbClr val="FF0000"/>
              </a:solidFill>
              <a:latin typeface="AvantGarde LT Book" pitchFamily="2" charset="0"/>
              <a:ea typeface="方正兰亭黑_GBK" pitchFamily="2" charset="-122"/>
              <a:sym typeface="Arial" panose="020B0604020202020204" pitchFamily="34" charset="0"/>
            </a:endParaRPr>
          </a:p>
        </p:txBody>
      </p:sp>
      <p:sp>
        <p:nvSpPr>
          <p:cNvPr id="1048714" name="直接连接符 36"/>
          <p:cNvSpPr>
            <a:spLocks noChangeShapeType="1"/>
          </p:cNvSpPr>
          <p:nvPr/>
        </p:nvSpPr>
        <p:spPr bwMode="auto">
          <a:xfrm flipV="1">
            <a:off x="4676933" y="450200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715" name="TextBox 64"/>
          <p:cNvSpPr>
            <a:spLocks noChangeArrowheads="1"/>
          </p:cNvSpPr>
          <p:nvPr/>
        </p:nvSpPr>
        <p:spPr bwMode="auto">
          <a:xfrm>
            <a:off x="5271379" y="3682281"/>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2.5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数据交换平台</a:t>
            </a:r>
          </a:p>
        </p:txBody>
      </p:sp>
      <p:sp>
        <p:nvSpPr>
          <p:cNvPr id="1048716" name="直接连接符 36"/>
          <p:cNvSpPr>
            <a:spLocks noChangeShapeType="1"/>
          </p:cNvSpPr>
          <p:nvPr/>
        </p:nvSpPr>
        <p:spPr bwMode="auto">
          <a:xfrm flipV="1">
            <a:off x="4683918" y="506651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717" name="TextBox 64"/>
          <p:cNvSpPr>
            <a:spLocks noChangeArrowheads="1"/>
          </p:cNvSpPr>
          <p:nvPr/>
        </p:nvSpPr>
        <p:spPr bwMode="auto">
          <a:xfrm>
            <a:off x="5307574" y="417186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2.6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接口运维平台</a:t>
            </a:r>
            <a:endPar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8718" name="直接连接符 36"/>
          <p:cNvSpPr>
            <a:spLocks noChangeShapeType="1"/>
          </p:cNvSpPr>
          <p:nvPr/>
        </p:nvSpPr>
        <p:spPr bwMode="auto">
          <a:xfrm flipV="1">
            <a:off x="4687093" y="557515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719" name="TextBox 64"/>
          <p:cNvSpPr>
            <a:spLocks noChangeArrowheads="1"/>
          </p:cNvSpPr>
          <p:nvPr/>
        </p:nvSpPr>
        <p:spPr bwMode="auto">
          <a:xfrm>
            <a:off x="5277729" y="4661451"/>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2.7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分析挖掘</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8720" name="直接连接符 36"/>
          <p:cNvSpPr>
            <a:spLocks noChangeShapeType="1"/>
          </p:cNvSpPr>
          <p:nvPr/>
        </p:nvSpPr>
        <p:spPr bwMode="auto">
          <a:xfrm flipV="1">
            <a:off x="4693443" y="612315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721" name="TextBox 64"/>
          <p:cNvSpPr>
            <a:spLocks noChangeArrowheads="1"/>
          </p:cNvSpPr>
          <p:nvPr/>
        </p:nvSpPr>
        <p:spPr bwMode="auto">
          <a:xfrm>
            <a:off x="5297414" y="515103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2.8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大数据智能平台 </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8722" name="文本框 9"/>
          <p:cNvSpPr txBox="1"/>
          <p:nvPr/>
        </p:nvSpPr>
        <p:spPr>
          <a:xfrm>
            <a:off x="5315585" y="5640621"/>
            <a:ext cx="2116285" cy="615553"/>
          </a:xfrm>
          <a:prstGeom prst="rect">
            <a:avLst/>
          </a:prstGeom>
          <a:noFill/>
        </p:spPr>
        <p:txBody>
          <a:bodyPr wrap="none" rtlCol="0" anchor="t">
            <a:spAutoFit/>
          </a:bodyPr>
          <a:lstStyle/>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.9</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决策</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en-US" altLang="zh-CN"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dirty="0"/>
          </a:p>
        </p:txBody>
      </p:sp>
    </p:spTree>
  </p:cSld>
  <p:clrMapOvr>
    <a:masterClrMapping/>
  </p:clrMapOvr>
  <p:transition advTm="60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3" name="文本框 2"/>
          <p:cNvSpPr txBox="1"/>
          <p:nvPr/>
        </p:nvSpPr>
        <p:spPr>
          <a:xfrm>
            <a:off x="636834" y="1415798"/>
            <a:ext cx="11324590" cy="4801314"/>
          </a:xfrm>
          <a:prstGeom prst="rect">
            <a:avLst/>
          </a:prstGeom>
          <a:noFill/>
        </p:spPr>
        <p:txBody>
          <a:bodyPr wrap="square" rtlCol="0">
            <a:spAutoFit/>
          </a:bodyPr>
          <a:lstStyle/>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zh-CN" altLang="en-US" dirty="0"/>
              <a:t> </a:t>
            </a:r>
          </a:p>
        </p:txBody>
      </p:sp>
      <p:sp>
        <p:nvSpPr>
          <p:cNvPr id="1048724" name="标题 1"/>
          <p:cNvSpPr txBox="1"/>
          <p:nvPr/>
        </p:nvSpPr>
        <p:spPr bwMode="black">
          <a:xfrm>
            <a:off x="712584" y="-128004"/>
            <a:ext cx="11173090" cy="838200"/>
          </a:xfrm>
          <a:prstGeom prst="rect">
            <a:avLst/>
          </a:prstGeom>
          <a:noFill/>
          <a:ln w="9525">
            <a:noFill/>
            <a:miter lim="800000"/>
          </a:ln>
        </p:spPr>
        <p:txBody>
          <a:bodyPr vert="horz" wrap="square" lIns="91419" tIns="45710" rIns="91419" bIns="45710" numCol="1" anchor="b" anchorCtr="0" compatLnSpc="1"/>
          <a:lstStyle>
            <a:lvl1pPr algn="l" rtl="0" eaLnBrk="1" fontAlgn="base" hangingPunct="1">
              <a:lnSpc>
                <a:spcPct val="90000"/>
              </a:lnSpc>
              <a:spcBef>
                <a:spcPct val="0"/>
              </a:spcBef>
              <a:spcAft>
                <a:spcPct val="0"/>
              </a:spcAft>
              <a:defRPr sz="2800" b="1" baseline="0">
                <a:solidFill>
                  <a:schemeClr val="tx1"/>
                </a:solidFill>
                <a:latin typeface="+mj-lt"/>
                <a:ea typeface="+mj-ea"/>
                <a:cs typeface="+mj-cs"/>
              </a:defRPr>
            </a:lvl1pPr>
            <a:lvl2pPr algn="l" rtl="0" eaLnBrk="1" fontAlgn="base" hangingPunct="1">
              <a:spcBef>
                <a:spcPct val="0"/>
              </a:spcBef>
              <a:spcAft>
                <a:spcPct val="0"/>
              </a:spcAft>
              <a:defRPr sz="2800" b="1">
                <a:solidFill>
                  <a:schemeClr val="bg1"/>
                </a:solidFill>
                <a:latin typeface="Arial" panose="020B0604020202020204" pitchFamily="34" charset="0"/>
              </a:defRPr>
            </a:lvl2pPr>
            <a:lvl3pPr algn="l" rtl="0" eaLnBrk="1" fontAlgn="base" hangingPunct="1">
              <a:spcBef>
                <a:spcPct val="0"/>
              </a:spcBef>
              <a:spcAft>
                <a:spcPct val="0"/>
              </a:spcAft>
              <a:defRPr sz="2800" b="1">
                <a:solidFill>
                  <a:schemeClr val="bg1"/>
                </a:solidFill>
                <a:latin typeface="Arial" panose="020B0604020202020204" pitchFamily="34" charset="0"/>
              </a:defRPr>
            </a:lvl3pPr>
            <a:lvl4pPr algn="l" rtl="0" eaLnBrk="1" fontAlgn="base" hangingPunct="1">
              <a:spcBef>
                <a:spcPct val="0"/>
              </a:spcBef>
              <a:spcAft>
                <a:spcPct val="0"/>
              </a:spcAft>
              <a:defRPr sz="2800" b="1">
                <a:solidFill>
                  <a:schemeClr val="bg1"/>
                </a:solidFill>
                <a:latin typeface="Arial" panose="020B0604020202020204" pitchFamily="34" charset="0"/>
              </a:defRPr>
            </a:lvl4pPr>
            <a:lvl5pPr algn="l" rtl="0" eaLnBrk="1" fontAlgn="base" hangingPunct="1">
              <a:spcBef>
                <a:spcPct val="0"/>
              </a:spcBef>
              <a:spcAft>
                <a:spcPct val="0"/>
              </a:spcAft>
              <a:defRPr sz="2800" b="1">
                <a:solidFill>
                  <a:schemeClr val="bg1"/>
                </a:solidFill>
                <a:latin typeface="Arial" panose="020B0604020202020204" pitchFamily="34" charset="0"/>
              </a:defRPr>
            </a:lvl5pPr>
            <a:lvl6pPr marL="457200" algn="l" rtl="0" eaLnBrk="1" fontAlgn="base" hangingPunct="1">
              <a:spcBef>
                <a:spcPct val="0"/>
              </a:spcBef>
              <a:spcAft>
                <a:spcPct val="0"/>
              </a:spcAft>
              <a:defRPr sz="2800" b="1">
                <a:solidFill>
                  <a:schemeClr val="bg1"/>
                </a:solidFill>
                <a:latin typeface="Arial" panose="020B0604020202020204" pitchFamily="34" charset="0"/>
              </a:defRPr>
            </a:lvl6pPr>
            <a:lvl7pPr marL="914400" algn="l" rtl="0" eaLnBrk="1" fontAlgn="base" hangingPunct="1">
              <a:spcBef>
                <a:spcPct val="0"/>
              </a:spcBef>
              <a:spcAft>
                <a:spcPct val="0"/>
              </a:spcAft>
              <a:defRPr sz="2800" b="1">
                <a:solidFill>
                  <a:schemeClr val="bg1"/>
                </a:solidFill>
                <a:latin typeface="Arial" panose="020B0604020202020204" pitchFamily="34" charset="0"/>
              </a:defRPr>
            </a:lvl7pPr>
            <a:lvl8pPr marL="1371600" algn="l" rtl="0" eaLnBrk="1" fontAlgn="base" hangingPunct="1">
              <a:spcBef>
                <a:spcPct val="0"/>
              </a:spcBef>
              <a:spcAft>
                <a:spcPct val="0"/>
              </a:spcAft>
              <a:defRPr sz="2800" b="1">
                <a:solidFill>
                  <a:schemeClr val="bg1"/>
                </a:solidFill>
                <a:latin typeface="Arial" panose="020B0604020202020204" pitchFamily="34" charset="0"/>
              </a:defRPr>
            </a:lvl8pPr>
            <a:lvl9pPr marL="1828165" algn="l" rtl="0" eaLnBrk="1" fontAlgn="base" hangingPunct="1">
              <a:spcBef>
                <a:spcPct val="0"/>
              </a:spcBef>
              <a:spcAft>
                <a:spcPct val="0"/>
              </a:spcAft>
              <a:defRPr sz="2800" b="1">
                <a:solidFill>
                  <a:schemeClr val="bg1"/>
                </a:solidFill>
                <a:latin typeface="Arial" panose="020B0604020202020204" pitchFamily="34" charset="0"/>
              </a:defRPr>
            </a:lvl9pPr>
          </a:lstStyle>
          <a:p>
            <a:r>
              <a:rPr kumimoji="1" lang="en-US" altLang="en-US" sz="3200" b="0" dirty="0">
                <a:latin typeface="微软雅黑" panose="020B0503020204020204" pitchFamily="34" charset="-122"/>
                <a:ea typeface="微软雅黑" panose="020B0503020204020204" pitchFamily="34" charset="-122"/>
              </a:rPr>
              <a:t> </a:t>
            </a:r>
            <a:r>
              <a:rPr kumimoji="1" lang="zh-CN" altLang="en-US" sz="3200" b="0" dirty="0">
                <a:latin typeface="微软雅黑" panose="020B0503020204020204" pitchFamily="34" charset="-122"/>
                <a:ea typeface="微软雅黑" panose="020B0503020204020204" pitchFamily="34" charset="-122"/>
              </a:rPr>
              <a:t>大数据</a:t>
            </a:r>
            <a:r>
              <a:rPr kumimoji="1" lang="en-US" altLang="en-US" sz="3200" b="0" dirty="0">
                <a:latin typeface="微软雅黑" panose="020B0503020204020204" pitchFamily="34" charset="-122"/>
                <a:ea typeface="微软雅黑" panose="020B0503020204020204" pitchFamily="34" charset="-122"/>
              </a:rPr>
              <a:t>整体</a:t>
            </a:r>
            <a:r>
              <a:rPr kumimoji="1" lang="zh-CN" altLang="en-US" sz="3200" b="0" dirty="0">
                <a:latin typeface="微软雅黑" panose="020B0503020204020204" pitchFamily="34" charset="-122"/>
                <a:ea typeface="微软雅黑" panose="020B0503020204020204" pitchFamily="34" charset="-122"/>
              </a:rPr>
              <a:t>架构</a:t>
            </a:r>
          </a:p>
        </p:txBody>
      </p:sp>
      <p:grpSp>
        <p:nvGrpSpPr>
          <p:cNvPr id="144" name="组合 11"/>
          <p:cNvGrpSpPr/>
          <p:nvPr/>
        </p:nvGrpSpPr>
        <p:grpSpPr bwMode="auto">
          <a:xfrm>
            <a:off x="349888" y="221558"/>
            <a:ext cx="263525" cy="393700"/>
            <a:chOff x="0" y="0"/>
            <a:chExt cx="213756" cy="427512"/>
          </a:xfrm>
        </p:grpSpPr>
        <p:sp>
          <p:nvSpPr>
            <p:cNvPr id="1048725" name="直接连接符 12"/>
            <p:cNvSpPr>
              <a:spLocks noChangeShapeType="1"/>
            </p:cNvSpPr>
            <p:nvPr/>
          </p:nvSpPr>
          <p:spPr bwMode="auto">
            <a:xfrm>
              <a:off x="0" y="0"/>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sp>
          <p:nvSpPr>
            <p:cNvPr id="1048726" name="直接连接符 13"/>
            <p:cNvSpPr>
              <a:spLocks noChangeShapeType="1"/>
            </p:cNvSpPr>
            <p:nvPr/>
          </p:nvSpPr>
          <p:spPr bwMode="auto">
            <a:xfrm flipH="1">
              <a:off x="0" y="213756"/>
              <a:ext cx="213756" cy="213756"/>
            </a:xfrm>
            <a:prstGeom prst="line">
              <a:avLst/>
            </a:prstGeom>
            <a:noFill/>
            <a:ln w="19050">
              <a:solidFill>
                <a:schemeClr val="accent2"/>
              </a:solidFill>
              <a:bevel/>
              <a:headEnd type="oval" w="med" len="med"/>
              <a:tailEnd type="oval" w="lg" len="lg"/>
            </a:ln>
          </p:spPr>
          <p:txBody>
            <a:bodyPr/>
            <a:lstStyle/>
            <a:p>
              <a:endParaRPr lang="zh-CN" altLang="en-US">
                <a:solidFill>
                  <a:srgbClr val="002060"/>
                </a:solidFill>
              </a:endParaRPr>
            </a:p>
          </p:txBody>
        </p:sp>
      </p:grpSp>
      <p:sp>
        <p:nvSpPr>
          <p:cNvPr id="1048727" name="文本框 14"/>
          <p:cNvSpPr txBox="1"/>
          <p:nvPr/>
        </p:nvSpPr>
        <p:spPr>
          <a:xfrm>
            <a:off x="8582660" y="1363655"/>
            <a:ext cx="3302661" cy="4061460"/>
          </a:xfrm>
          <a:prstGeom prst="rect">
            <a:avLst/>
          </a:prstGeom>
          <a:solidFill>
            <a:schemeClr val="accent1">
              <a:lumMod val="20000"/>
              <a:lumOff val="80000"/>
              <a:alpha val="87000"/>
            </a:schemeClr>
          </a:solidFill>
        </p:spPr>
        <p:txBody>
          <a:bodyPr wrap="square" rtlCol="0">
            <a:spAutoFit/>
          </a:bodyPr>
          <a:lstStyle/>
          <a:p>
            <a:pPr marL="180340" indent="-180340"/>
            <a:endParaRPr lang="zh-CN" altLang="en-US" b="1" dirty="0">
              <a:latin typeface="微软雅黑 Light" panose="020B0502040204020203" pitchFamily="34" charset="-122"/>
              <a:ea typeface="微软雅黑 Light" panose="020B0502040204020203" pitchFamily="34" charset="-122"/>
              <a:cs typeface="黑体" panose="02010609060101010101" charset="-122"/>
              <a:sym typeface="+mn-ea"/>
            </a:endParaRPr>
          </a:p>
          <a:p>
            <a:pPr marL="285750" indent="-285750">
              <a:buFont typeface="Arial" panose="020B0604020202020204" pitchFamily="34" charset="0"/>
              <a:buChar char="•"/>
            </a:pPr>
            <a:r>
              <a:rPr lang="zh-CN" altLang="en-US" sz="1600" dirty="0">
                <a:solidFill>
                  <a:srgbClr val="FF0000"/>
                </a:solidFill>
                <a:latin typeface="微软雅黑 Light" panose="020B0502040204020203" pitchFamily="34" charset="-122"/>
                <a:ea typeface="微软雅黑 Light" panose="020B0502040204020203" pitchFamily="34" charset="-122"/>
                <a:cs typeface="黑体" panose="02010609060101010101" charset="-122"/>
                <a:sym typeface="+mn-ea"/>
              </a:rPr>
              <a:t>数据湖是经过治理和整合的数据最佳存放环节</a:t>
            </a:r>
            <a:endParaRPr lang="en-US" altLang="zh-CN" sz="1600" dirty="0">
              <a:solidFill>
                <a:srgbClr val="FF0000"/>
              </a:solidFill>
              <a:latin typeface="微软雅黑 Light" panose="020B0502040204020203" pitchFamily="34" charset="-122"/>
              <a:ea typeface="微软雅黑 Light" panose="020B0502040204020203" pitchFamily="34" charset="-122"/>
              <a:cs typeface="黑体" panose="02010609060101010101" charset="-122"/>
              <a:sym typeface="+mn-ea"/>
            </a:endParaRPr>
          </a:p>
          <a:p>
            <a:pPr marL="285750" indent="-285750">
              <a:buFont typeface="Arial" panose="020B0604020202020204" pitchFamily="34" charset="0"/>
              <a:buChar char="•"/>
            </a:pPr>
            <a:endParaRPr lang="zh-CN" altLang="en-US" sz="1600" dirty="0">
              <a:solidFill>
                <a:srgbClr val="FF0000"/>
              </a:solidFill>
              <a:latin typeface="微软雅黑 Light" panose="020B0502040204020203" pitchFamily="34" charset="-122"/>
              <a:ea typeface="微软雅黑 Light" panose="020B0502040204020203" pitchFamily="34" charset="-122"/>
              <a:cs typeface="黑体" panose="02010609060101010101" charset="-122"/>
              <a:sym typeface="+mn-ea"/>
            </a:endParaRPr>
          </a:p>
          <a:p>
            <a:pPr marL="285750" indent="-285750">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cs typeface="黑体" panose="02010609060101010101" charset="-122"/>
                <a:sym typeface="+mn-ea"/>
              </a:rPr>
              <a:t>数据湖架构，实现数据治理与大数据应用开发的脱藕，可以支持应用的百花齐放</a:t>
            </a:r>
            <a:endParaRPr lang="en-US" altLang="zh-CN" sz="1600" dirty="0">
              <a:latin typeface="微软雅黑 Light" panose="020B0502040204020203" pitchFamily="34" charset="-122"/>
              <a:ea typeface="微软雅黑 Light" panose="020B0502040204020203" pitchFamily="34" charset="-122"/>
              <a:cs typeface="黑体" panose="02010609060101010101" charset="-122"/>
              <a:sym typeface="+mn-ea"/>
            </a:endParaRPr>
          </a:p>
          <a:p>
            <a:pPr marL="285750" indent="-285750">
              <a:buFont typeface="Arial" panose="020B0604020202020204" pitchFamily="34" charset="0"/>
              <a:buChar char="•"/>
            </a:pPr>
            <a:endParaRPr lang="zh-CN" altLang="en-US" sz="1600" dirty="0">
              <a:latin typeface="微软雅黑 Light" panose="020B0502040204020203" pitchFamily="34" charset="-122"/>
              <a:ea typeface="微软雅黑 Light" panose="020B0502040204020203" pitchFamily="34" charset="-122"/>
              <a:cs typeface="黑体" panose="02010609060101010101" charset="-122"/>
              <a:sym typeface="+mn-ea"/>
            </a:endParaRPr>
          </a:p>
          <a:p>
            <a:pPr marL="285750" indent="-285750">
              <a:buFont typeface="Arial" panose="020B0604020202020204" pitchFamily="34" charset="0"/>
              <a:buChar char="•"/>
            </a:pPr>
            <a:r>
              <a:rPr lang="zh-CN" altLang="en-US" sz="1600" dirty="0">
                <a:solidFill>
                  <a:srgbClr val="FF0000"/>
                </a:solidFill>
                <a:latin typeface="微软雅黑 Light" panose="020B0502040204020203" pitchFamily="34" charset="-122"/>
                <a:ea typeface="微软雅黑 Light" panose="020B0502040204020203" pitchFamily="34" charset="-122"/>
                <a:cs typeface="黑体" panose="02010609060101010101" charset="-122"/>
                <a:sym typeface="+mn-ea"/>
              </a:rPr>
              <a:t>数据湖确保数据是用户的数据，不是应用开发商的数据</a:t>
            </a:r>
            <a:endParaRPr lang="en-US" altLang="zh-CN" sz="1600" dirty="0">
              <a:solidFill>
                <a:srgbClr val="FF0000"/>
              </a:solidFill>
              <a:latin typeface="微软雅黑 Light" panose="020B0502040204020203" pitchFamily="34" charset="-122"/>
              <a:ea typeface="微软雅黑 Light" panose="020B0502040204020203" pitchFamily="34" charset="-122"/>
              <a:cs typeface="黑体" panose="02010609060101010101" charset="-122"/>
              <a:sym typeface="+mn-ea"/>
            </a:endParaRPr>
          </a:p>
          <a:p>
            <a:pPr marL="285750" indent="-285750">
              <a:buFont typeface="Arial" panose="020B0604020202020204" pitchFamily="34" charset="0"/>
              <a:buChar char="•"/>
            </a:pPr>
            <a:endParaRPr lang="zh-CN" altLang="en-US" sz="1600" dirty="0">
              <a:solidFill>
                <a:srgbClr val="FF0000"/>
              </a:solidFill>
              <a:latin typeface="微软雅黑 Light" panose="020B0502040204020203" pitchFamily="34" charset="-122"/>
              <a:ea typeface="微软雅黑 Light" panose="020B0502040204020203" pitchFamily="34" charset="-122"/>
              <a:cs typeface="黑体" panose="02010609060101010101" charset="-122"/>
              <a:sym typeface="+mn-ea"/>
            </a:endParaRPr>
          </a:p>
          <a:p>
            <a:pPr marL="285750" indent="-285750">
              <a:buFont typeface="Arial" panose="020B0604020202020204" pitchFamily="34" charset="0"/>
              <a:buChar char="•"/>
            </a:pPr>
            <a:r>
              <a:rPr lang="zh-CN" altLang="en-US" sz="1600" dirty="0">
                <a:latin typeface="微软雅黑 Light" panose="020B0502040204020203" pitchFamily="34" charset="-122"/>
                <a:ea typeface="微软雅黑 Light" panose="020B0502040204020203" pitchFamily="34" charset="-122"/>
                <a:cs typeface="黑体" panose="02010609060101010101" charset="-122"/>
                <a:sym typeface="+mn-ea"/>
              </a:rPr>
              <a:t>多个不同特色的应用开发，可以分别从数据湖获得各自需要的数据，大大加快应用开发的速度</a:t>
            </a:r>
            <a:endParaRPr lang="en-US" altLang="zh-CN" sz="1600" dirty="0">
              <a:latin typeface="微软雅黑 Light" panose="020B0502040204020203" pitchFamily="34" charset="-122"/>
              <a:ea typeface="微软雅黑 Light" panose="020B0502040204020203" pitchFamily="34" charset="-122"/>
              <a:cs typeface="黑体" panose="02010609060101010101" charset="-122"/>
              <a:sym typeface="+mn-ea"/>
            </a:endParaRPr>
          </a:p>
          <a:p>
            <a:pPr marL="285750" indent="-285750">
              <a:buFont typeface="Arial" panose="020B0604020202020204" pitchFamily="34" charset="0"/>
              <a:buChar char="•"/>
            </a:pPr>
            <a:endParaRPr lang="en-US" altLang="zh-CN" sz="1600" dirty="0">
              <a:latin typeface="微软雅黑 Light" panose="020B0502040204020203" pitchFamily="34" charset="-122"/>
              <a:ea typeface="微软雅黑 Light" panose="020B0502040204020203" pitchFamily="34" charset="-122"/>
              <a:sym typeface="+mn-ea"/>
            </a:endParaRPr>
          </a:p>
        </p:txBody>
      </p:sp>
      <p:sp>
        <p:nvSpPr>
          <p:cNvPr id="1048728" name="文本框 15"/>
          <p:cNvSpPr txBox="1"/>
          <p:nvPr/>
        </p:nvSpPr>
        <p:spPr>
          <a:xfrm>
            <a:off x="153670" y="6010910"/>
            <a:ext cx="11554460" cy="829945"/>
          </a:xfrm>
          <a:prstGeom prst="rect">
            <a:avLst/>
          </a:prstGeom>
          <a:solidFill>
            <a:schemeClr val="accent1">
              <a:lumMod val="20000"/>
              <a:lumOff val="80000"/>
              <a:alpha val="87000"/>
            </a:schemeClr>
          </a:solid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Bill </a:t>
            </a:r>
            <a:r>
              <a:rPr lang="en-US" altLang="zh-CN" sz="1600" b="1" dirty="0" err="1">
                <a:latin typeface="微软雅黑" panose="020B0503020204020204" pitchFamily="34" charset="-122"/>
                <a:ea typeface="微软雅黑" panose="020B0503020204020204" pitchFamily="34" charset="-122"/>
              </a:rPr>
              <a:t>Inmon</a:t>
            </a:r>
            <a:r>
              <a:rPr lang="zh-CN" altLang="en-US" sz="1600" b="1" dirty="0">
                <a:latin typeface="微软雅黑" panose="020B0503020204020204" pitchFamily="34" charset="-122"/>
                <a:ea typeface="微软雅黑" panose="020B0503020204020204" pitchFamily="34" charset="-122"/>
              </a:rPr>
              <a:t>（数据仓库之父）</a:t>
            </a:r>
            <a:r>
              <a:rPr lang="en-US" altLang="zh-CN" sz="1600" b="1" dirty="0">
                <a:latin typeface="微软雅黑" panose="020B0503020204020204" pitchFamily="34" charset="-122"/>
                <a:ea typeface="微软雅黑" panose="020B0503020204020204" pitchFamily="34" charset="-122"/>
              </a:rPr>
              <a:t>2015</a:t>
            </a:r>
            <a:r>
              <a:rPr lang="zh-CN" altLang="en-US" sz="1600" b="1" dirty="0">
                <a:latin typeface="微软雅黑" panose="020B0503020204020204" pitchFamily="34" charset="-122"/>
                <a:ea typeface="微软雅黑" panose="020B0503020204020204" pitchFamily="34" charset="-122"/>
              </a:rPr>
              <a:t>年：</a:t>
            </a:r>
            <a:r>
              <a:rPr lang="zh-CN" altLang="en-US" sz="1600" dirty="0">
                <a:solidFill>
                  <a:srgbClr val="FF0000"/>
                </a:solidFill>
                <a:latin typeface="微软雅黑" panose="020B0503020204020204" pitchFamily="34" charset="-122"/>
                <a:ea typeface="微软雅黑" panose="020B0503020204020204" pitchFamily="34" charset="-122"/>
              </a:rPr>
              <a:t>事先对数据归类建模的处理，可能对于大数据的各种离线分析有不足、需要演进，因此数据建模方式也需要演进。或许应该采取措施，把大量的原始数据初步处理后保存下来，为未来不断应用创新提供数据来源，而这个想法就是数据湖，现在廉价的存储和大数据技术也提供了这个可能性。</a:t>
            </a:r>
          </a:p>
        </p:txBody>
      </p:sp>
      <p:pic>
        <p:nvPicPr>
          <p:cNvPr id="2097158" name="图片 4"/>
          <p:cNvPicPr>
            <a:picLocks noChangeAspect="1"/>
          </p:cNvPicPr>
          <p:nvPr/>
        </p:nvPicPr>
        <p:blipFill>
          <a:blip r:embed="rId2"/>
          <a:stretch>
            <a:fillRect/>
          </a:stretch>
        </p:blipFill>
        <p:spPr>
          <a:xfrm>
            <a:off x="13335" y="776605"/>
            <a:ext cx="8392795" cy="52349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9" name="TextBox 64"/>
          <p:cNvSpPr>
            <a:spLocks noChangeArrowheads="1"/>
          </p:cNvSpPr>
          <p:nvPr/>
        </p:nvSpPr>
        <p:spPr bwMode="auto">
          <a:xfrm>
            <a:off x="2115796" y="932713"/>
            <a:ext cx="8344650" cy="768350"/>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二</a:t>
            </a:r>
            <a:r>
              <a:rPr lang="en-US" altLang="zh-CN"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a:t>
            </a:r>
            <a:r>
              <a:rPr lang="en-US"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 大</a:t>
            </a:r>
            <a:r>
              <a:rPr lang="zh-CN" altLang="en-US" sz="4400" b="1" dirty="0">
                <a:solidFill>
                  <a:srgbClr val="FF0000"/>
                </a:solidFill>
                <a:latin typeface="微软雅黑" panose="020B0503020204020204" pitchFamily="34" charset="-122"/>
                <a:ea typeface="微软雅黑" panose="020B0503020204020204" pitchFamily="34" charset="-122"/>
                <a:sym typeface="方正兰亭黑_GBK" pitchFamily="2" charset="-122"/>
              </a:rPr>
              <a:t>数据治理方案</a:t>
            </a:r>
            <a:endParaRPr lang="zh-CN" altLang="en-US" sz="4000" b="1" dirty="0">
              <a:solidFill>
                <a:srgbClr val="FF0000"/>
              </a:solidFill>
              <a:latin typeface="AvantGarde LT Book" pitchFamily="2" charset="0"/>
              <a:ea typeface="方正兰亭黑_GBK" pitchFamily="2" charset="-122"/>
              <a:sym typeface="Arial" panose="020B0604020202020204" pitchFamily="34" charset="0"/>
            </a:endParaRPr>
          </a:p>
        </p:txBody>
      </p:sp>
      <p:sp>
        <p:nvSpPr>
          <p:cNvPr id="1048730" name="直接连接符 3"/>
          <p:cNvSpPr>
            <a:spLocks noChangeShapeType="1"/>
          </p:cNvSpPr>
          <p:nvPr/>
        </p:nvSpPr>
        <p:spPr bwMode="auto">
          <a:xfrm flipV="1">
            <a:off x="2115796" y="1636995"/>
            <a:ext cx="8073231" cy="30869"/>
          </a:xfrm>
          <a:prstGeom prst="line">
            <a:avLst/>
          </a:prstGeom>
          <a:noFill/>
          <a:ln w="19050">
            <a:solidFill>
              <a:schemeClr val="accent2"/>
            </a:solidFill>
            <a:bevel/>
          </a:ln>
        </p:spPr>
        <p:txBody>
          <a:bodyPr/>
          <a:lstStyle/>
          <a:p>
            <a:endParaRPr lang="zh-CN" altLang="en-US">
              <a:solidFill>
                <a:srgbClr val="002060"/>
              </a:solidFill>
            </a:endParaRPr>
          </a:p>
        </p:txBody>
      </p:sp>
      <p:sp>
        <p:nvSpPr>
          <p:cNvPr id="1048731" name="直接连接符 4"/>
          <p:cNvSpPr>
            <a:spLocks noChangeShapeType="1"/>
          </p:cNvSpPr>
          <p:nvPr/>
        </p:nvSpPr>
        <p:spPr bwMode="auto">
          <a:xfrm>
            <a:off x="4683917" y="2576862"/>
            <a:ext cx="5299916" cy="9331"/>
          </a:xfrm>
          <a:prstGeom prst="line">
            <a:avLst/>
          </a:prstGeom>
          <a:noFill/>
          <a:ln w="19050">
            <a:solidFill>
              <a:schemeClr val="accent2"/>
            </a:solidFill>
            <a:bevel/>
          </a:ln>
        </p:spPr>
        <p:txBody>
          <a:bodyPr/>
          <a:lstStyle/>
          <a:p>
            <a:endParaRPr lang="zh-CN" altLang="en-US" sz="1600" dirty="0">
              <a:solidFill>
                <a:srgbClr val="002060"/>
              </a:solidFill>
            </a:endParaRPr>
          </a:p>
        </p:txBody>
      </p:sp>
      <p:sp>
        <p:nvSpPr>
          <p:cNvPr id="1048732" name="直接连接符 5"/>
          <p:cNvSpPr>
            <a:spLocks noChangeShapeType="1"/>
          </p:cNvSpPr>
          <p:nvPr/>
        </p:nvSpPr>
        <p:spPr bwMode="auto">
          <a:xfrm flipV="1">
            <a:off x="4693285" y="1667510"/>
            <a:ext cx="635" cy="4587240"/>
          </a:xfrm>
          <a:prstGeom prst="line">
            <a:avLst/>
          </a:prstGeom>
          <a:noFill/>
          <a:ln w="19050">
            <a:solidFill>
              <a:schemeClr val="accent2"/>
            </a:solidFill>
            <a:bevel/>
          </a:ln>
        </p:spPr>
        <p:txBody>
          <a:bodyPr/>
          <a:lstStyle/>
          <a:p>
            <a:endParaRPr lang="zh-CN" altLang="en-US">
              <a:solidFill>
                <a:srgbClr val="002060"/>
              </a:solidFill>
            </a:endParaRPr>
          </a:p>
        </p:txBody>
      </p:sp>
      <p:sp>
        <p:nvSpPr>
          <p:cNvPr id="1048733" name="直接连接符 6"/>
          <p:cNvSpPr>
            <a:spLocks noChangeShapeType="1"/>
          </p:cNvSpPr>
          <p:nvPr/>
        </p:nvSpPr>
        <p:spPr bwMode="auto">
          <a:xfrm flipV="1">
            <a:off x="4683281" y="3483885"/>
            <a:ext cx="5317251"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734" name="直接连接符 7"/>
          <p:cNvSpPr>
            <a:spLocks noChangeShapeType="1"/>
          </p:cNvSpPr>
          <p:nvPr/>
        </p:nvSpPr>
        <p:spPr bwMode="auto">
          <a:xfrm flipV="1">
            <a:off x="4676298" y="4024138"/>
            <a:ext cx="5317250" cy="4"/>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735" name="TextBox 64"/>
          <p:cNvSpPr>
            <a:spLocks noChangeArrowheads="1"/>
          </p:cNvSpPr>
          <p:nvPr/>
        </p:nvSpPr>
        <p:spPr bwMode="auto">
          <a:xfrm>
            <a:off x="5240655" y="2116455"/>
            <a:ext cx="5474970" cy="46037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2.2  大数据采集</a:t>
            </a:r>
            <a:r>
              <a:rPr lang="zh-CN" altLang="en-US"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集成</a:t>
            </a:r>
            <a:r>
              <a:rPr lang="en-US" altLang="zh-CN" sz="2400" b="1" dirty="0">
                <a:solidFill>
                  <a:srgbClr val="FF0000"/>
                </a:solidFill>
                <a:latin typeface="微软雅黑" panose="020B0503020204020204" pitchFamily="34" charset="-122"/>
                <a:ea typeface="微软雅黑" panose="020B0503020204020204" pitchFamily="34" charset="-122"/>
                <a:sym typeface="方正兰亭黑_GBK" pitchFamily="2" charset="-122"/>
              </a:rPr>
              <a:t>平台 </a:t>
            </a:r>
            <a:endParaRPr lang="en-US" altLang="zh-CN" sz="24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8736" name="TextBox 64"/>
          <p:cNvSpPr>
            <a:spLocks noChangeArrowheads="1"/>
          </p:cNvSpPr>
          <p:nvPr/>
        </p:nvSpPr>
        <p:spPr bwMode="auto">
          <a:xfrm>
            <a:off x="5257410" y="3192696"/>
            <a:ext cx="3911050"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2.4 </a:t>
            </a:r>
            <a:r>
              <a:rPr lang="en-US"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大</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数据资产管理平台</a:t>
            </a:r>
            <a:endParaRPr lang="zh-CN" altLang="en-US" sz="1600" b="1" dirty="0">
              <a:solidFill>
                <a:srgbClr val="002060"/>
              </a:solidFill>
              <a:latin typeface="AvantGarde LT Book" pitchFamily="2" charset="0"/>
              <a:ea typeface="方正兰亭黑_GBK" pitchFamily="2" charset="-122"/>
              <a:sym typeface="Arial" panose="020B0604020202020204" pitchFamily="34" charset="0"/>
            </a:endParaRPr>
          </a:p>
        </p:txBody>
      </p:sp>
      <p:sp>
        <p:nvSpPr>
          <p:cNvPr id="1048737" name="直接连接符 10"/>
          <p:cNvSpPr>
            <a:spLocks noChangeShapeType="1"/>
          </p:cNvSpPr>
          <p:nvPr/>
        </p:nvSpPr>
        <p:spPr bwMode="auto">
          <a:xfrm flipV="1">
            <a:off x="4683916" y="3044026"/>
            <a:ext cx="5317283" cy="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738" name="TextBox 64"/>
          <p:cNvSpPr>
            <a:spLocks noChangeArrowheads="1"/>
          </p:cNvSpPr>
          <p:nvPr/>
        </p:nvSpPr>
        <p:spPr bwMode="auto">
          <a:xfrm>
            <a:off x="5277730" y="2706921"/>
            <a:ext cx="3441386"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2.3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大数据处理平台</a:t>
            </a:r>
            <a:endParaRPr lang="zh-CN" altLang="en-US" sz="1600" b="1" dirty="0">
              <a:solidFill>
                <a:srgbClr val="002060"/>
              </a:solidFill>
              <a:latin typeface="AvantGarde LT Book" pitchFamily="2" charset="0"/>
              <a:ea typeface="方正兰亭黑_GBK" pitchFamily="2" charset="-122"/>
              <a:sym typeface="Arial" panose="020B0604020202020204" pitchFamily="34" charset="0"/>
            </a:endParaRPr>
          </a:p>
        </p:txBody>
      </p:sp>
      <p:sp>
        <p:nvSpPr>
          <p:cNvPr id="1048739" name="直接连接符 12"/>
          <p:cNvSpPr>
            <a:spLocks noChangeShapeType="1"/>
          </p:cNvSpPr>
          <p:nvPr/>
        </p:nvSpPr>
        <p:spPr bwMode="auto">
          <a:xfrm>
            <a:off x="4683917" y="2043021"/>
            <a:ext cx="5299916" cy="9345"/>
          </a:xfrm>
          <a:prstGeom prst="line">
            <a:avLst/>
          </a:prstGeom>
          <a:noFill/>
          <a:ln w="19050">
            <a:solidFill>
              <a:schemeClr val="accent2"/>
            </a:solidFill>
            <a:bevel/>
          </a:ln>
        </p:spPr>
        <p:txBody>
          <a:bodyPr/>
          <a:lstStyle/>
          <a:p>
            <a:endParaRPr lang="zh-CN" altLang="en-US" sz="1600">
              <a:solidFill>
                <a:srgbClr val="002060"/>
              </a:solidFill>
            </a:endParaRPr>
          </a:p>
        </p:txBody>
      </p:sp>
      <p:sp>
        <p:nvSpPr>
          <p:cNvPr id="1048740" name="TextBox 64"/>
          <p:cNvSpPr>
            <a:spLocks noChangeArrowheads="1"/>
          </p:cNvSpPr>
          <p:nvPr/>
        </p:nvSpPr>
        <p:spPr bwMode="auto">
          <a:xfrm>
            <a:off x="5240620" y="1683196"/>
            <a:ext cx="4387894"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1 大数据整体架构</a:t>
            </a:r>
            <a:endParaRPr lang="zh-CN" altLang="en-US" sz="1600" b="1" dirty="0">
              <a:solidFill>
                <a:srgbClr val="00206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8741" name="直接连接符 36"/>
          <p:cNvSpPr>
            <a:spLocks noChangeShapeType="1"/>
          </p:cNvSpPr>
          <p:nvPr/>
        </p:nvSpPr>
        <p:spPr bwMode="auto">
          <a:xfrm flipV="1">
            <a:off x="4676933" y="450200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742" name="TextBox 64"/>
          <p:cNvSpPr>
            <a:spLocks noChangeArrowheads="1"/>
          </p:cNvSpPr>
          <p:nvPr/>
        </p:nvSpPr>
        <p:spPr bwMode="auto">
          <a:xfrm>
            <a:off x="5277729" y="368672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2.5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数据交换平台</a:t>
            </a:r>
          </a:p>
        </p:txBody>
      </p:sp>
      <p:sp>
        <p:nvSpPr>
          <p:cNvPr id="1048743" name="直接连接符 36"/>
          <p:cNvSpPr>
            <a:spLocks noChangeShapeType="1"/>
          </p:cNvSpPr>
          <p:nvPr/>
        </p:nvSpPr>
        <p:spPr bwMode="auto">
          <a:xfrm flipV="1">
            <a:off x="4683918" y="506651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744" name="TextBox 64"/>
          <p:cNvSpPr>
            <a:spLocks noChangeArrowheads="1"/>
          </p:cNvSpPr>
          <p:nvPr/>
        </p:nvSpPr>
        <p:spPr bwMode="auto">
          <a:xfrm>
            <a:off x="5307574" y="417186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2.6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接口运维平台</a:t>
            </a:r>
            <a:endPar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8745" name="直接连接符 36"/>
          <p:cNvSpPr>
            <a:spLocks noChangeShapeType="1"/>
          </p:cNvSpPr>
          <p:nvPr/>
        </p:nvSpPr>
        <p:spPr bwMode="auto">
          <a:xfrm flipV="1">
            <a:off x="4687093" y="5575152"/>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746" name="TextBox 64"/>
          <p:cNvSpPr>
            <a:spLocks noChangeArrowheads="1"/>
          </p:cNvSpPr>
          <p:nvPr/>
        </p:nvSpPr>
        <p:spPr bwMode="auto">
          <a:xfrm>
            <a:off x="5277729" y="4661451"/>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2.7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分析挖掘</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8747" name="直接连接符 36"/>
          <p:cNvSpPr>
            <a:spLocks noChangeShapeType="1"/>
          </p:cNvSpPr>
          <p:nvPr/>
        </p:nvSpPr>
        <p:spPr bwMode="auto">
          <a:xfrm flipV="1">
            <a:off x="4693443" y="6123157"/>
            <a:ext cx="5317250" cy="4"/>
          </a:xfrm>
          <a:prstGeom prst="line">
            <a:avLst/>
          </a:prstGeom>
          <a:noFill/>
          <a:ln w="19050">
            <a:solidFill>
              <a:schemeClr val="accent2"/>
            </a:solidFill>
            <a:bevel/>
          </a:ln>
        </p:spPr>
        <p:txBody>
          <a:bodyPr/>
          <a:lstStyle/>
          <a:p>
            <a:pPr marL="0" marR="0" lvl="0" indent="0" algn="l" defTabSz="914400" rtl="0" eaLnBrk="1" fontAlgn="auto" latinLnBrk="0" hangingPunct="1">
              <a:lnSpc>
                <a:spcPct val="100000"/>
              </a:lnSpc>
              <a:spcBef>
                <a:spcPts val="0"/>
              </a:spcBef>
              <a:spcAft>
                <a:spcPts val="0"/>
              </a:spcAft>
              <a:buClrTx/>
              <a:buSzTx/>
              <a:buFontTx/>
              <a:buNone/>
            </a:pPr>
            <a:endParaRPr kumimoji="0" lang="zh-CN" altLang="en-US" sz="1600" b="0" i="0" u="none" strike="noStrike" kern="1200" cap="none" spc="0" normalizeH="0" baseline="0" noProof="0">
              <a:ln>
                <a:noFill/>
              </a:ln>
              <a:solidFill>
                <a:srgbClr val="002060"/>
              </a:solidFill>
              <a:effectLst/>
              <a:uLnTx/>
              <a:uFillTx/>
              <a:latin typeface="等线" panose="02010600030101010101" charset="-122"/>
              <a:ea typeface="等线" panose="02010600030101010101" charset="-122"/>
              <a:cs typeface="+mn-cs"/>
            </a:endParaRPr>
          </a:p>
        </p:txBody>
      </p:sp>
      <p:sp>
        <p:nvSpPr>
          <p:cNvPr id="1048748" name="TextBox 64"/>
          <p:cNvSpPr>
            <a:spLocks noChangeArrowheads="1"/>
          </p:cNvSpPr>
          <p:nvPr/>
        </p:nvSpPr>
        <p:spPr bwMode="auto">
          <a:xfrm>
            <a:off x="5297414" y="5151036"/>
            <a:ext cx="5452887" cy="33718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lnSpc>
                <a:spcPct val="100000"/>
              </a:lnSpc>
            </a:pP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2.8  </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大数据智能平台 </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p:txBody>
      </p:sp>
      <p:sp>
        <p:nvSpPr>
          <p:cNvPr id="1048749" name="文本框 26"/>
          <p:cNvSpPr txBox="1"/>
          <p:nvPr/>
        </p:nvSpPr>
        <p:spPr>
          <a:xfrm>
            <a:off x="5315585" y="5640621"/>
            <a:ext cx="2116285" cy="615553"/>
          </a:xfrm>
          <a:prstGeom prst="rect">
            <a:avLst/>
          </a:prstGeom>
          <a:noFill/>
        </p:spPr>
        <p:txBody>
          <a:bodyPr wrap="none" rtlCol="0" anchor="t">
            <a:spAutoFit/>
          </a:bodyPr>
          <a:lstStyle/>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2</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.9</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大</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数据</a:t>
            </a: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决策</a:t>
            </a:r>
            <a:r>
              <a:rPr lang="en-US" altLang="zh-CN"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平台 </a:t>
            </a:r>
            <a:endPar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endParaRPr>
          </a:p>
          <a:p>
            <a:pPr algn="l" eaLnBrk="1" hangingPunct="1">
              <a:lnSpc>
                <a:spcPct val="100000"/>
              </a:lnSpc>
            </a:pPr>
            <a:r>
              <a:rPr lang="zh-CN" altLang="en-US" sz="1600"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r>
              <a:rPr lang="en-US" altLang="zh-CN" b="1" dirty="0">
                <a:solidFill>
                  <a:srgbClr val="002060"/>
                </a:solidFill>
                <a:latin typeface="微软雅黑" panose="020B0503020204020204" pitchFamily="34" charset="-122"/>
                <a:ea typeface="微软雅黑" panose="020B0503020204020204" pitchFamily="34" charset="-122"/>
                <a:sym typeface="方正兰亭黑_GBK" pitchFamily="2" charset="-122"/>
              </a:rPr>
              <a:t> </a:t>
            </a:r>
            <a:endParaRPr lang="zh-CN" altLang="en-US" dirty="0"/>
          </a:p>
        </p:txBody>
      </p:sp>
    </p:spTree>
  </p:cSld>
  <p:clrMapOvr>
    <a:masterClrMapping/>
  </p:clrMapOvr>
  <p:transition advTm="6000"/>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16"/>
</p:tagLst>
</file>

<file path=ppt/tags/tag10.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NDEX" val="1"/>
  <p:tag name="KSO_WM_UNIT_ID" val="_15*i*1"/>
  <p:tag name="KSO_WM_UNIT_BK_DARK_LIGHT" val="2"/>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NDEX" val="1"/>
  <p:tag name="KSO_WM_UNIT_ID" val="_16*i*1"/>
  <p:tag name="KSO_WM_UNIT_BK_DARK_LIGHT" val="2"/>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NDEX" val="1"/>
  <p:tag name="KSO_WM_UNIT_ID" val="_17*i*1"/>
  <p:tag name="KSO_WM_UNIT_BK_DARK_LIGHT" val="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belt"/>
  <p:tag name="KSO_WM_SLIDE_BK_DARK_LIGHT" val="2"/>
  <p:tag name="KSO_WM_UNIT_HIGHLIGHT" val="0"/>
  <p:tag name="KSO_WM_UNIT_COMPATIBLE" val="0"/>
  <p:tag name="KSO_WM_UNIT_DIAGRAM_ISNUMVISUAL" val="0"/>
  <p:tag name="KSO_WM_UNIT_DIAGRAM_ISREFERUNIT" val="0"/>
  <p:tag name="KSO_WM_UNIT_INDEX" val="1"/>
  <p:tag name="KSO_WM_UNIT_ID" val="_18*i*1"/>
  <p:tag name="KSO_WM_UNIT_BK_DARK_LIGHT" val="2"/>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wm#"/>
  <p:tag name="KSO_WM_TEMPLATE_SUBCATEGORY" val="0"/>
  <p:tag name="KSO_WM_SLIDE_ITEM_CNT" val="0"/>
  <p:tag name="KSO_WM_SLIDE_INDEX" val="1"/>
  <p:tag name="KSO_WM_TAG_VERSION" val="1.0"/>
  <p:tag name="KSO_WM_SLIDE_LAYOUT" val="a"/>
  <p:tag name="KSO_WM_SLIDE_LAYOUT_CNT" val="1"/>
  <p:tag name="KSO_WM_SLIDE_TYPE" val="title"/>
  <p:tag name="KSO_WM_SLIDE_SUBTYPE" val="pureTxt"/>
  <p:tag name="KSO_WM_TEMPLATE_MASTER_TYPE" val="1"/>
  <p:tag name="KSO_WM_TEMPLATE_COLOR_TYPE" val="1"/>
  <p:tag name="KSO_WM_TEMPLATE_CATEGORY" val="custom"/>
  <p:tag name="KSO_WM_TEMPLATE_INDEX" val="20204416"/>
  <p:tag name="KSO_WM_SLIDE_ID" val="custom20204416_1"/>
  <p:tag name="KSO_WM_TEMPLATE_MASTER_THUMB_INDEX" val="12"/>
  <p:tag name="KSO_WM_TEMPLATE_THUMBS_INDEX" val="1、4、7、9、12、17、20、21、22、23、24、27、30、34、37"/>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7"/>
  <p:tag name="KSO_WM_UNIT_TYPE" val="a"/>
  <p:tag name="KSO_WM_UNIT_INDEX" val="1"/>
  <p:tag name="KSO_WM_UNIT_PRESET_TEXT" val="世界环境日"/>
  <p:tag name="KSO_WM_TEMPLATE_CATEGORY" val="custom"/>
  <p:tag name="KSO_WM_TEMPLATE_INDEX" val="20204416"/>
  <p:tag name="KSO_WM_UNIT_ID" val="custom20204416_1*a*1"/>
  <p:tag name="KSO_WM_UNIT_ISNUMDGMTITLE" val="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4416"/>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TEMPLATE_SUBCATEGORY" val="0"/>
  <p:tag name="KSO_WM_SLIDE_TYPE" val="endPage"/>
  <p:tag name="KSO_WM_SLIDE_SUBTYPE" val="pureTxt"/>
  <p:tag name="KSO_WM_SLIDE_ITEM_CNT" val="0"/>
  <p:tag name="KSO_WM_SLIDE_INDEX" val="37"/>
  <p:tag name="KSO_WM_TAG_VERSION" val="1.0"/>
  <p:tag name="KSO_WM_SLIDE_LAYOUT" val="a_b"/>
  <p:tag name="KSO_WM_SLIDE_LAYOUT_CNT" val="1_1"/>
  <p:tag name="KSO_WM_TEMPLATE_MASTER_TYPE" val="1"/>
  <p:tag name="KSO_WM_TEMPLATE_COLOR_TYPE" val="1"/>
  <p:tag name="KSO_WM_TEMPLATE_CATEGORY" val="custom"/>
  <p:tag name="KSO_WM_TEMPLATE_INDEX" val="20204416"/>
  <p:tag name="KSO_WM_SLIDE_ID" val="custom20204416_37"/>
</p:tagLst>
</file>

<file path=ppt/tags/tag14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1"/>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LAYERLEVEL" val="1"/>
  <p:tag name="KSO_WM_TAG_VERSION" val="1.0"/>
  <p:tag name="KSO_WM_BEAUTIFY_FLAG" val="#wm#"/>
  <p:tag name="KSO_WM_UNIT_PRESET_TEXT" val="谢谢聆听"/>
  <p:tag name="KSO_WM_TEMPLATE_CATEGORY" val="custom"/>
  <p:tag name="KSO_WM_TEMPLATE_INDEX" val="20204416"/>
  <p:tag name="KSO_WM_UNIT_ID" val="custom20204416_37*a*1"/>
  <p:tag name="KSO_WM_UNIT_ISNUMDGMTITLE" val="0"/>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41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204416"/>
  <p:tag name="KSO_WM_TEMPLATE_SUBCATEGORY" val="0"/>
  <p:tag name="KSO_WM_TEMPLATE_MASTER_TYPE" val="1"/>
  <p:tag name="KSO_WM_TEMPLATE_COLOR_TYPE" val="1"/>
  <p:tag name="KSO_WM_TEMPLATE_MASTER_THUMB_INDEX" val="12"/>
  <p:tag name="KSO_WM_TEMPLATE_THUMBS_INDEX" val="1、4、7、9、12、17、20、21、22、23、24、27、30、34、37"/>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frame"/>
  <p:tag name="KSO_WM_SLIDE_BK_DARK_LIGHT" val="2"/>
  <p:tag name="KSO_WM_UNIT_HIGHLIGHT" val="0"/>
  <p:tag name="KSO_WM_UNIT_COMPATIBLE" val="0"/>
  <p:tag name="KSO_WM_UNIT_DIAGRAM_ISNUMVISUAL" val="0"/>
  <p:tag name="KSO_WM_UNIT_DIAGRAM_ISREFERUNIT" val="0"/>
  <p:tag name="KSO_WM_UNIT_INDEX" val="1"/>
  <p:tag name="KSO_WM_UNIT_ID" val="_13*i*1"/>
  <p:tag name="KSO_WM_UNIT_BK_DARK_LIGHT" val="2"/>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TYPE" val="i"/>
  <p:tag name="KSO_WM_UNIT_SUBTYPE" val="h"/>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NDEX" val="1"/>
  <p:tag name="KSO_WM_UNIT_ID" val="_14*i*1"/>
  <p:tag name="KSO_WM_UNIT_BK_DARK_LIGHT" val="2"/>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Office 主题">
  <a:themeElements>
    <a:clrScheme name="Office 主题 1">
      <a:dk1>
        <a:srgbClr val="0D1259"/>
      </a:dk1>
      <a:lt1>
        <a:srgbClr val="FFFFFF"/>
      </a:lt1>
      <a:dk2>
        <a:srgbClr val="0E4AA2"/>
      </a:dk2>
      <a:lt2>
        <a:srgbClr val="C0C0C0"/>
      </a:lt2>
      <a:accent1>
        <a:srgbClr val="3191D3"/>
      </a:accent1>
      <a:accent2>
        <a:srgbClr val="81CFEB"/>
      </a:accent2>
      <a:accent3>
        <a:srgbClr val="FFFFFF"/>
      </a:accent3>
      <a:accent4>
        <a:srgbClr val="090E4B"/>
      </a:accent4>
      <a:accent5>
        <a:srgbClr val="ADC7E6"/>
      </a:accent5>
      <a:accent6>
        <a:srgbClr val="74BBD5"/>
      </a:accent6>
      <a:hlink>
        <a:srgbClr val="6FB7B7"/>
      </a:hlink>
      <a:folHlink>
        <a:srgbClr val="DCCA42"/>
      </a:folHlink>
    </a:clrScheme>
    <a:fontScheme name="Office 主题">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Office 主题 1">
        <a:dk1>
          <a:srgbClr val="0D1259"/>
        </a:dk1>
        <a:lt1>
          <a:srgbClr val="FFFFFF"/>
        </a:lt1>
        <a:dk2>
          <a:srgbClr val="0E4AA2"/>
        </a:dk2>
        <a:lt2>
          <a:srgbClr val="C0C0C0"/>
        </a:lt2>
        <a:accent1>
          <a:srgbClr val="3191D3"/>
        </a:accent1>
        <a:accent2>
          <a:srgbClr val="81CFEB"/>
        </a:accent2>
        <a:accent3>
          <a:srgbClr val="FFFFFF"/>
        </a:accent3>
        <a:accent4>
          <a:srgbClr val="090E4B"/>
        </a:accent4>
        <a:accent5>
          <a:srgbClr val="ADC7E6"/>
        </a:accent5>
        <a:accent6>
          <a:srgbClr val="74BBD5"/>
        </a:accent6>
        <a:hlink>
          <a:srgbClr val="6FB7B7"/>
        </a:hlink>
        <a:folHlink>
          <a:srgbClr val="DCCA42"/>
        </a:folHlink>
      </a:clrScheme>
      <a:clrMap bg1="lt1" tx1="dk1" bg2="lt2" tx2="dk2" accent1="accent1" accent2="accent2" accent3="accent3" accent4="accent4" accent5="accent5" accent6="accent6" hlink="hlink" folHlink="folHlink"/>
    </a:extraClrScheme>
    <a:extraClrScheme>
      <a:clrScheme name="Office 主题 2">
        <a:dk1>
          <a:srgbClr val="542F81"/>
        </a:dk1>
        <a:lt1>
          <a:srgbClr val="FFFFFF"/>
        </a:lt1>
        <a:dk2>
          <a:srgbClr val="0E4AA2"/>
        </a:dk2>
        <a:lt2>
          <a:srgbClr val="C0C0C0"/>
        </a:lt2>
        <a:accent1>
          <a:srgbClr val="2B59D9"/>
        </a:accent1>
        <a:accent2>
          <a:srgbClr val="EFA441"/>
        </a:accent2>
        <a:accent3>
          <a:srgbClr val="FFFFFF"/>
        </a:accent3>
        <a:accent4>
          <a:srgbClr val="46276D"/>
        </a:accent4>
        <a:accent5>
          <a:srgbClr val="ACB5E9"/>
        </a:accent5>
        <a:accent6>
          <a:srgbClr val="D9943A"/>
        </a:accent6>
        <a:hlink>
          <a:srgbClr val="63C398"/>
        </a:hlink>
        <a:folHlink>
          <a:srgbClr val="AAC856"/>
        </a:folHlink>
      </a:clrScheme>
      <a:clrMap bg1="lt1" tx1="dk1" bg2="lt2" tx2="dk2" accent1="accent1" accent2="accent2" accent3="accent3" accent4="accent4" accent5="accent5" accent6="accent6" hlink="hlink" folHlink="folHlink"/>
    </a:extraClrScheme>
    <a:extraClrScheme>
      <a:clrScheme name="Office 主题 3">
        <a:dk1>
          <a:srgbClr val="0E3558"/>
        </a:dk1>
        <a:lt1>
          <a:srgbClr val="FFFFFF"/>
        </a:lt1>
        <a:dk2>
          <a:srgbClr val="006666"/>
        </a:dk2>
        <a:lt2>
          <a:srgbClr val="969696"/>
        </a:lt2>
        <a:accent1>
          <a:srgbClr val="E3BE05"/>
        </a:accent1>
        <a:accent2>
          <a:srgbClr val="4BC77A"/>
        </a:accent2>
        <a:accent3>
          <a:srgbClr val="FFFFFF"/>
        </a:accent3>
        <a:accent4>
          <a:srgbClr val="0A2C4A"/>
        </a:accent4>
        <a:accent5>
          <a:srgbClr val="EFDBAA"/>
        </a:accent5>
        <a:accent6>
          <a:srgbClr val="43B46E"/>
        </a:accent6>
        <a:hlink>
          <a:srgbClr val="CC3300"/>
        </a:hlink>
        <a:folHlink>
          <a:srgbClr val="3333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自定义 256">
      <a:dk1>
        <a:srgbClr val="000000"/>
      </a:dk1>
      <a:lt1>
        <a:srgbClr val="FFFFFF"/>
      </a:lt1>
      <a:dk2>
        <a:srgbClr val="F4F7FA"/>
      </a:dk2>
      <a:lt2>
        <a:srgbClr val="FFFFFF"/>
      </a:lt2>
      <a:accent1>
        <a:srgbClr val="387DD0"/>
      </a:accent1>
      <a:accent2>
        <a:srgbClr val="2E9CCE"/>
      </a:accent2>
      <a:accent3>
        <a:srgbClr val="37B9AA"/>
      </a:accent3>
      <a:accent4>
        <a:srgbClr val="43A198"/>
      </a:accent4>
      <a:accent5>
        <a:srgbClr val="CBB635"/>
      </a:accent5>
      <a:accent6>
        <a:srgbClr val="C18E71"/>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8773</Words>
  <Application>Microsoft Office PowerPoint</Application>
  <PresentationFormat>宽屏</PresentationFormat>
  <Paragraphs>976</Paragraphs>
  <Slides>66</Slides>
  <Notes>38</Notes>
  <HiddenSlides>0</HiddenSlides>
  <MMClips>1</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66</vt:i4>
      </vt:variant>
    </vt:vector>
  </HeadingPairs>
  <TitlesOfParts>
    <vt:vector size="82" baseType="lpstr">
      <vt:lpstr>AvantGarde LT Book</vt:lpstr>
      <vt:lpstr>Noto Sans CJK SC Medium</vt:lpstr>
      <vt:lpstr>等线</vt:lpstr>
      <vt:lpstr>等线 Light</vt:lpstr>
      <vt:lpstr>黑体</vt:lpstr>
      <vt:lpstr>宋体</vt:lpstr>
      <vt:lpstr>微软雅黑</vt:lpstr>
      <vt:lpstr>微软雅黑 Light</vt:lpstr>
      <vt:lpstr>Arial</vt:lpstr>
      <vt:lpstr>Arial Black</vt:lpstr>
      <vt:lpstr>Calibri</vt:lpstr>
      <vt:lpstr>Wingdings</vt:lpstr>
      <vt:lpstr>Wingdings 2</vt:lpstr>
      <vt:lpstr>Office 主题​​</vt:lpstr>
      <vt:lpstr>1_Office 主题</vt:lpstr>
      <vt:lpstr>1_Office 主题​​</vt:lpstr>
      <vt:lpstr>大数据治理方案</vt:lpstr>
      <vt:lpstr>PowerPoint 演示文稿</vt:lpstr>
      <vt:lpstr>PowerPoint 演示文稿</vt:lpstr>
      <vt:lpstr>大数据建设现状：周期长（问题、协调……)</vt:lpstr>
      <vt:lpstr>PowerPoint 演示文稿</vt:lpstr>
      <vt:lpstr>目录</vt:lpstr>
      <vt:lpstr>PowerPoint 演示文稿</vt:lpstr>
      <vt:lpstr>PowerPoint 演示文稿</vt:lpstr>
      <vt:lpstr>PowerPoint 演示文稿</vt:lpstr>
      <vt:lpstr>PowerPoint 演示文稿</vt:lpstr>
      <vt:lpstr>PowerPoint 演示文稿</vt:lpstr>
      <vt:lpstr>功能 </vt:lpstr>
      <vt:lpstr>PowerPoint 演示文稿</vt:lpstr>
      <vt:lpstr>PowerPoint 演示文稿</vt:lpstr>
      <vt:lpstr> 大数据处理平台定位</vt:lpstr>
      <vt:lpstr> 大数据处理平台:目标效果</vt:lpstr>
      <vt:lpstr> 大数据处理平台:目标效果</vt:lpstr>
      <vt:lpstr> 大数据处理平台——数据采集</vt:lpstr>
      <vt:lpstr>PowerPoint 演示文稿</vt:lpstr>
      <vt:lpstr>PowerPoint 演示文稿</vt:lpstr>
      <vt:lpstr>PowerPoint 演示文稿</vt:lpstr>
      <vt:lpstr>PowerPoint 演示文稿</vt:lpstr>
      <vt:lpstr>功能截图——集中监控</vt:lpstr>
      <vt:lpstr>PowerPoint 演示文稿</vt:lpstr>
      <vt:lpstr>PowerPoint 演示文稿</vt:lpstr>
      <vt:lpstr>PowerPoint 演示文稿</vt:lpstr>
      <vt:lpstr> 数据资产管控——资产视图</vt:lpstr>
      <vt:lpstr>PowerPoint 演示文稿</vt:lpstr>
      <vt:lpstr>PowerPoint 演示文稿</vt:lpstr>
      <vt:lpstr> 数据共享平台——目标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目录</vt:lpstr>
      <vt:lpstr>大数据案例解析-深圳龙岗智慧城区</vt:lpstr>
      <vt:lpstr>某区政府数据共享交换平台</vt:lpstr>
      <vt:lpstr>XX智慧城区大数据治理1期</vt:lpstr>
      <vt:lpstr>PowerPoint 演示文稿</vt:lpstr>
      <vt:lpstr>PowerPoint 演示文稿</vt:lpstr>
      <vt:lpstr>某券商数据集成案例</vt:lpstr>
      <vt:lpstr>某省交警大数据应急指挥平台</vt:lpstr>
      <vt:lpstr>XX交警大数据应急指挥平台</vt:lpstr>
      <vt:lpstr>XX交警大数据应急指挥平台</vt:lpstr>
      <vt:lpstr>XX公安数据综合管理和数据治理平台</vt:lpstr>
      <vt:lpstr>XX公安数据综合管理和数据治理平台</vt:lpstr>
      <vt:lpstr>某省公安厅警综大数据交换与治理案例</vt:lpstr>
      <vt:lpstr>某公安厅警综大数据交换与治理案例</vt:lpstr>
      <vt:lpstr>谢谢聆听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wmj</dc:creator>
  <cp:lastModifiedBy>李 孟宦</cp:lastModifiedBy>
  <cp:revision>1</cp:revision>
  <dcterms:created xsi:type="dcterms:W3CDTF">2018-03-04T01:55:00Z</dcterms:created>
  <dcterms:modified xsi:type="dcterms:W3CDTF">2022-08-24T14:01:53Z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2052-11.1.0.10495</vt:lpwstr>
  </property>
  <property fmtid="{D5CDD505-2E9C-101B-9397-08002B2CF9AE}" pid="4" name="ICV">
    <vt:lpwstr>0C67594C4EBE49E18195213E29FCE92B</vt:lpwstr>
  </property>
</Properties>
</file>